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Override1.xml" ContentType="application/vnd.openxmlformats-officedocument.themeOverr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0" r:id="rId2"/>
  </p:sldMasterIdLst>
  <p:notesMasterIdLst>
    <p:notesMasterId r:id="rId35"/>
  </p:notesMasterIdLst>
  <p:handoutMasterIdLst>
    <p:handoutMasterId r:id="rId36"/>
  </p:handoutMasterIdLst>
  <p:sldIdLst>
    <p:sldId id="264" r:id="rId3"/>
    <p:sldId id="266" r:id="rId4"/>
    <p:sldId id="269" r:id="rId5"/>
    <p:sldId id="267" r:id="rId6"/>
    <p:sldId id="291"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71" r:id="rId25"/>
    <p:sldId id="272" r:id="rId26"/>
    <p:sldId id="256" r:id="rId27"/>
    <p:sldId id="257" r:id="rId28"/>
    <p:sldId id="258" r:id="rId29"/>
    <p:sldId id="259" r:id="rId30"/>
    <p:sldId id="262" r:id="rId31"/>
    <p:sldId id="263" r:id="rId32"/>
    <p:sldId id="260" r:id="rId33"/>
    <p:sldId id="261" r:id="rId34"/>
  </p:sldIdLst>
  <p:sldSz cx="12192000" cy="6858000"/>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7981" autoAdjust="0"/>
    <p:restoredTop sz="70455" autoAdjust="0"/>
  </p:normalViewPr>
  <p:slideViewPr>
    <p:cSldViewPr snapToGrid="0">
      <p:cViewPr varScale="1">
        <p:scale>
          <a:sx n="69" d="100"/>
          <a:sy n="69" d="100"/>
        </p:scale>
        <p:origin x="-564" y="-102"/>
      </p:cViewPr>
      <p:guideLst>
        <p:guide orient="horz" pos="2160"/>
        <p:guide pos="3840"/>
      </p:guideLst>
    </p:cSldViewPr>
  </p:slideViewPr>
  <p:notesTextViewPr>
    <p:cViewPr>
      <p:scale>
        <a:sx n="1" d="1"/>
        <a:sy n="1" d="1"/>
      </p:scale>
      <p:origin x="0" y="0"/>
    </p:cViewPr>
  </p:notesTextViewPr>
  <p:notesViewPr>
    <p:cSldViewPr snapToGrid="0">
      <p:cViewPr>
        <p:scale>
          <a:sx n="100" d="100"/>
          <a:sy n="100" d="100"/>
        </p:scale>
        <p:origin x="-1758" y="2454"/>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637954-EB09-4C41-BFCE-EF029C019273}"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D633D537-639D-4C41-AE54-4D8499850A86}">
      <dgm:prSet custT="1"/>
      <dgm:spPr/>
      <dgm:t>
        <a:bodyPr/>
        <a:lstStyle/>
        <a:p>
          <a:pPr rtl="0"/>
          <a:r>
            <a:rPr lang="en-US" sz="1400" dirty="0" smtClean="0"/>
            <a:t>What are the dimensions of volunteering?</a:t>
          </a:r>
          <a:endParaRPr lang="en-US" sz="1400" dirty="0"/>
        </a:p>
      </dgm:t>
    </dgm:pt>
    <dgm:pt modelId="{BBE7A706-0485-49C3-8318-EEB652CE047F}" type="parTrans" cxnId="{CDE8221D-158C-4394-994C-C0FEC9C274D2}">
      <dgm:prSet/>
      <dgm:spPr/>
      <dgm:t>
        <a:bodyPr/>
        <a:lstStyle/>
        <a:p>
          <a:endParaRPr lang="en-US"/>
        </a:p>
      </dgm:t>
    </dgm:pt>
    <dgm:pt modelId="{671C7B97-0A65-4633-973D-DF292B105CC9}" type="sibTrans" cxnId="{CDE8221D-158C-4394-994C-C0FEC9C274D2}">
      <dgm:prSet/>
      <dgm:spPr/>
      <dgm:t>
        <a:bodyPr/>
        <a:lstStyle/>
        <a:p>
          <a:endParaRPr lang="en-US"/>
        </a:p>
      </dgm:t>
    </dgm:pt>
    <dgm:pt modelId="{3DFB64BD-050F-49F9-8375-FC08A9D1FA7A}">
      <dgm:prSet custT="1"/>
      <dgm:spPr/>
      <dgm:t>
        <a:bodyPr/>
        <a:lstStyle/>
        <a:p>
          <a:pPr rtl="0"/>
          <a:r>
            <a:rPr lang="en-US" sz="1400" i="0" dirty="0" smtClean="0"/>
            <a:t>Who is volunteering? </a:t>
          </a:r>
        </a:p>
        <a:p>
          <a:pPr rtl="0"/>
          <a:r>
            <a:rPr lang="en-US" sz="1400" i="0" dirty="0" smtClean="0"/>
            <a:t>How often? Where?  Why?</a:t>
          </a:r>
          <a:endParaRPr lang="en-US" sz="1400" i="0" dirty="0"/>
        </a:p>
      </dgm:t>
    </dgm:pt>
    <dgm:pt modelId="{90A4C0CC-DA08-45D4-8766-0B3BDB0FD8C2}" type="parTrans" cxnId="{6B3684FE-AF4E-4815-B727-A12B533B0F2C}">
      <dgm:prSet/>
      <dgm:spPr/>
      <dgm:t>
        <a:bodyPr/>
        <a:lstStyle/>
        <a:p>
          <a:endParaRPr lang="en-US"/>
        </a:p>
      </dgm:t>
    </dgm:pt>
    <dgm:pt modelId="{46972496-CA82-4647-8787-2854A90E7622}" type="sibTrans" cxnId="{6B3684FE-AF4E-4815-B727-A12B533B0F2C}">
      <dgm:prSet/>
      <dgm:spPr/>
      <dgm:t>
        <a:bodyPr/>
        <a:lstStyle/>
        <a:p>
          <a:endParaRPr lang="en-US"/>
        </a:p>
      </dgm:t>
    </dgm:pt>
    <dgm:pt modelId="{2BC08B92-E457-4D8E-B81F-058EB6D3FAB7}">
      <dgm:prSet custT="1"/>
      <dgm:spPr/>
      <dgm:t>
        <a:bodyPr/>
        <a:lstStyle/>
        <a:p>
          <a:pPr rtl="0"/>
          <a:r>
            <a:rPr lang="en-US" sz="1400" dirty="0" smtClean="0"/>
            <a:t>What are the benefits of volunteering </a:t>
          </a:r>
          <a:r>
            <a:rPr lang="en-US" sz="1400" b="1" dirty="0" smtClean="0"/>
            <a:t>for</a:t>
          </a:r>
          <a:r>
            <a:rPr lang="en-US" sz="1400" dirty="0" smtClean="0"/>
            <a:t> volunteers?</a:t>
          </a:r>
          <a:endParaRPr lang="en-US" sz="1400" dirty="0"/>
        </a:p>
      </dgm:t>
    </dgm:pt>
    <dgm:pt modelId="{F33A9CF1-F317-4D3E-9427-5501C2A01D3C}" type="parTrans" cxnId="{5A691E5D-8976-40D5-B69F-FB7AEE85135B}">
      <dgm:prSet/>
      <dgm:spPr/>
      <dgm:t>
        <a:bodyPr/>
        <a:lstStyle/>
        <a:p>
          <a:endParaRPr lang="en-US"/>
        </a:p>
      </dgm:t>
    </dgm:pt>
    <dgm:pt modelId="{D9ED163B-275B-43E0-9E29-A4A45469C065}" type="sibTrans" cxnId="{5A691E5D-8976-40D5-B69F-FB7AEE85135B}">
      <dgm:prSet/>
      <dgm:spPr/>
      <dgm:t>
        <a:bodyPr/>
        <a:lstStyle/>
        <a:p>
          <a:endParaRPr lang="en-US"/>
        </a:p>
      </dgm:t>
    </dgm:pt>
    <dgm:pt modelId="{F2A769C2-417F-4535-A053-58DB7BD3C941}">
      <dgm:prSet custT="1"/>
      <dgm:spPr/>
      <dgm:t>
        <a:bodyPr/>
        <a:lstStyle/>
        <a:p>
          <a:pPr rtl="0"/>
          <a:r>
            <a:rPr lang="en-US" sz="1400" dirty="0" smtClean="0"/>
            <a:t>How does volunteering impact health?</a:t>
          </a:r>
          <a:endParaRPr lang="en-US" sz="1400" dirty="0"/>
        </a:p>
      </dgm:t>
    </dgm:pt>
    <dgm:pt modelId="{E6B7AF95-7ED8-45FC-9D82-514522A96AE7}" type="parTrans" cxnId="{CA13AF7C-A0BA-4E13-B0D4-2E079BDA2E2E}">
      <dgm:prSet/>
      <dgm:spPr/>
      <dgm:t>
        <a:bodyPr/>
        <a:lstStyle/>
        <a:p>
          <a:endParaRPr lang="en-US"/>
        </a:p>
      </dgm:t>
    </dgm:pt>
    <dgm:pt modelId="{F50F86F6-EFBD-4F28-96D7-9109EFC43CB5}" type="sibTrans" cxnId="{CA13AF7C-A0BA-4E13-B0D4-2E079BDA2E2E}">
      <dgm:prSet/>
      <dgm:spPr/>
      <dgm:t>
        <a:bodyPr/>
        <a:lstStyle/>
        <a:p>
          <a:endParaRPr lang="en-US"/>
        </a:p>
      </dgm:t>
    </dgm:pt>
    <dgm:pt modelId="{97C2735B-37F1-4E71-8C73-B970C9526AF3}" type="pres">
      <dgm:prSet presAssocID="{97637954-EB09-4C41-BFCE-EF029C019273}" presName="composite" presStyleCnt="0">
        <dgm:presLayoutVars>
          <dgm:chMax val="5"/>
          <dgm:dir/>
          <dgm:animLvl val="ctr"/>
          <dgm:resizeHandles val="exact"/>
        </dgm:presLayoutVars>
      </dgm:prSet>
      <dgm:spPr/>
      <dgm:t>
        <a:bodyPr/>
        <a:lstStyle/>
        <a:p>
          <a:endParaRPr lang="en-US"/>
        </a:p>
      </dgm:t>
    </dgm:pt>
    <dgm:pt modelId="{BDBFDA67-6C88-4673-8153-6709CE53ACBB}" type="pres">
      <dgm:prSet presAssocID="{97637954-EB09-4C41-BFCE-EF029C019273}" presName="cycle" presStyleCnt="0"/>
      <dgm:spPr/>
    </dgm:pt>
    <dgm:pt modelId="{B8A5B640-D98B-4695-B479-7A52067CA0DB}" type="pres">
      <dgm:prSet presAssocID="{97637954-EB09-4C41-BFCE-EF029C019273}" presName="centerShape" presStyleCnt="0"/>
      <dgm:spPr/>
    </dgm:pt>
    <dgm:pt modelId="{A0838315-0165-4E21-A4CA-5D92D2190C1E}" type="pres">
      <dgm:prSet presAssocID="{97637954-EB09-4C41-BFCE-EF029C019273}" presName="connSite" presStyleLbl="node1" presStyleIdx="0" presStyleCnt="5"/>
      <dgm:spPr/>
    </dgm:pt>
    <dgm:pt modelId="{50E125F2-B7C6-4B81-99B1-9959ABD6FE1A}" type="pres">
      <dgm:prSet presAssocID="{97637954-EB09-4C41-BFCE-EF029C019273}" presName="visible" presStyleLbl="node1" presStyleIdx="0" presStyleCnt="5" custScaleX="171173"/>
      <dgm:spPr>
        <a:solidFill>
          <a:srgbClr val="B2E1F4"/>
        </a:solidFill>
      </dgm:spPr>
    </dgm:pt>
    <dgm:pt modelId="{47D6B625-985A-4711-ADBE-6BF7507F6FAB}" type="pres">
      <dgm:prSet presAssocID="{BBE7A706-0485-49C3-8318-EEB652CE047F}" presName="Name25" presStyleLbl="parChTrans1D1" presStyleIdx="0" presStyleCnt="4"/>
      <dgm:spPr/>
      <dgm:t>
        <a:bodyPr/>
        <a:lstStyle/>
        <a:p>
          <a:endParaRPr lang="en-US"/>
        </a:p>
      </dgm:t>
    </dgm:pt>
    <dgm:pt modelId="{9C1832B8-FD72-43D7-8CA4-E99B6316AD1E}" type="pres">
      <dgm:prSet presAssocID="{D633D537-639D-4C41-AE54-4D8499850A86}" presName="node" presStyleCnt="0"/>
      <dgm:spPr/>
    </dgm:pt>
    <dgm:pt modelId="{DF440B20-5897-45E6-AD5B-ED1F24CAEBC4}" type="pres">
      <dgm:prSet presAssocID="{D633D537-639D-4C41-AE54-4D8499850A86}" presName="parentNode" presStyleLbl="node1" presStyleIdx="1" presStyleCnt="5" custScaleX="176900" custScaleY="119407" custLinFactX="34617" custLinFactNeighborX="100000" custLinFactNeighborY="53499">
        <dgm:presLayoutVars>
          <dgm:chMax val="1"/>
          <dgm:bulletEnabled val="1"/>
        </dgm:presLayoutVars>
      </dgm:prSet>
      <dgm:spPr/>
      <dgm:t>
        <a:bodyPr/>
        <a:lstStyle/>
        <a:p>
          <a:endParaRPr lang="en-US"/>
        </a:p>
      </dgm:t>
    </dgm:pt>
    <dgm:pt modelId="{22946252-FD9B-4945-84C9-08296C1FB85C}" type="pres">
      <dgm:prSet presAssocID="{D633D537-639D-4C41-AE54-4D8499850A86}" presName="childNode" presStyleLbl="revTx" presStyleIdx="0" presStyleCnt="0">
        <dgm:presLayoutVars>
          <dgm:bulletEnabled val="1"/>
        </dgm:presLayoutVars>
      </dgm:prSet>
      <dgm:spPr/>
      <dgm:t>
        <a:bodyPr/>
        <a:lstStyle/>
        <a:p>
          <a:endParaRPr lang="en-US"/>
        </a:p>
      </dgm:t>
    </dgm:pt>
    <dgm:pt modelId="{6E059F3B-C5B1-4E4D-82FB-4209ACC31CCD}" type="pres">
      <dgm:prSet presAssocID="{90A4C0CC-DA08-45D4-8766-0B3BDB0FD8C2}" presName="Name25" presStyleLbl="parChTrans1D1" presStyleIdx="1" presStyleCnt="4"/>
      <dgm:spPr/>
      <dgm:t>
        <a:bodyPr/>
        <a:lstStyle/>
        <a:p>
          <a:endParaRPr lang="en-US"/>
        </a:p>
      </dgm:t>
    </dgm:pt>
    <dgm:pt modelId="{CF4AA06F-7FFC-49F8-81AA-EC309F51AD08}" type="pres">
      <dgm:prSet presAssocID="{3DFB64BD-050F-49F9-8375-FC08A9D1FA7A}" presName="node" presStyleCnt="0"/>
      <dgm:spPr/>
    </dgm:pt>
    <dgm:pt modelId="{9FDBF7D2-7D88-408D-876B-264DDB869105}" type="pres">
      <dgm:prSet presAssocID="{3DFB64BD-050F-49F9-8375-FC08A9D1FA7A}" presName="parentNode" presStyleLbl="node1" presStyleIdx="2" presStyleCnt="5" custScaleX="176900" custScaleY="119749" custLinFactX="100000" custLinFactNeighborX="124508" custLinFactNeighborY="24367">
        <dgm:presLayoutVars>
          <dgm:chMax val="1"/>
          <dgm:bulletEnabled val="1"/>
        </dgm:presLayoutVars>
      </dgm:prSet>
      <dgm:spPr/>
      <dgm:t>
        <a:bodyPr/>
        <a:lstStyle/>
        <a:p>
          <a:endParaRPr lang="en-US"/>
        </a:p>
      </dgm:t>
    </dgm:pt>
    <dgm:pt modelId="{E49EBACE-E4C8-4169-A4E1-5E5FB084D32A}" type="pres">
      <dgm:prSet presAssocID="{3DFB64BD-050F-49F9-8375-FC08A9D1FA7A}" presName="childNode" presStyleLbl="revTx" presStyleIdx="0" presStyleCnt="0">
        <dgm:presLayoutVars>
          <dgm:bulletEnabled val="1"/>
        </dgm:presLayoutVars>
      </dgm:prSet>
      <dgm:spPr/>
      <dgm:t>
        <a:bodyPr/>
        <a:lstStyle/>
        <a:p>
          <a:endParaRPr lang="en-US"/>
        </a:p>
      </dgm:t>
    </dgm:pt>
    <dgm:pt modelId="{78C54180-4636-4247-9679-65D0E4C91587}" type="pres">
      <dgm:prSet presAssocID="{F33A9CF1-F317-4D3E-9427-5501C2A01D3C}" presName="Name25" presStyleLbl="parChTrans1D1" presStyleIdx="2" presStyleCnt="4"/>
      <dgm:spPr/>
      <dgm:t>
        <a:bodyPr/>
        <a:lstStyle/>
        <a:p>
          <a:endParaRPr lang="en-US"/>
        </a:p>
      </dgm:t>
    </dgm:pt>
    <dgm:pt modelId="{88FFAA51-9E1C-4FDA-8F39-FEF3551EC5B5}" type="pres">
      <dgm:prSet presAssocID="{2BC08B92-E457-4D8E-B81F-058EB6D3FAB7}" presName="node" presStyleCnt="0"/>
      <dgm:spPr/>
    </dgm:pt>
    <dgm:pt modelId="{27A17BA0-683C-48E0-A6F6-C9F0A92137E5}" type="pres">
      <dgm:prSet presAssocID="{2BC08B92-E457-4D8E-B81F-058EB6D3FAB7}" presName="parentNode" presStyleLbl="node1" presStyleIdx="3" presStyleCnt="5" custScaleX="176900" custScaleY="119407" custLinFactX="62967" custLinFactNeighborX="100000" custLinFactNeighborY="48579">
        <dgm:presLayoutVars>
          <dgm:chMax val="1"/>
          <dgm:bulletEnabled val="1"/>
        </dgm:presLayoutVars>
      </dgm:prSet>
      <dgm:spPr/>
      <dgm:t>
        <a:bodyPr/>
        <a:lstStyle/>
        <a:p>
          <a:endParaRPr lang="en-US"/>
        </a:p>
      </dgm:t>
    </dgm:pt>
    <dgm:pt modelId="{C8C61A0F-D47A-4801-9283-BB9BC7CBCF71}" type="pres">
      <dgm:prSet presAssocID="{2BC08B92-E457-4D8E-B81F-058EB6D3FAB7}" presName="childNode" presStyleLbl="revTx" presStyleIdx="0" presStyleCnt="0">
        <dgm:presLayoutVars>
          <dgm:bulletEnabled val="1"/>
        </dgm:presLayoutVars>
      </dgm:prSet>
      <dgm:spPr/>
      <dgm:t>
        <a:bodyPr/>
        <a:lstStyle/>
        <a:p>
          <a:endParaRPr lang="en-US"/>
        </a:p>
      </dgm:t>
    </dgm:pt>
    <dgm:pt modelId="{16664AA7-5D0F-4EE7-805C-0B2CC5605E8A}" type="pres">
      <dgm:prSet presAssocID="{E6B7AF95-7ED8-45FC-9D82-514522A96AE7}" presName="Name25" presStyleLbl="parChTrans1D1" presStyleIdx="3" presStyleCnt="4"/>
      <dgm:spPr/>
      <dgm:t>
        <a:bodyPr/>
        <a:lstStyle/>
        <a:p>
          <a:endParaRPr lang="en-US"/>
        </a:p>
      </dgm:t>
    </dgm:pt>
    <dgm:pt modelId="{1801B892-E67F-4B00-B7AB-4CD7C713032E}" type="pres">
      <dgm:prSet presAssocID="{F2A769C2-417F-4535-A053-58DB7BD3C941}" presName="node" presStyleCnt="0"/>
      <dgm:spPr/>
    </dgm:pt>
    <dgm:pt modelId="{77CD7A9A-AF53-4CF1-8BD3-D6A22AFE7E03}" type="pres">
      <dgm:prSet presAssocID="{F2A769C2-417F-4535-A053-58DB7BD3C941}" presName="parentNode" presStyleLbl="node1" presStyleIdx="4" presStyleCnt="5" custScaleX="176900" custScaleY="119407" custLinFactNeighborX="18283" custLinFactNeighborY="-10554">
        <dgm:presLayoutVars>
          <dgm:chMax val="1"/>
          <dgm:bulletEnabled val="1"/>
        </dgm:presLayoutVars>
      </dgm:prSet>
      <dgm:spPr/>
      <dgm:t>
        <a:bodyPr/>
        <a:lstStyle/>
        <a:p>
          <a:endParaRPr lang="en-US"/>
        </a:p>
      </dgm:t>
    </dgm:pt>
    <dgm:pt modelId="{49DF0F51-1533-4FB1-AFC4-F58A52D33B02}" type="pres">
      <dgm:prSet presAssocID="{F2A769C2-417F-4535-A053-58DB7BD3C941}" presName="childNode" presStyleLbl="revTx" presStyleIdx="0" presStyleCnt="0">
        <dgm:presLayoutVars>
          <dgm:bulletEnabled val="1"/>
        </dgm:presLayoutVars>
      </dgm:prSet>
      <dgm:spPr/>
    </dgm:pt>
  </dgm:ptLst>
  <dgm:cxnLst>
    <dgm:cxn modelId="{FB3B22A7-1025-4C30-84F1-F5D64A427093}" type="presOf" srcId="{E6B7AF95-7ED8-45FC-9D82-514522A96AE7}" destId="{16664AA7-5D0F-4EE7-805C-0B2CC5605E8A}" srcOrd="0" destOrd="0" presId="urn:microsoft.com/office/officeart/2005/8/layout/radial2"/>
    <dgm:cxn modelId="{ADECA9E1-80FC-4D9D-BB3F-E5FBFD4AFAC7}" type="presOf" srcId="{D633D537-639D-4C41-AE54-4D8499850A86}" destId="{DF440B20-5897-45E6-AD5B-ED1F24CAEBC4}" srcOrd="0" destOrd="0" presId="urn:microsoft.com/office/officeart/2005/8/layout/radial2"/>
    <dgm:cxn modelId="{7669C2C8-A503-40C3-B026-A2772897F578}" type="presOf" srcId="{F2A769C2-417F-4535-A053-58DB7BD3C941}" destId="{77CD7A9A-AF53-4CF1-8BD3-D6A22AFE7E03}" srcOrd="0" destOrd="0" presId="urn:microsoft.com/office/officeart/2005/8/layout/radial2"/>
    <dgm:cxn modelId="{CDE8221D-158C-4394-994C-C0FEC9C274D2}" srcId="{97637954-EB09-4C41-BFCE-EF029C019273}" destId="{D633D537-639D-4C41-AE54-4D8499850A86}" srcOrd="0" destOrd="0" parTransId="{BBE7A706-0485-49C3-8318-EEB652CE047F}" sibTransId="{671C7B97-0A65-4633-973D-DF292B105CC9}"/>
    <dgm:cxn modelId="{73958AC8-A30C-493D-A058-22B31142B744}" type="presOf" srcId="{F33A9CF1-F317-4D3E-9427-5501C2A01D3C}" destId="{78C54180-4636-4247-9679-65D0E4C91587}" srcOrd="0" destOrd="0" presId="urn:microsoft.com/office/officeart/2005/8/layout/radial2"/>
    <dgm:cxn modelId="{3632E373-A112-4978-BEE9-5E1AD673C6FB}" type="presOf" srcId="{90A4C0CC-DA08-45D4-8766-0B3BDB0FD8C2}" destId="{6E059F3B-C5B1-4E4D-82FB-4209ACC31CCD}" srcOrd="0" destOrd="0" presId="urn:microsoft.com/office/officeart/2005/8/layout/radial2"/>
    <dgm:cxn modelId="{73B7F0B8-6693-41F4-82CD-38358FF574EC}" type="presOf" srcId="{BBE7A706-0485-49C3-8318-EEB652CE047F}" destId="{47D6B625-985A-4711-ADBE-6BF7507F6FAB}" srcOrd="0" destOrd="0" presId="urn:microsoft.com/office/officeart/2005/8/layout/radial2"/>
    <dgm:cxn modelId="{64A2B826-ACC1-4580-A7D3-395837F6EAC1}" type="presOf" srcId="{3DFB64BD-050F-49F9-8375-FC08A9D1FA7A}" destId="{9FDBF7D2-7D88-408D-876B-264DDB869105}" srcOrd="0" destOrd="0" presId="urn:microsoft.com/office/officeart/2005/8/layout/radial2"/>
    <dgm:cxn modelId="{5A691E5D-8976-40D5-B69F-FB7AEE85135B}" srcId="{97637954-EB09-4C41-BFCE-EF029C019273}" destId="{2BC08B92-E457-4D8E-B81F-058EB6D3FAB7}" srcOrd="2" destOrd="0" parTransId="{F33A9CF1-F317-4D3E-9427-5501C2A01D3C}" sibTransId="{D9ED163B-275B-43E0-9E29-A4A45469C065}"/>
    <dgm:cxn modelId="{35429E27-C842-49BE-98FB-1825ABC67421}" type="presOf" srcId="{97637954-EB09-4C41-BFCE-EF029C019273}" destId="{97C2735B-37F1-4E71-8C73-B970C9526AF3}" srcOrd="0" destOrd="0" presId="urn:microsoft.com/office/officeart/2005/8/layout/radial2"/>
    <dgm:cxn modelId="{6B3684FE-AF4E-4815-B727-A12B533B0F2C}" srcId="{97637954-EB09-4C41-BFCE-EF029C019273}" destId="{3DFB64BD-050F-49F9-8375-FC08A9D1FA7A}" srcOrd="1" destOrd="0" parTransId="{90A4C0CC-DA08-45D4-8766-0B3BDB0FD8C2}" sibTransId="{46972496-CA82-4647-8787-2854A90E7622}"/>
    <dgm:cxn modelId="{CA13AF7C-A0BA-4E13-B0D4-2E079BDA2E2E}" srcId="{97637954-EB09-4C41-BFCE-EF029C019273}" destId="{F2A769C2-417F-4535-A053-58DB7BD3C941}" srcOrd="3" destOrd="0" parTransId="{E6B7AF95-7ED8-45FC-9D82-514522A96AE7}" sibTransId="{F50F86F6-EFBD-4F28-96D7-9109EFC43CB5}"/>
    <dgm:cxn modelId="{C4FB473C-0DA8-4BD3-88CF-0E89FF728ADA}" type="presOf" srcId="{2BC08B92-E457-4D8E-B81F-058EB6D3FAB7}" destId="{27A17BA0-683C-48E0-A6F6-C9F0A92137E5}" srcOrd="0" destOrd="0" presId="urn:microsoft.com/office/officeart/2005/8/layout/radial2"/>
    <dgm:cxn modelId="{75047FA7-49A2-43FB-B0EB-3351B378D823}" type="presParOf" srcId="{97C2735B-37F1-4E71-8C73-B970C9526AF3}" destId="{BDBFDA67-6C88-4673-8153-6709CE53ACBB}" srcOrd="0" destOrd="0" presId="urn:microsoft.com/office/officeart/2005/8/layout/radial2"/>
    <dgm:cxn modelId="{A509D6DA-A722-4665-A957-28EDB9B6825F}" type="presParOf" srcId="{BDBFDA67-6C88-4673-8153-6709CE53ACBB}" destId="{B8A5B640-D98B-4695-B479-7A52067CA0DB}" srcOrd="0" destOrd="0" presId="urn:microsoft.com/office/officeart/2005/8/layout/radial2"/>
    <dgm:cxn modelId="{6D375F05-B53C-4BC2-9D4C-5173FA5DFC2D}" type="presParOf" srcId="{B8A5B640-D98B-4695-B479-7A52067CA0DB}" destId="{A0838315-0165-4E21-A4CA-5D92D2190C1E}" srcOrd="0" destOrd="0" presId="urn:microsoft.com/office/officeart/2005/8/layout/radial2"/>
    <dgm:cxn modelId="{EFAD30DE-EC54-4CE3-83A5-FC3F789AA9F0}" type="presParOf" srcId="{B8A5B640-D98B-4695-B479-7A52067CA0DB}" destId="{50E125F2-B7C6-4B81-99B1-9959ABD6FE1A}" srcOrd="1" destOrd="0" presId="urn:microsoft.com/office/officeart/2005/8/layout/radial2"/>
    <dgm:cxn modelId="{7B91AB32-5FDB-4496-B6C7-1052F0DCA47C}" type="presParOf" srcId="{BDBFDA67-6C88-4673-8153-6709CE53ACBB}" destId="{47D6B625-985A-4711-ADBE-6BF7507F6FAB}" srcOrd="1" destOrd="0" presId="urn:microsoft.com/office/officeart/2005/8/layout/radial2"/>
    <dgm:cxn modelId="{07FDF1B4-30C2-438B-BB2D-8A61DC9314A5}" type="presParOf" srcId="{BDBFDA67-6C88-4673-8153-6709CE53ACBB}" destId="{9C1832B8-FD72-43D7-8CA4-E99B6316AD1E}" srcOrd="2" destOrd="0" presId="urn:microsoft.com/office/officeart/2005/8/layout/radial2"/>
    <dgm:cxn modelId="{1C3DA574-982F-4E5F-A5AB-2750B7D49676}" type="presParOf" srcId="{9C1832B8-FD72-43D7-8CA4-E99B6316AD1E}" destId="{DF440B20-5897-45E6-AD5B-ED1F24CAEBC4}" srcOrd="0" destOrd="0" presId="urn:microsoft.com/office/officeart/2005/8/layout/radial2"/>
    <dgm:cxn modelId="{FB988260-2434-4EB4-BE7B-261B66DAA510}" type="presParOf" srcId="{9C1832B8-FD72-43D7-8CA4-E99B6316AD1E}" destId="{22946252-FD9B-4945-84C9-08296C1FB85C}" srcOrd="1" destOrd="0" presId="urn:microsoft.com/office/officeart/2005/8/layout/radial2"/>
    <dgm:cxn modelId="{42283D78-ECD0-4CFD-8F2B-11BF29FC3517}" type="presParOf" srcId="{BDBFDA67-6C88-4673-8153-6709CE53ACBB}" destId="{6E059F3B-C5B1-4E4D-82FB-4209ACC31CCD}" srcOrd="3" destOrd="0" presId="urn:microsoft.com/office/officeart/2005/8/layout/radial2"/>
    <dgm:cxn modelId="{FDE2BE5E-FA58-4770-ABC4-F76BF208330C}" type="presParOf" srcId="{BDBFDA67-6C88-4673-8153-6709CE53ACBB}" destId="{CF4AA06F-7FFC-49F8-81AA-EC309F51AD08}" srcOrd="4" destOrd="0" presId="urn:microsoft.com/office/officeart/2005/8/layout/radial2"/>
    <dgm:cxn modelId="{921EC39B-0449-4A11-829D-2E2AFF523967}" type="presParOf" srcId="{CF4AA06F-7FFC-49F8-81AA-EC309F51AD08}" destId="{9FDBF7D2-7D88-408D-876B-264DDB869105}" srcOrd="0" destOrd="0" presId="urn:microsoft.com/office/officeart/2005/8/layout/radial2"/>
    <dgm:cxn modelId="{B15DF0F2-AA25-4CC0-8C3C-80BD5F3F467B}" type="presParOf" srcId="{CF4AA06F-7FFC-49F8-81AA-EC309F51AD08}" destId="{E49EBACE-E4C8-4169-A4E1-5E5FB084D32A}" srcOrd="1" destOrd="0" presId="urn:microsoft.com/office/officeart/2005/8/layout/radial2"/>
    <dgm:cxn modelId="{1AB8D04C-2F6D-4BBF-ABED-53436FC45244}" type="presParOf" srcId="{BDBFDA67-6C88-4673-8153-6709CE53ACBB}" destId="{78C54180-4636-4247-9679-65D0E4C91587}" srcOrd="5" destOrd="0" presId="urn:microsoft.com/office/officeart/2005/8/layout/radial2"/>
    <dgm:cxn modelId="{37A7140F-2CCE-487E-91D4-B6106E49BF18}" type="presParOf" srcId="{BDBFDA67-6C88-4673-8153-6709CE53ACBB}" destId="{88FFAA51-9E1C-4FDA-8F39-FEF3551EC5B5}" srcOrd="6" destOrd="0" presId="urn:microsoft.com/office/officeart/2005/8/layout/radial2"/>
    <dgm:cxn modelId="{6E8DB809-3AA8-45FE-A536-2E334EE3F92B}" type="presParOf" srcId="{88FFAA51-9E1C-4FDA-8F39-FEF3551EC5B5}" destId="{27A17BA0-683C-48E0-A6F6-C9F0A92137E5}" srcOrd="0" destOrd="0" presId="urn:microsoft.com/office/officeart/2005/8/layout/radial2"/>
    <dgm:cxn modelId="{D0596BF8-5FFA-41CF-B12C-22CB5DAD0C0E}" type="presParOf" srcId="{88FFAA51-9E1C-4FDA-8F39-FEF3551EC5B5}" destId="{C8C61A0F-D47A-4801-9283-BB9BC7CBCF71}" srcOrd="1" destOrd="0" presId="urn:microsoft.com/office/officeart/2005/8/layout/radial2"/>
    <dgm:cxn modelId="{4FE4C3E2-71E8-408A-A90F-C10344F0B352}" type="presParOf" srcId="{BDBFDA67-6C88-4673-8153-6709CE53ACBB}" destId="{16664AA7-5D0F-4EE7-805C-0B2CC5605E8A}" srcOrd="7" destOrd="0" presId="urn:microsoft.com/office/officeart/2005/8/layout/radial2"/>
    <dgm:cxn modelId="{E91DC6C3-DC2A-4E1F-95A5-5B10F15D03D5}" type="presParOf" srcId="{BDBFDA67-6C88-4673-8153-6709CE53ACBB}" destId="{1801B892-E67F-4B00-B7AB-4CD7C713032E}" srcOrd="8" destOrd="0" presId="urn:microsoft.com/office/officeart/2005/8/layout/radial2"/>
    <dgm:cxn modelId="{B3CD1BBD-3782-4061-A5C6-B583FDEAA0BA}" type="presParOf" srcId="{1801B892-E67F-4B00-B7AB-4CD7C713032E}" destId="{77CD7A9A-AF53-4CF1-8BD3-D6A22AFE7E03}" srcOrd="0" destOrd="0" presId="urn:microsoft.com/office/officeart/2005/8/layout/radial2"/>
    <dgm:cxn modelId="{F5B414BC-998C-471C-86BD-F6C2883BFF5A}" type="presParOf" srcId="{1801B892-E67F-4B00-B7AB-4CD7C713032E}" destId="{49DF0F51-1533-4FB1-AFC4-F58A52D33B02}"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64AA7-5D0F-4EE7-805C-0B2CC5605E8A}">
      <dsp:nvSpPr>
        <dsp:cNvPr id="0" name=""/>
        <dsp:cNvSpPr/>
      </dsp:nvSpPr>
      <dsp:spPr>
        <a:xfrm rot="3460210">
          <a:off x="3330181" y="3193991"/>
          <a:ext cx="640120" cy="34277"/>
        </a:xfrm>
        <a:custGeom>
          <a:avLst/>
          <a:gdLst/>
          <a:ahLst/>
          <a:cxnLst/>
          <a:rect l="0" t="0" r="0" b="0"/>
          <a:pathLst>
            <a:path>
              <a:moveTo>
                <a:pt x="0" y="17138"/>
              </a:moveTo>
              <a:lnTo>
                <a:pt x="640120" y="171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C54180-4636-4247-9679-65D0E4C91587}">
      <dsp:nvSpPr>
        <dsp:cNvPr id="0" name=""/>
        <dsp:cNvSpPr/>
      </dsp:nvSpPr>
      <dsp:spPr>
        <a:xfrm rot="1188190">
          <a:off x="3642768" y="2868120"/>
          <a:ext cx="1950928" cy="34277"/>
        </a:xfrm>
        <a:custGeom>
          <a:avLst/>
          <a:gdLst/>
          <a:ahLst/>
          <a:cxnLst/>
          <a:rect l="0" t="0" r="0" b="0"/>
          <a:pathLst>
            <a:path>
              <a:moveTo>
                <a:pt x="0" y="17138"/>
              </a:moveTo>
              <a:lnTo>
                <a:pt x="1950928" y="171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059F3B-C5B1-4E4D-82FB-4209ACC31CCD}">
      <dsp:nvSpPr>
        <dsp:cNvPr id="0" name=""/>
        <dsp:cNvSpPr/>
      </dsp:nvSpPr>
      <dsp:spPr>
        <a:xfrm rot="21234288">
          <a:off x="3693703" y="2129272"/>
          <a:ext cx="2388823" cy="34277"/>
        </a:xfrm>
        <a:custGeom>
          <a:avLst/>
          <a:gdLst/>
          <a:ahLst/>
          <a:cxnLst/>
          <a:rect l="0" t="0" r="0" b="0"/>
          <a:pathLst>
            <a:path>
              <a:moveTo>
                <a:pt x="0" y="17138"/>
              </a:moveTo>
              <a:lnTo>
                <a:pt x="2388823" y="171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D6B625-985A-4711-ADBE-6BF7507F6FAB}">
      <dsp:nvSpPr>
        <dsp:cNvPr id="0" name=""/>
        <dsp:cNvSpPr/>
      </dsp:nvSpPr>
      <dsp:spPr>
        <a:xfrm rot="19859457">
          <a:off x="3630428" y="1715404"/>
          <a:ext cx="1116350" cy="34277"/>
        </a:xfrm>
        <a:custGeom>
          <a:avLst/>
          <a:gdLst/>
          <a:ahLst/>
          <a:cxnLst/>
          <a:rect l="0" t="0" r="0" b="0"/>
          <a:pathLst>
            <a:path>
              <a:moveTo>
                <a:pt x="0" y="17138"/>
              </a:moveTo>
              <a:lnTo>
                <a:pt x="1116350" y="171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E125F2-B7C6-4B81-99B1-9959ABD6FE1A}">
      <dsp:nvSpPr>
        <dsp:cNvPr id="0" name=""/>
        <dsp:cNvSpPr/>
      </dsp:nvSpPr>
      <dsp:spPr>
        <a:xfrm>
          <a:off x="1622738" y="1476126"/>
          <a:ext cx="2949326" cy="1723009"/>
        </a:xfrm>
        <a:prstGeom prst="ellipse">
          <a:avLst/>
        </a:prstGeom>
        <a:solidFill>
          <a:srgbClr val="B2E1F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440B20-5897-45E6-AD5B-ED1F24CAEBC4}">
      <dsp:nvSpPr>
        <dsp:cNvPr id="0" name=""/>
        <dsp:cNvSpPr/>
      </dsp:nvSpPr>
      <dsp:spPr>
        <a:xfrm>
          <a:off x="4468904" y="452844"/>
          <a:ext cx="1828802" cy="12344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t>What are the dimensions of volunteering?</a:t>
          </a:r>
          <a:endParaRPr lang="en-US" sz="1400" kern="1200" dirty="0"/>
        </a:p>
      </dsp:txBody>
      <dsp:txXfrm>
        <a:off x="4736726" y="633623"/>
        <a:ext cx="1293158" cy="872878"/>
      </dsp:txXfrm>
    </dsp:sp>
    <dsp:sp modelId="{9FDBF7D2-7D88-408D-876B-264DDB869105}">
      <dsp:nvSpPr>
        <dsp:cNvPr id="0" name=""/>
        <dsp:cNvSpPr/>
      </dsp:nvSpPr>
      <dsp:spPr>
        <a:xfrm>
          <a:off x="6064605" y="1304150"/>
          <a:ext cx="1828802" cy="12379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i="0" kern="1200" dirty="0" smtClean="0"/>
            <a:t>Who is volunteering? </a:t>
          </a:r>
        </a:p>
        <a:p>
          <a:pPr lvl="0" algn="ctr" defTabSz="622300" rtl="0">
            <a:lnSpc>
              <a:spcPct val="90000"/>
            </a:lnSpc>
            <a:spcBef>
              <a:spcPct val="0"/>
            </a:spcBef>
            <a:spcAft>
              <a:spcPct val="35000"/>
            </a:spcAft>
          </a:pPr>
          <a:r>
            <a:rPr lang="en-US" sz="1400" i="0" kern="1200" dirty="0" smtClean="0"/>
            <a:t>How often? Where?  Why?</a:t>
          </a:r>
          <a:endParaRPr lang="en-US" sz="1400" i="0" kern="1200" dirty="0"/>
        </a:p>
      </dsp:txBody>
      <dsp:txXfrm>
        <a:off x="6332427" y="1485447"/>
        <a:ext cx="1293158" cy="875377"/>
      </dsp:txXfrm>
    </dsp:sp>
    <dsp:sp modelId="{27A17BA0-683C-48E0-A6F6-C9F0A92137E5}">
      <dsp:nvSpPr>
        <dsp:cNvPr id="0" name=""/>
        <dsp:cNvSpPr/>
      </dsp:nvSpPr>
      <dsp:spPr>
        <a:xfrm>
          <a:off x="5428391" y="2889028"/>
          <a:ext cx="1828802" cy="12344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t>What are the benefits of volunteering </a:t>
          </a:r>
          <a:r>
            <a:rPr lang="en-US" sz="1400" b="1" kern="1200" dirty="0" smtClean="0"/>
            <a:t>for</a:t>
          </a:r>
          <a:r>
            <a:rPr lang="en-US" sz="1400" kern="1200" dirty="0" smtClean="0"/>
            <a:t> volunteers?</a:t>
          </a:r>
          <a:endParaRPr lang="en-US" sz="1400" kern="1200" dirty="0"/>
        </a:p>
      </dsp:txBody>
      <dsp:txXfrm>
        <a:off x="5696213" y="3069807"/>
        <a:ext cx="1293158" cy="872878"/>
      </dsp:txXfrm>
    </dsp:sp>
    <dsp:sp modelId="{77CD7A9A-AF53-4CF1-8BD3-D6A22AFE7E03}">
      <dsp:nvSpPr>
        <dsp:cNvPr id="0" name=""/>
        <dsp:cNvSpPr/>
      </dsp:nvSpPr>
      <dsp:spPr>
        <a:xfrm>
          <a:off x="3266237" y="3431950"/>
          <a:ext cx="1828802" cy="12344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t>How does volunteering impact health?</a:t>
          </a:r>
          <a:endParaRPr lang="en-US" sz="1400" kern="1200" dirty="0"/>
        </a:p>
      </dsp:txBody>
      <dsp:txXfrm>
        <a:off x="3534059" y="3612729"/>
        <a:ext cx="1293158" cy="872878"/>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3" tIns="46477" rIns="92953" bIns="46477" rtlCol="0"/>
          <a:lstStyle>
            <a:lvl1pPr algn="l">
              <a:defRPr sz="1200"/>
            </a:lvl1pPr>
          </a:lstStyle>
          <a:p>
            <a:endParaRPr lang="en-US"/>
          </a:p>
        </p:txBody>
      </p:sp>
      <p:sp>
        <p:nvSpPr>
          <p:cNvPr id="3" name="Date Placeholder 2"/>
          <p:cNvSpPr>
            <a:spLocks noGrp="1"/>
          </p:cNvSpPr>
          <p:nvPr>
            <p:ph type="dt" sz="quarter" idx="1"/>
          </p:nvPr>
        </p:nvSpPr>
        <p:spPr>
          <a:xfrm>
            <a:off x="3956551" y="0"/>
            <a:ext cx="3026833" cy="465797"/>
          </a:xfrm>
          <a:prstGeom prst="rect">
            <a:avLst/>
          </a:prstGeom>
        </p:spPr>
        <p:txBody>
          <a:bodyPr vert="horz" lIns="92953" tIns="46477" rIns="92953" bIns="46477" rtlCol="0"/>
          <a:lstStyle>
            <a:lvl1pPr algn="r">
              <a:defRPr sz="1200"/>
            </a:lvl1pPr>
          </a:lstStyle>
          <a:p>
            <a:fld id="{09F92981-BB9D-4AA7-80D8-096D03258BA7}" type="datetimeFigureOut">
              <a:rPr lang="en-US" smtClean="0"/>
              <a:t>2/8/2019</a:t>
            </a:fld>
            <a:endParaRPr lang="en-US"/>
          </a:p>
        </p:txBody>
      </p:sp>
      <p:sp>
        <p:nvSpPr>
          <p:cNvPr id="4" name="Footer Placeholder 3"/>
          <p:cNvSpPr>
            <a:spLocks noGrp="1"/>
          </p:cNvSpPr>
          <p:nvPr>
            <p:ph type="ftr" sz="quarter" idx="2"/>
          </p:nvPr>
        </p:nvSpPr>
        <p:spPr>
          <a:xfrm>
            <a:off x="0" y="8817905"/>
            <a:ext cx="3026833" cy="465796"/>
          </a:xfrm>
          <a:prstGeom prst="rect">
            <a:avLst/>
          </a:prstGeom>
        </p:spPr>
        <p:txBody>
          <a:bodyPr vert="horz" lIns="92953" tIns="46477" rIns="92953" bIns="46477" rtlCol="0" anchor="b"/>
          <a:lstStyle>
            <a:lvl1pPr algn="l">
              <a:defRPr sz="1200"/>
            </a:lvl1pPr>
          </a:lstStyle>
          <a:p>
            <a:endParaRPr lang="en-US"/>
          </a:p>
        </p:txBody>
      </p:sp>
      <p:sp>
        <p:nvSpPr>
          <p:cNvPr id="5" name="Slide Number Placeholder 4"/>
          <p:cNvSpPr>
            <a:spLocks noGrp="1"/>
          </p:cNvSpPr>
          <p:nvPr>
            <p:ph type="sldNum" sz="quarter" idx="3"/>
          </p:nvPr>
        </p:nvSpPr>
        <p:spPr>
          <a:xfrm>
            <a:off x="3956551" y="8817905"/>
            <a:ext cx="3026833" cy="465796"/>
          </a:xfrm>
          <a:prstGeom prst="rect">
            <a:avLst/>
          </a:prstGeom>
        </p:spPr>
        <p:txBody>
          <a:bodyPr vert="horz" lIns="92953" tIns="46477" rIns="92953" bIns="46477" rtlCol="0" anchor="b"/>
          <a:lstStyle>
            <a:lvl1pPr algn="r">
              <a:defRPr sz="1200"/>
            </a:lvl1pPr>
          </a:lstStyle>
          <a:p>
            <a:fld id="{1FCA6253-8137-408E-A70A-1F94FAA04687}" type="slidenum">
              <a:rPr lang="en-US" smtClean="0"/>
              <a:t>‹#›</a:t>
            </a:fld>
            <a:endParaRPr lang="en-US"/>
          </a:p>
        </p:txBody>
      </p:sp>
    </p:spTree>
    <p:extLst>
      <p:ext uri="{BB962C8B-B14F-4D97-AF65-F5344CB8AC3E}">
        <p14:creationId xmlns:p14="http://schemas.microsoft.com/office/powerpoint/2010/main" val="2688697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3" tIns="46477" rIns="92953" bIns="46477" rtlCol="0"/>
          <a:lstStyle>
            <a:lvl1pPr algn="l">
              <a:defRPr sz="1200"/>
            </a:lvl1pPr>
          </a:lstStyle>
          <a:p>
            <a:endParaRPr lang="en-US"/>
          </a:p>
        </p:txBody>
      </p:sp>
      <p:sp>
        <p:nvSpPr>
          <p:cNvPr id="3" name="Date Placeholder 2"/>
          <p:cNvSpPr>
            <a:spLocks noGrp="1"/>
          </p:cNvSpPr>
          <p:nvPr>
            <p:ph type="dt" idx="1"/>
          </p:nvPr>
        </p:nvSpPr>
        <p:spPr>
          <a:xfrm>
            <a:off x="3956551" y="0"/>
            <a:ext cx="3026833" cy="465797"/>
          </a:xfrm>
          <a:prstGeom prst="rect">
            <a:avLst/>
          </a:prstGeom>
        </p:spPr>
        <p:txBody>
          <a:bodyPr vert="horz" lIns="92953" tIns="46477" rIns="92953" bIns="46477" rtlCol="0"/>
          <a:lstStyle>
            <a:lvl1pPr algn="r">
              <a:defRPr sz="1200"/>
            </a:lvl1pPr>
          </a:lstStyle>
          <a:p>
            <a:fld id="{960863CA-15CA-45B8-AE8C-C6C03273C3F0}" type="datetimeFigureOut">
              <a:rPr lang="en-US" smtClean="0"/>
              <a:t>2/8/2019</a:t>
            </a:fld>
            <a:endParaRPr lang="en-US"/>
          </a:p>
        </p:txBody>
      </p:sp>
      <p:sp>
        <p:nvSpPr>
          <p:cNvPr id="4" name="Slide Image Placeholder 3"/>
          <p:cNvSpPr>
            <a:spLocks noGrp="1" noRot="1" noChangeAspect="1"/>
          </p:cNvSpPr>
          <p:nvPr>
            <p:ph type="sldImg" idx="2"/>
          </p:nvPr>
        </p:nvSpPr>
        <p:spPr>
          <a:xfrm>
            <a:off x="709613" y="1160463"/>
            <a:ext cx="5565775" cy="3132137"/>
          </a:xfrm>
          <a:prstGeom prst="rect">
            <a:avLst/>
          </a:prstGeom>
          <a:noFill/>
          <a:ln w="12700">
            <a:solidFill>
              <a:prstClr val="black"/>
            </a:solidFill>
          </a:ln>
        </p:spPr>
        <p:txBody>
          <a:bodyPr vert="horz" lIns="92953" tIns="46477" rIns="92953" bIns="46477" rtlCol="0" anchor="ctr"/>
          <a:lstStyle/>
          <a:p>
            <a:endParaRPr lang="en-US"/>
          </a:p>
        </p:txBody>
      </p:sp>
      <p:sp>
        <p:nvSpPr>
          <p:cNvPr id="5" name="Notes Placeholder 4"/>
          <p:cNvSpPr>
            <a:spLocks noGrp="1"/>
          </p:cNvSpPr>
          <p:nvPr>
            <p:ph type="body" sz="quarter" idx="3"/>
          </p:nvPr>
        </p:nvSpPr>
        <p:spPr>
          <a:xfrm>
            <a:off x="698500" y="4467780"/>
            <a:ext cx="5588000" cy="3655457"/>
          </a:xfrm>
          <a:prstGeom prst="rect">
            <a:avLst/>
          </a:prstGeom>
        </p:spPr>
        <p:txBody>
          <a:bodyPr vert="horz" lIns="92953" tIns="46477" rIns="92953" bIns="464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5"/>
            <a:ext cx="3026833" cy="465796"/>
          </a:xfrm>
          <a:prstGeom prst="rect">
            <a:avLst/>
          </a:prstGeom>
        </p:spPr>
        <p:txBody>
          <a:bodyPr vert="horz" lIns="92953" tIns="46477" rIns="92953" bIns="46477"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17905"/>
            <a:ext cx="3026833" cy="465796"/>
          </a:xfrm>
          <a:prstGeom prst="rect">
            <a:avLst/>
          </a:prstGeom>
        </p:spPr>
        <p:txBody>
          <a:bodyPr vert="horz" lIns="92953" tIns="46477" rIns="92953" bIns="46477" rtlCol="0" anchor="b"/>
          <a:lstStyle>
            <a:lvl1pPr algn="r">
              <a:defRPr sz="1200"/>
            </a:lvl1pPr>
          </a:lstStyle>
          <a:p>
            <a:fld id="{8ECAC6AC-196D-4FC6-845F-AC62005944AF}" type="slidenum">
              <a:rPr lang="en-US" smtClean="0"/>
              <a:t>‹#›</a:t>
            </a:fld>
            <a:endParaRPr lang="en-US"/>
          </a:p>
        </p:txBody>
      </p:sp>
    </p:spTree>
    <p:extLst>
      <p:ext uri="{BB962C8B-B14F-4D97-AF65-F5344CB8AC3E}">
        <p14:creationId xmlns:p14="http://schemas.microsoft.com/office/powerpoint/2010/main" val="2862717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aninepartners.org.u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AC6AC-196D-4FC6-845F-AC62005944AF}" type="slidenum">
              <a:rPr lang="en-US" smtClean="0"/>
              <a:t>1</a:t>
            </a:fld>
            <a:endParaRPr lang="en-US"/>
          </a:p>
        </p:txBody>
      </p:sp>
    </p:spTree>
    <p:extLst>
      <p:ext uri="{BB962C8B-B14F-4D97-AF65-F5344CB8AC3E}">
        <p14:creationId xmlns:p14="http://schemas.microsoft.com/office/powerpoint/2010/main" val="186323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849EFB-CA61-43A5-BDD9-4B20E313129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995555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E4678-E6E1-41FE-BEE3-101A7228A4B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095846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a:xfrm>
            <a:off x="699071" y="4410345"/>
            <a:ext cx="5586859" cy="4662363"/>
          </a:xfrm>
        </p:spPr>
        <p:txBody>
          <a:bodyPr/>
          <a:lstStyle/>
          <a:p>
            <a:pPr marL="11586" marR="132663"/>
            <a:r>
              <a:rPr lang="en-US" dirty="0">
                <a:solidFill>
                  <a:srgbClr val="2D2C2B"/>
                </a:solidFill>
                <a:cs typeface="Arial" panose="020B0604020202020204" pitchFamily="34" charset="0"/>
              </a:rPr>
              <a:t>More and more studies are demonstrating our physical and mental health can benefit in many ways through volunteering. The 2017 Doing Good Is Good for You Study, in partnership with VolunteerMatch, once  again affirms these results: from feeling better to enhancing well-being and providing a sense of personal enrichment and satisfaction (in other words, being happier), “doing  good” is good for you. Let’s not forget that people who are happier live longer!</a:t>
            </a:r>
            <a:endParaRPr lang="en-US" dirty="0">
              <a:cs typeface="Arial" panose="020B0604020202020204" pitchFamily="34" charset="0"/>
            </a:endParaRPr>
          </a:p>
          <a:p>
            <a:pPr marL="156415" indent="-156415" fontAlgn="ctr">
              <a:buFont typeface="Arial" panose="020B0604020202020204" pitchFamily="34" charset="0"/>
              <a:buChar char="•"/>
            </a:pPr>
            <a:endParaRPr lang="en-US" dirty="0"/>
          </a:p>
          <a:p>
            <a:pPr marL="156415" indent="-156415" fontAlgn="ctr">
              <a:buFont typeface="Arial" panose="020B0604020202020204" pitchFamily="34" charset="0"/>
              <a:buChar char="•"/>
            </a:pPr>
            <a:r>
              <a:rPr lang="en-US" dirty="0"/>
              <a:t>Dimensions of Volunteering</a:t>
            </a:r>
          </a:p>
          <a:p>
            <a:pPr marL="573520" lvl="1" indent="-156415" fontAlgn="t">
              <a:buFont typeface="Arial" panose="020B0604020202020204" pitchFamily="34" charset="0"/>
              <a:buChar char="•"/>
            </a:pPr>
            <a:r>
              <a:rPr lang="en-US" dirty="0"/>
              <a:t>As was seen in 2013, about one-third of US adults have volunteered formally (for an organization) in the past 12 months.</a:t>
            </a:r>
          </a:p>
          <a:p>
            <a:pPr marL="573520" lvl="1" indent="-156415" fontAlgn="t">
              <a:buFont typeface="Arial" panose="020B0604020202020204" pitchFamily="34" charset="0"/>
              <a:buChar char="•"/>
            </a:pPr>
            <a:r>
              <a:rPr lang="en-US" dirty="0"/>
              <a:t>As a group volunteers are volunteering less than previous years and are working with fewer organizations</a:t>
            </a:r>
          </a:p>
          <a:p>
            <a:pPr marL="156415" indent="-156415" fontAlgn="ctr">
              <a:buFont typeface="Arial" panose="020B0604020202020204" pitchFamily="34" charset="0"/>
              <a:buChar char="•"/>
            </a:pPr>
            <a:r>
              <a:rPr lang="en-US" dirty="0"/>
              <a:t>Who Volunteers?</a:t>
            </a:r>
          </a:p>
          <a:p>
            <a:pPr marL="573520" lvl="1" indent="-156415" fontAlgn="t">
              <a:buFont typeface="Arial" panose="020B0604020202020204" pitchFamily="34" charset="0"/>
              <a:buChar char="•"/>
            </a:pPr>
            <a:r>
              <a:rPr lang="en-US" dirty="0"/>
              <a:t>The composition of volunteers has remained relatively consistent over time. </a:t>
            </a:r>
          </a:p>
          <a:p>
            <a:pPr marL="573520" lvl="1" indent="-156415" fontAlgn="t">
              <a:buFont typeface="Arial" panose="020B0604020202020204" pitchFamily="34" charset="0"/>
              <a:buChar char="•"/>
            </a:pPr>
            <a:r>
              <a:rPr lang="en-US" dirty="0"/>
              <a:t>Lapsed volunteers are older and more often unemployed.</a:t>
            </a:r>
          </a:p>
          <a:p>
            <a:pPr marL="573520" lvl="1" indent="-156415" fontAlgn="t">
              <a:buFont typeface="Arial" panose="020B0604020202020204" pitchFamily="34" charset="0"/>
              <a:buChar char="•"/>
            </a:pPr>
            <a:r>
              <a:rPr lang="en-US" dirty="0"/>
              <a:t>New formal volunteers are substantially younger than volunteers generally.</a:t>
            </a:r>
          </a:p>
          <a:p>
            <a:pPr marL="156415" indent="-156415" fontAlgn="ctr">
              <a:buFont typeface="Arial" panose="020B0604020202020204" pitchFamily="34" charset="0"/>
              <a:buChar char="•"/>
            </a:pPr>
            <a:r>
              <a:rPr lang="en-US" dirty="0"/>
              <a:t>Benefits of Volunteering</a:t>
            </a:r>
          </a:p>
          <a:p>
            <a:pPr marL="573520" lvl="1" indent="-156415" fontAlgn="t">
              <a:buFont typeface="Arial" panose="020B0604020202020204" pitchFamily="34" charset="0"/>
              <a:buChar char="•"/>
            </a:pPr>
            <a:r>
              <a:rPr lang="en-US" dirty="0"/>
              <a:t>As was seen in 2010, the majority of volunteers attest to the benefits of volunteering.</a:t>
            </a:r>
          </a:p>
          <a:p>
            <a:pPr marL="573520" lvl="1" indent="-156415" fontAlgn="t">
              <a:buFont typeface="Arial" panose="020B0604020202020204" pitchFamily="34" charset="0"/>
              <a:buChar char="•"/>
            </a:pPr>
            <a:r>
              <a:rPr lang="en-US" dirty="0"/>
              <a:t>Most gain satisfaction from helping others, and appreciate the opportunity to socialize and learn about oneself and the world.</a:t>
            </a:r>
          </a:p>
          <a:p>
            <a:pPr marL="573520" lvl="1" indent="-156415" fontAlgn="t">
              <a:buFont typeface="Arial" panose="020B0604020202020204" pitchFamily="34" charset="0"/>
              <a:buChar char="•"/>
            </a:pPr>
            <a:r>
              <a:rPr lang="en-US" dirty="0"/>
              <a:t>Most believe that volunteering yields health benefits, but does not specifically help to manage chronic illnesses.</a:t>
            </a:r>
          </a:p>
          <a:p>
            <a:pPr marL="156415" indent="-156415" fontAlgn="ctr">
              <a:buFont typeface="Arial" panose="020B0604020202020204" pitchFamily="34" charset="0"/>
              <a:buChar char="•"/>
            </a:pPr>
            <a:r>
              <a:rPr lang="en-US" dirty="0"/>
              <a:t>Why Do People Volunteer and What Do they Do?</a:t>
            </a:r>
          </a:p>
          <a:p>
            <a:pPr marL="573520" lvl="1" indent="-156415" fontAlgn="t">
              <a:buFont typeface="Arial" panose="020B0604020202020204" pitchFamily="34" charset="0"/>
              <a:buChar char="•"/>
            </a:pPr>
            <a:r>
              <a:rPr lang="en-US" dirty="0"/>
              <a:t>Volunteers want to make a difference, but also appreciate the personal benefits of volunteering.</a:t>
            </a:r>
          </a:p>
          <a:p>
            <a:pPr marL="573520" lvl="1" indent="-156415" fontAlgn="t">
              <a:buFont typeface="Arial" panose="020B0604020202020204" pitchFamily="34" charset="0"/>
              <a:buChar char="•"/>
            </a:pPr>
            <a:r>
              <a:rPr lang="en-US" dirty="0"/>
              <a:t>Most new formal volunteers have an opportunity to utilize skills developed in the workplace.</a:t>
            </a:r>
          </a:p>
          <a:p>
            <a:pPr marL="573520" lvl="1" indent="-156415" fontAlgn="t">
              <a:buFont typeface="Arial" panose="020B0604020202020204" pitchFamily="34" charset="0"/>
              <a:buChar char="•"/>
            </a:pPr>
            <a:r>
              <a:rPr lang="en-US" dirty="0"/>
              <a:t>Time is the greatest constraint for volunteering.</a:t>
            </a:r>
          </a:p>
        </p:txBody>
      </p:sp>
      <p:sp>
        <p:nvSpPr>
          <p:cNvPr id="4" name="Slide Number Placeholder 3"/>
          <p:cNvSpPr>
            <a:spLocks noGrp="1"/>
          </p:cNvSpPr>
          <p:nvPr>
            <p:ph type="sldNum" sz="quarter" idx="10"/>
          </p:nvPr>
        </p:nvSpPr>
        <p:spPr/>
        <p:txBody>
          <a:bodyPr/>
          <a:lstStyle/>
          <a:p>
            <a:fld id="{D3849EFB-CA61-43A5-BDD9-4B20E313129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49115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49EFB-CA61-43A5-BDD9-4B20E313129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527459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US" sz="1300" dirty="0"/>
              <a:t>The benefits of volunteering fit into four main groups:</a:t>
            </a:r>
          </a:p>
          <a:p>
            <a:pPr marL="573520" lvl="1" indent="-156415">
              <a:buFont typeface="Arial" panose="020B0604020202020204" pitchFamily="34" charset="0"/>
              <a:buChar char="•"/>
            </a:pPr>
            <a:r>
              <a:rPr lang="en-US" sz="1300" dirty="0"/>
              <a:t>Health: Volunteers feel better all around – physically, mentally, emotionally.</a:t>
            </a:r>
          </a:p>
          <a:p>
            <a:pPr marL="573520" lvl="1" indent="-156415">
              <a:buFont typeface="Arial" panose="020B0604020202020204" pitchFamily="34" charset="0"/>
              <a:buChar char="•"/>
            </a:pPr>
            <a:r>
              <a:rPr lang="en-US" sz="1300" dirty="0"/>
              <a:t>Less Stress: Volunteers are better equipped to deal with stress and report lowered stress levels</a:t>
            </a:r>
          </a:p>
          <a:p>
            <a:pPr marL="573520" lvl="1" indent="-156415">
              <a:buFont typeface="Arial" panose="020B0604020202020204" pitchFamily="34" charset="0"/>
              <a:buChar char="•"/>
            </a:pPr>
            <a:r>
              <a:rPr lang="en-US" sz="1300" dirty="0"/>
              <a:t>Purpose: Volunteers report having a greater purpose in life and stronger, deeper connections</a:t>
            </a:r>
          </a:p>
          <a:p>
            <a:pPr marL="573520" lvl="1" indent="-156415">
              <a:buFont typeface="Arial" panose="020B0604020202020204" pitchFamily="34" charset="0"/>
              <a:buChar char="•"/>
            </a:pPr>
            <a:r>
              <a:rPr lang="en-US" sz="1300" dirty="0"/>
              <a:t>AND, Engaged: volunteers are more engaged and feel more in control of their health</a:t>
            </a:r>
          </a:p>
          <a:p>
            <a:endParaRPr lang="en-US" sz="1300" dirty="0"/>
          </a:p>
          <a:p>
            <a:r>
              <a:rPr lang="en-US" sz="1300" dirty="0"/>
              <a:t>Volunteering isn’t just something healthy people do. Everyone can reap benefits. Our study involved a representative sample of adults across the country:</a:t>
            </a:r>
          </a:p>
          <a:p>
            <a:r>
              <a:rPr lang="en-US" sz="1300" dirty="0"/>
              <a:t>young, old, in good health and in poor health. </a:t>
            </a:r>
          </a:p>
          <a:p>
            <a:endParaRPr lang="en-US" sz="1300" dirty="0"/>
          </a:p>
          <a:p>
            <a:r>
              <a:rPr lang="en-US" sz="1300" dirty="0"/>
              <a:t>Remarkably, we see older individuals and those who suffer from multiple chronic conditions taking on volunteering—and feeling better as a result.</a:t>
            </a:r>
            <a:endParaRPr lang="en-US" sz="1300" dirty="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3849EFB-CA61-43A5-BDD9-4B20E3131296}"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526141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49EFB-CA61-43A5-BDD9-4B20E313129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143907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pPr marL="11586" marR="4635">
              <a:lnSpc>
                <a:spcPct val="106100"/>
              </a:lnSpc>
            </a:pPr>
            <a:r>
              <a:rPr lang="en-US" sz="1300" spc="-18" dirty="0">
                <a:solidFill>
                  <a:srgbClr val="231F20"/>
                </a:solidFill>
                <a:cs typeface="Arial" panose="020B0604020202020204" pitchFamily="34" charset="0"/>
              </a:rPr>
              <a:t>Three-quarters </a:t>
            </a:r>
            <a:r>
              <a:rPr lang="en-US" sz="1300" i="1" spc="5" dirty="0">
                <a:solidFill>
                  <a:srgbClr val="231F20"/>
                </a:solidFill>
                <a:cs typeface="Arial" panose="020B0604020202020204" pitchFamily="34" charset="0"/>
              </a:rPr>
              <a:t>(75 </a:t>
            </a:r>
            <a:r>
              <a:rPr lang="en-US" sz="1300" i="1" spc="-27" dirty="0">
                <a:solidFill>
                  <a:srgbClr val="231F20"/>
                </a:solidFill>
                <a:cs typeface="Arial" panose="020B0604020202020204" pitchFamily="34" charset="0"/>
              </a:rPr>
              <a:t>percent) </a:t>
            </a:r>
            <a:r>
              <a:rPr lang="en-US" sz="1300" spc="-23" dirty="0">
                <a:solidFill>
                  <a:srgbClr val="231F20"/>
                </a:solidFill>
                <a:cs typeface="Arial" panose="020B0604020202020204" pitchFamily="34" charset="0"/>
              </a:rPr>
              <a:t>of people </a:t>
            </a:r>
            <a:r>
              <a:rPr lang="en-US" sz="1300" spc="-14" dirty="0">
                <a:solidFill>
                  <a:srgbClr val="231F20"/>
                </a:solidFill>
                <a:cs typeface="Arial" panose="020B0604020202020204" pitchFamily="34" charset="0"/>
              </a:rPr>
              <a:t>who </a:t>
            </a:r>
            <a:r>
              <a:rPr lang="en-US" sz="1300" spc="-27" dirty="0">
                <a:solidFill>
                  <a:srgbClr val="231F20"/>
                </a:solidFill>
                <a:cs typeface="Arial" panose="020B0604020202020204" pitchFamily="34" charset="0"/>
              </a:rPr>
              <a:t>volunteered </a:t>
            </a:r>
            <a:r>
              <a:rPr lang="en-US" sz="1300" spc="-9" dirty="0">
                <a:solidFill>
                  <a:srgbClr val="231F20"/>
                </a:solidFill>
                <a:cs typeface="Arial" panose="020B0604020202020204" pitchFamily="34" charset="0"/>
              </a:rPr>
              <a:t>in </a:t>
            </a:r>
            <a:r>
              <a:rPr lang="en-US" sz="1300" spc="-18" dirty="0">
                <a:solidFill>
                  <a:srgbClr val="231F20"/>
                </a:solidFill>
                <a:cs typeface="Arial" panose="020B0604020202020204" pitchFamily="34" charset="0"/>
              </a:rPr>
              <a:t>the </a:t>
            </a:r>
            <a:r>
              <a:rPr lang="en-US" sz="1300" spc="-14" dirty="0">
                <a:solidFill>
                  <a:srgbClr val="231F20"/>
                </a:solidFill>
                <a:cs typeface="Arial" panose="020B0604020202020204" pitchFamily="34" charset="0"/>
              </a:rPr>
              <a:t>past </a:t>
            </a:r>
            <a:r>
              <a:rPr lang="en-US" sz="1300" spc="27" dirty="0">
                <a:solidFill>
                  <a:srgbClr val="231F20"/>
                </a:solidFill>
                <a:cs typeface="Arial" panose="020B0604020202020204" pitchFamily="34" charset="0"/>
              </a:rPr>
              <a:t>12 </a:t>
            </a:r>
            <a:r>
              <a:rPr lang="en-US" sz="1300" spc="-14" dirty="0">
                <a:solidFill>
                  <a:srgbClr val="231F20"/>
                </a:solidFill>
                <a:cs typeface="Arial" panose="020B0604020202020204" pitchFamily="34" charset="0"/>
              </a:rPr>
              <a:t>months </a:t>
            </a:r>
            <a:r>
              <a:rPr lang="en-US" sz="1300" spc="-23" dirty="0">
                <a:solidFill>
                  <a:srgbClr val="231F20"/>
                </a:solidFill>
                <a:cs typeface="Arial" panose="020B0604020202020204" pitchFamily="34" charset="0"/>
              </a:rPr>
              <a:t>tell </a:t>
            </a:r>
            <a:r>
              <a:rPr lang="en-US" sz="1300" spc="-14" dirty="0">
                <a:solidFill>
                  <a:srgbClr val="231F20"/>
                </a:solidFill>
                <a:cs typeface="Arial" panose="020B0604020202020204" pitchFamily="34" charset="0"/>
              </a:rPr>
              <a:t>us volunteering </a:t>
            </a:r>
            <a:r>
              <a:rPr lang="en-US" sz="1300" spc="-9" dirty="0">
                <a:solidFill>
                  <a:srgbClr val="231F20"/>
                </a:solidFill>
                <a:cs typeface="Arial" panose="020B0604020202020204" pitchFamily="34" charset="0"/>
              </a:rPr>
              <a:t>has made </a:t>
            </a:r>
            <a:r>
              <a:rPr lang="en-US" sz="1300" spc="-14" dirty="0">
                <a:solidFill>
                  <a:srgbClr val="231F20"/>
                </a:solidFill>
                <a:cs typeface="Arial" panose="020B0604020202020204" pitchFamily="34" charset="0"/>
              </a:rPr>
              <a:t>them </a:t>
            </a:r>
            <a:r>
              <a:rPr lang="en-US" sz="1300" spc="-23" dirty="0">
                <a:solidFill>
                  <a:srgbClr val="231F20"/>
                </a:solidFill>
                <a:cs typeface="Arial" panose="020B0604020202020204" pitchFamily="34" charset="0"/>
              </a:rPr>
              <a:t>feel </a:t>
            </a:r>
            <a:r>
              <a:rPr lang="en-US" sz="1300" spc="-14" dirty="0">
                <a:solidFill>
                  <a:srgbClr val="231F20"/>
                </a:solidFill>
                <a:cs typeface="Arial" panose="020B0604020202020204" pitchFamily="34" charset="0"/>
              </a:rPr>
              <a:t>physically </a:t>
            </a:r>
            <a:r>
              <a:rPr lang="en-US" sz="1300" spc="-23" dirty="0">
                <a:solidFill>
                  <a:srgbClr val="231F20"/>
                </a:solidFill>
                <a:cs typeface="Arial" panose="020B0604020202020204" pitchFamily="34" charset="0"/>
              </a:rPr>
              <a:t>healthier. </a:t>
            </a:r>
            <a:r>
              <a:rPr lang="en-US" sz="1300" spc="-18" dirty="0">
                <a:solidFill>
                  <a:srgbClr val="231F20"/>
                </a:solidFill>
                <a:cs typeface="Arial" panose="020B0604020202020204" pitchFamily="34" charset="0"/>
              </a:rPr>
              <a:t>More </a:t>
            </a:r>
            <a:r>
              <a:rPr lang="en-US" sz="1300" spc="-14" dirty="0">
                <a:solidFill>
                  <a:srgbClr val="231F20"/>
                </a:solidFill>
                <a:cs typeface="Arial" panose="020B0604020202020204" pitchFamily="34" charset="0"/>
              </a:rPr>
              <a:t>than</a:t>
            </a:r>
            <a:r>
              <a:rPr lang="en-US" sz="1300" spc="104" dirty="0">
                <a:solidFill>
                  <a:srgbClr val="231F20"/>
                </a:solidFill>
                <a:cs typeface="Arial" panose="020B0604020202020204" pitchFamily="34" charset="0"/>
              </a:rPr>
              <a:t> </a:t>
            </a:r>
            <a:r>
              <a:rPr lang="en-US" sz="1300" spc="-5" dirty="0">
                <a:solidFill>
                  <a:srgbClr val="231F20"/>
                </a:solidFill>
                <a:cs typeface="Arial" panose="020B0604020202020204" pitchFamily="34" charset="0"/>
              </a:rPr>
              <a:t>one-third</a:t>
            </a:r>
            <a:endParaRPr lang="en-US" sz="1300" dirty="0">
              <a:cs typeface="Arial" panose="020B0604020202020204" pitchFamily="34" charset="0"/>
            </a:endParaRPr>
          </a:p>
          <a:p>
            <a:pPr marL="11586" marR="31283">
              <a:lnSpc>
                <a:spcPct val="106100"/>
              </a:lnSpc>
            </a:pPr>
            <a:r>
              <a:rPr lang="en-US" sz="1300" i="1" spc="14" dirty="0">
                <a:solidFill>
                  <a:srgbClr val="231F20"/>
                </a:solidFill>
                <a:cs typeface="Arial" panose="020B0604020202020204" pitchFamily="34" charset="0"/>
              </a:rPr>
              <a:t>(34 </a:t>
            </a:r>
            <a:r>
              <a:rPr lang="en-US" sz="1300" i="1" spc="-14" dirty="0">
                <a:solidFill>
                  <a:srgbClr val="231F20"/>
                </a:solidFill>
                <a:cs typeface="Arial" panose="020B0604020202020204" pitchFamily="34" charset="0"/>
              </a:rPr>
              <a:t>percent) </a:t>
            </a:r>
            <a:r>
              <a:rPr lang="en-US" sz="1300" spc="-18" dirty="0">
                <a:solidFill>
                  <a:srgbClr val="231F20"/>
                </a:solidFill>
                <a:cs typeface="Arial" panose="020B0604020202020204" pitchFamily="34" charset="0"/>
              </a:rPr>
              <a:t>of </a:t>
            </a:r>
            <a:r>
              <a:rPr lang="en-US" sz="1300" spc="-14" dirty="0">
                <a:solidFill>
                  <a:srgbClr val="231F20"/>
                </a:solidFill>
                <a:cs typeface="Arial" panose="020B0604020202020204" pitchFamily="34" charset="0"/>
              </a:rPr>
              <a:t>those </a:t>
            </a:r>
            <a:r>
              <a:rPr lang="en-US" sz="1300" spc="-5" dirty="0">
                <a:solidFill>
                  <a:srgbClr val="231F20"/>
                </a:solidFill>
                <a:cs typeface="Arial" panose="020B0604020202020204" pitchFamily="34" charset="0"/>
              </a:rPr>
              <a:t>who </a:t>
            </a:r>
            <a:r>
              <a:rPr lang="en-US" sz="1300" spc="-18" dirty="0">
                <a:solidFill>
                  <a:srgbClr val="231F20"/>
                </a:solidFill>
                <a:cs typeface="Arial" panose="020B0604020202020204" pitchFamily="34" charset="0"/>
              </a:rPr>
              <a:t>volunteer </a:t>
            </a:r>
            <a:r>
              <a:rPr lang="en-US" sz="1300" spc="-14" dirty="0">
                <a:solidFill>
                  <a:srgbClr val="231F20"/>
                </a:solidFill>
                <a:cs typeface="Arial" panose="020B0604020202020204" pitchFamily="34" charset="0"/>
              </a:rPr>
              <a:t>find participating </a:t>
            </a:r>
            <a:r>
              <a:rPr lang="en-US" sz="1300" spc="-9" dirty="0">
                <a:solidFill>
                  <a:srgbClr val="231F20"/>
                </a:solidFill>
                <a:cs typeface="Arial" panose="020B0604020202020204" pitchFamily="34" charset="0"/>
              </a:rPr>
              <a:t>in </a:t>
            </a:r>
            <a:r>
              <a:rPr lang="en-US" sz="1300" spc="-18" dirty="0">
                <a:solidFill>
                  <a:srgbClr val="231F20"/>
                </a:solidFill>
                <a:cs typeface="Arial" panose="020B0604020202020204" pitchFamily="34" charset="0"/>
              </a:rPr>
              <a:t>this </a:t>
            </a:r>
            <a:r>
              <a:rPr lang="en-US" sz="1300" spc="-14" dirty="0">
                <a:solidFill>
                  <a:srgbClr val="231F20"/>
                </a:solidFill>
                <a:cs typeface="Arial" panose="020B0604020202020204" pitchFamily="34" charset="0"/>
              </a:rPr>
              <a:t>activity helps them better </a:t>
            </a:r>
            <a:r>
              <a:rPr lang="en-US" sz="1300" spc="-9" dirty="0">
                <a:solidFill>
                  <a:srgbClr val="231F20"/>
                </a:solidFill>
                <a:cs typeface="Arial" panose="020B0604020202020204" pitchFamily="34" charset="0"/>
              </a:rPr>
              <a:t>manage </a:t>
            </a:r>
            <a:r>
              <a:rPr lang="en-US" sz="1300" spc="-18" dirty="0">
                <a:solidFill>
                  <a:srgbClr val="231F20"/>
                </a:solidFill>
                <a:cs typeface="Arial" panose="020B0604020202020204" pitchFamily="34" charset="0"/>
              </a:rPr>
              <a:t>their </a:t>
            </a:r>
            <a:r>
              <a:rPr lang="en-US" sz="1300" spc="-14" dirty="0">
                <a:solidFill>
                  <a:srgbClr val="231F20"/>
                </a:solidFill>
                <a:cs typeface="Arial" panose="020B0604020202020204" pitchFamily="34" charset="0"/>
              </a:rPr>
              <a:t>chronic illnesses. Compared with those </a:t>
            </a:r>
            <a:r>
              <a:rPr lang="en-US" sz="1300" spc="-5" dirty="0">
                <a:solidFill>
                  <a:srgbClr val="231F20"/>
                </a:solidFill>
                <a:cs typeface="Arial" panose="020B0604020202020204" pitchFamily="34" charset="0"/>
              </a:rPr>
              <a:t>who </a:t>
            </a:r>
            <a:r>
              <a:rPr lang="en-US" sz="1300" spc="-18" dirty="0">
                <a:solidFill>
                  <a:srgbClr val="231F20"/>
                </a:solidFill>
                <a:cs typeface="Arial" panose="020B0604020202020204" pitchFamily="34" charset="0"/>
              </a:rPr>
              <a:t>have </a:t>
            </a:r>
            <a:r>
              <a:rPr lang="en-US" sz="1300" spc="-14" dirty="0">
                <a:solidFill>
                  <a:srgbClr val="231F20"/>
                </a:solidFill>
                <a:cs typeface="Arial" panose="020B0604020202020204" pitchFamily="34" charset="0"/>
              </a:rPr>
              <a:t>not </a:t>
            </a:r>
            <a:r>
              <a:rPr lang="en-US" sz="1300" spc="-18" dirty="0">
                <a:solidFill>
                  <a:srgbClr val="231F20"/>
                </a:solidFill>
                <a:cs typeface="Arial" panose="020B0604020202020204" pitchFamily="34" charset="0"/>
              </a:rPr>
              <a:t>volunteered </a:t>
            </a:r>
            <a:r>
              <a:rPr lang="en-US" sz="1300" spc="-9" dirty="0">
                <a:solidFill>
                  <a:srgbClr val="231F20"/>
                </a:solidFill>
                <a:cs typeface="Arial" panose="020B0604020202020204" pitchFamily="34" charset="0"/>
              </a:rPr>
              <a:t>in </a:t>
            </a:r>
            <a:r>
              <a:rPr lang="en-US" sz="1300" spc="-18" dirty="0">
                <a:solidFill>
                  <a:srgbClr val="231F20"/>
                </a:solidFill>
                <a:cs typeface="Arial" panose="020B0604020202020204" pitchFamily="34" charset="0"/>
              </a:rPr>
              <a:t>the </a:t>
            </a:r>
            <a:r>
              <a:rPr lang="en-US" sz="1300" spc="-14" dirty="0">
                <a:solidFill>
                  <a:srgbClr val="231F20"/>
                </a:solidFill>
                <a:cs typeface="Arial" panose="020B0604020202020204" pitchFamily="34" charset="0"/>
              </a:rPr>
              <a:t>past </a:t>
            </a:r>
            <a:r>
              <a:rPr lang="en-US" sz="1300" spc="27" dirty="0">
                <a:solidFill>
                  <a:srgbClr val="231F20"/>
                </a:solidFill>
                <a:cs typeface="Arial" panose="020B0604020202020204" pitchFamily="34" charset="0"/>
              </a:rPr>
              <a:t>12 </a:t>
            </a:r>
            <a:r>
              <a:rPr lang="en-US" sz="1300" spc="-14" dirty="0">
                <a:solidFill>
                  <a:srgbClr val="231F20"/>
                </a:solidFill>
                <a:cs typeface="Arial" panose="020B0604020202020204" pitchFamily="34" charset="0"/>
              </a:rPr>
              <a:t>months, volunteers </a:t>
            </a:r>
            <a:r>
              <a:rPr lang="en-US" sz="1300" spc="-18" dirty="0">
                <a:solidFill>
                  <a:srgbClr val="231F20"/>
                </a:solidFill>
                <a:cs typeface="Arial" panose="020B0604020202020204" pitchFamily="34" charset="0"/>
              </a:rPr>
              <a:t>are </a:t>
            </a:r>
            <a:r>
              <a:rPr lang="en-US" sz="1300" spc="-14" dirty="0">
                <a:solidFill>
                  <a:srgbClr val="231F20"/>
                </a:solidFill>
                <a:cs typeface="Arial" panose="020B0604020202020204" pitchFamily="34" charset="0"/>
              </a:rPr>
              <a:t>significantly more </a:t>
            </a:r>
            <a:r>
              <a:rPr lang="en-US" sz="1300" i="1" spc="14" dirty="0">
                <a:solidFill>
                  <a:srgbClr val="231F20"/>
                </a:solidFill>
                <a:cs typeface="Arial" panose="020B0604020202020204" pitchFamily="34" charset="0"/>
              </a:rPr>
              <a:t>(78 </a:t>
            </a:r>
            <a:r>
              <a:rPr lang="en-US" sz="1300" i="1" spc="-14" dirty="0">
                <a:solidFill>
                  <a:srgbClr val="231F20"/>
                </a:solidFill>
                <a:cs typeface="Arial" panose="020B0604020202020204" pitchFamily="34" charset="0"/>
              </a:rPr>
              <a:t>percent) </a:t>
            </a:r>
            <a:r>
              <a:rPr lang="en-US" sz="1300" spc="-18" dirty="0">
                <a:solidFill>
                  <a:srgbClr val="231F20"/>
                </a:solidFill>
                <a:cs typeface="Arial" panose="020B0604020202020204" pitchFamily="34" charset="0"/>
              </a:rPr>
              <a:t>likely </a:t>
            </a:r>
            <a:r>
              <a:rPr lang="en-US" sz="1300" spc="-27" dirty="0">
                <a:solidFill>
                  <a:srgbClr val="231F20"/>
                </a:solidFill>
                <a:cs typeface="Arial" panose="020B0604020202020204" pitchFamily="34" charset="0"/>
              </a:rPr>
              <a:t>to </a:t>
            </a:r>
            <a:r>
              <a:rPr lang="en-US" sz="1300" spc="-23" dirty="0">
                <a:solidFill>
                  <a:srgbClr val="231F20"/>
                </a:solidFill>
                <a:cs typeface="Arial" panose="020B0604020202020204" pitchFamily="34" charset="0"/>
              </a:rPr>
              <a:t>feel they </a:t>
            </a:r>
            <a:r>
              <a:rPr lang="en-US" sz="1300" spc="-18" dirty="0">
                <a:solidFill>
                  <a:srgbClr val="231F20"/>
                </a:solidFill>
                <a:cs typeface="Arial" panose="020B0604020202020204" pitchFamily="34" charset="0"/>
              </a:rPr>
              <a:t>have control </a:t>
            </a:r>
            <a:r>
              <a:rPr lang="en-US" sz="1300" spc="-23" dirty="0">
                <a:solidFill>
                  <a:srgbClr val="231F20"/>
                </a:solidFill>
                <a:cs typeface="Arial" panose="020B0604020202020204" pitchFamily="34" charset="0"/>
              </a:rPr>
              <a:t>over </a:t>
            </a:r>
            <a:r>
              <a:rPr lang="en-US" sz="1300" spc="-18" dirty="0">
                <a:solidFill>
                  <a:srgbClr val="231F20"/>
                </a:solidFill>
                <a:cs typeface="Arial" panose="020B0604020202020204" pitchFamily="34" charset="0"/>
              </a:rPr>
              <a:t>their</a:t>
            </a:r>
            <a:r>
              <a:rPr lang="en-US" sz="1300" spc="9" dirty="0">
                <a:solidFill>
                  <a:srgbClr val="231F20"/>
                </a:solidFill>
                <a:cs typeface="Arial" panose="020B0604020202020204" pitchFamily="34" charset="0"/>
              </a:rPr>
              <a:t> </a:t>
            </a:r>
            <a:r>
              <a:rPr lang="en-US" sz="1300" spc="-14" dirty="0">
                <a:solidFill>
                  <a:srgbClr val="231F20"/>
                </a:solidFill>
                <a:cs typeface="Arial" panose="020B0604020202020204" pitchFamily="34" charset="0"/>
              </a:rPr>
              <a:t>health.</a:t>
            </a:r>
          </a:p>
          <a:p>
            <a:pPr marL="11586" marR="31283">
              <a:lnSpc>
                <a:spcPct val="106100"/>
              </a:lnSpc>
            </a:pPr>
            <a:endParaRPr lang="en-US" sz="1300" spc="-14" dirty="0">
              <a:solidFill>
                <a:srgbClr val="231F20"/>
              </a:solidFill>
              <a:cs typeface="Arial" panose="020B0604020202020204" pitchFamily="34" charset="0"/>
            </a:endParaRPr>
          </a:p>
          <a:p>
            <a:pPr marL="11586" marR="31283">
              <a:lnSpc>
                <a:spcPct val="106100"/>
              </a:lnSpc>
            </a:pPr>
            <a:r>
              <a:rPr lang="en-US" sz="1300" spc="-14" dirty="0">
                <a:solidFill>
                  <a:srgbClr val="231F20"/>
                </a:solidFill>
                <a:cs typeface="Arial" panose="020B0604020202020204" pitchFamily="34" charset="0"/>
              </a:rPr>
              <a:t>Hispanic volunteers </a:t>
            </a:r>
            <a:r>
              <a:rPr lang="en-US" sz="1300" spc="-18" dirty="0">
                <a:solidFill>
                  <a:srgbClr val="231F20"/>
                </a:solidFill>
                <a:cs typeface="Arial" panose="020B0604020202020204" pitchFamily="34" charset="0"/>
              </a:rPr>
              <a:t>are even </a:t>
            </a:r>
            <a:r>
              <a:rPr lang="en-US" sz="1300" spc="-14" dirty="0">
                <a:solidFill>
                  <a:srgbClr val="231F20"/>
                </a:solidFill>
                <a:cs typeface="Arial" panose="020B0604020202020204" pitchFamily="34" charset="0"/>
              </a:rPr>
              <a:t>more </a:t>
            </a:r>
            <a:r>
              <a:rPr lang="en-US" sz="1300" spc="-18" dirty="0">
                <a:solidFill>
                  <a:srgbClr val="231F20"/>
                </a:solidFill>
                <a:cs typeface="Arial" panose="020B0604020202020204" pitchFamily="34" charset="0"/>
              </a:rPr>
              <a:t>likely </a:t>
            </a:r>
            <a:r>
              <a:rPr lang="en-US" sz="1300" spc="-27" dirty="0">
                <a:solidFill>
                  <a:srgbClr val="231F20"/>
                </a:solidFill>
                <a:cs typeface="Arial" panose="020B0604020202020204" pitchFamily="34" charset="0"/>
              </a:rPr>
              <a:t>to </a:t>
            </a:r>
            <a:r>
              <a:rPr lang="en-US" sz="1300" spc="-9" dirty="0">
                <a:solidFill>
                  <a:srgbClr val="231F20"/>
                </a:solidFill>
                <a:cs typeface="Arial" panose="020B0604020202020204" pitchFamily="34" charset="0"/>
              </a:rPr>
              <a:t>report </a:t>
            </a:r>
            <a:r>
              <a:rPr lang="en-US" sz="1300" spc="-18" dirty="0">
                <a:solidFill>
                  <a:srgbClr val="231F20"/>
                </a:solidFill>
                <a:cs typeface="Arial" panose="020B0604020202020204" pitchFamily="34" charset="0"/>
              </a:rPr>
              <a:t>feeling </a:t>
            </a:r>
            <a:r>
              <a:rPr lang="en-US" sz="1300" spc="-14" dirty="0">
                <a:solidFill>
                  <a:srgbClr val="231F20"/>
                </a:solidFill>
                <a:cs typeface="Arial" panose="020B0604020202020204" pitchFamily="34" charset="0"/>
              </a:rPr>
              <a:t>physically healthier </a:t>
            </a:r>
            <a:r>
              <a:rPr lang="en-US" sz="1300" i="1" spc="14" dirty="0">
                <a:solidFill>
                  <a:srgbClr val="231F20"/>
                </a:solidFill>
                <a:cs typeface="Arial" panose="020B0604020202020204" pitchFamily="34" charset="0"/>
              </a:rPr>
              <a:t>(72 </a:t>
            </a:r>
            <a:r>
              <a:rPr lang="en-US" sz="1300" i="1" spc="-14" dirty="0">
                <a:solidFill>
                  <a:srgbClr val="231F20"/>
                </a:solidFill>
                <a:cs typeface="Arial" panose="020B0604020202020204" pitchFamily="34" charset="0"/>
              </a:rPr>
              <a:t>percent </a:t>
            </a:r>
            <a:r>
              <a:rPr lang="en-US" sz="1300" i="1" spc="-9" dirty="0">
                <a:solidFill>
                  <a:srgbClr val="231F20"/>
                </a:solidFill>
                <a:cs typeface="Arial" panose="020B0604020202020204" pitchFamily="34" charset="0"/>
              </a:rPr>
              <a:t>versus </a:t>
            </a:r>
            <a:r>
              <a:rPr lang="en-US" sz="1300" i="1" spc="27" dirty="0">
                <a:solidFill>
                  <a:srgbClr val="231F20"/>
                </a:solidFill>
                <a:cs typeface="Arial" panose="020B0604020202020204" pitchFamily="34" charset="0"/>
              </a:rPr>
              <a:t>55 </a:t>
            </a:r>
            <a:r>
              <a:rPr lang="en-US" sz="1300" i="1" spc="-14" dirty="0">
                <a:solidFill>
                  <a:srgbClr val="231F20"/>
                </a:solidFill>
                <a:cs typeface="Arial" panose="020B0604020202020204" pitchFamily="34" charset="0"/>
              </a:rPr>
              <a:t>percent </a:t>
            </a:r>
            <a:r>
              <a:rPr lang="en-US" sz="1300" i="1" spc="-27" dirty="0">
                <a:solidFill>
                  <a:srgbClr val="231F20"/>
                </a:solidFill>
                <a:cs typeface="Arial" panose="020B0604020202020204" pitchFamily="34" charset="0"/>
              </a:rPr>
              <a:t>for </a:t>
            </a:r>
            <a:r>
              <a:rPr lang="en-US" sz="1300" i="1" spc="-14" dirty="0">
                <a:solidFill>
                  <a:srgbClr val="231F20"/>
                </a:solidFill>
                <a:cs typeface="Arial" panose="020B0604020202020204" pitchFamily="34" charset="0"/>
              </a:rPr>
              <a:t>non-Hispanics) </a:t>
            </a:r>
            <a:r>
              <a:rPr lang="en-US" sz="1300" spc="-9" dirty="0">
                <a:solidFill>
                  <a:srgbClr val="231F20"/>
                </a:solidFill>
                <a:cs typeface="Arial" panose="020B0604020202020204" pitchFamily="34" charset="0"/>
              </a:rPr>
              <a:t>and </a:t>
            </a:r>
            <a:r>
              <a:rPr lang="en-US" sz="1300" spc="-14" dirty="0">
                <a:solidFill>
                  <a:srgbClr val="231F20"/>
                </a:solidFill>
                <a:cs typeface="Arial" panose="020B0604020202020204" pitchFamily="34" charset="0"/>
              </a:rPr>
              <a:t>better able </a:t>
            </a:r>
            <a:r>
              <a:rPr lang="en-US" sz="1300" spc="-27" dirty="0">
                <a:solidFill>
                  <a:srgbClr val="231F20"/>
                </a:solidFill>
                <a:cs typeface="Arial" panose="020B0604020202020204" pitchFamily="34" charset="0"/>
              </a:rPr>
              <a:t>to </a:t>
            </a:r>
            <a:r>
              <a:rPr lang="en-US" sz="1300" spc="-9" dirty="0">
                <a:solidFill>
                  <a:srgbClr val="231F20"/>
                </a:solidFill>
                <a:cs typeface="Arial" panose="020B0604020202020204" pitchFamily="34" charset="0"/>
              </a:rPr>
              <a:t>manage </a:t>
            </a:r>
            <a:r>
              <a:rPr lang="en-US" sz="1300" spc="-18" dirty="0">
                <a:solidFill>
                  <a:srgbClr val="231F20"/>
                </a:solidFill>
                <a:cs typeface="Arial" panose="020B0604020202020204" pitchFamily="34" charset="0"/>
              </a:rPr>
              <a:t>their </a:t>
            </a:r>
            <a:r>
              <a:rPr lang="en-US" sz="1300" spc="-14" dirty="0">
                <a:solidFill>
                  <a:srgbClr val="231F20"/>
                </a:solidFill>
                <a:cs typeface="Arial" panose="020B0604020202020204" pitchFamily="34" charset="0"/>
              </a:rPr>
              <a:t>chronic illness </a:t>
            </a:r>
            <a:r>
              <a:rPr lang="en-US" sz="1300" i="1" spc="14" dirty="0">
                <a:solidFill>
                  <a:srgbClr val="231F20"/>
                </a:solidFill>
                <a:cs typeface="Arial" panose="020B0604020202020204" pitchFamily="34" charset="0"/>
              </a:rPr>
              <a:t>(48 </a:t>
            </a:r>
            <a:r>
              <a:rPr lang="en-US" sz="1300" i="1" spc="-14" dirty="0">
                <a:solidFill>
                  <a:srgbClr val="231F20"/>
                </a:solidFill>
                <a:cs typeface="Arial" panose="020B0604020202020204" pitchFamily="34" charset="0"/>
              </a:rPr>
              <a:t>percent </a:t>
            </a:r>
            <a:r>
              <a:rPr lang="en-US" sz="1300" i="1" spc="-9" dirty="0">
                <a:solidFill>
                  <a:srgbClr val="231F20"/>
                </a:solidFill>
                <a:cs typeface="Arial" panose="020B0604020202020204" pitchFamily="34" charset="0"/>
              </a:rPr>
              <a:t>versus </a:t>
            </a:r>
            <a:r>
              <a:rPr lang="en-US" sz="1300" i="1" spc="27" dirty="0">
                <a:solidFill>
                  <a:srgbClr val="231F20"/>
                </a:solidFill>
                <a:cs typeface="Arial" panose="020B0604020202020204" pitchFamily="34" charset="0"/>
              </a:rPr>
              <a:t>25 </a:t>
            </a:r>
            <a:r>
              <a:rPr lang="en-US" sz="1300" i="1" spc="-14" dirty="0">
                <a:solidFill>
                  <a:srgbClr val="231F20"/>
                </a:solidFill>
                <a:cs typeface="Arial" panose="020B0604020202020204" pitchFamily="34" charset="0"/>
              </a:rPr>
              <a:t>percent </a:t>
            </a:r>
            <a:r>
              <a:rPr lang="en-US" sz="1300" i="1" spc="-27" dirty="0">
                <a:solidFill>
                  <a:srgbClr val="231F20"/>
                </a:solidFill>
                <a:cs typeface="Arial" panose="020B0604020202020204" pitchFamily="34" charset="0"/>
              </a:rPr>
              <a:t>for </a:t>
            </a:r>
            <a:r>
              <a:rPr lang="en-US" sz="1300" i="1" spc="-14" dirty="0">
                <a:solidFill>
                  <a:srgbClr val="231F20"/>
                </a:solidFill>
                <a:cs typeface="Arial" panose="020B0604020202020204" pitchFamily="34" charset="0"/>
              </a:rPr>
              <a:t>non-Hispanics) </a:t>
            </a:r>
            <a:r>
              <a:rPr lang="en-US" sz="1300" spc="-14" dirty="0">
                <a:solidFill>
                  <a:srgbClr val="231F20"/>
                </a:solidFill>
                <a:cs typeface="Arial" panose="020B0604020202020204" pitchFamily="34" charset="0"/>
              </a:rPr>
              <a:t>through </a:t>
            </a:r>
            <a:r>
              <a:rPr lang="en-US" sz="1300" spc="-18" dirty="0">
                <a:solidFill>
                  <a:srgbClr val="231F20"/>
                </a:solidFill>
                <a:cs typeface="Arial" panose="020B0604020202020204" pitchFamily="34" charset="0"/>
              </a:rPr>
              <a:t>their volunteer</a:t>
            </a:r>
            <a:r>
              <a:rPr lang="en-US" sz="1300" spc="123" dirty="0">
                <a:solidFill>
                  <a:srgbClr val="231F20"/>
                </a:solidFill>
                <a:cs typeface="Arial" panose="020B0604020202020204" pitchFamily="34" charset="0"/>
              </a:rPr>
              <a:t> </a:t>
            </a:r>
            <a:r>
              <a:rPr lang="en-US" sz="1300" spc="-18" dirty="0">
                <a:solidFill>
                  <a:srgbClr val="231F20"/>
                </a:solidFill>
                <a:cs typeface="Arial" panose="020B0604020202020204" pitchFamily="34" charset="0"/>
              </a:rPr>
              <a:t>activities.</a:t>
            </a:r>
            <a:endParaRPr lang="en-US" sz="1300" dirty="0">
              <a:cs typeface="Arial" panose="020B0604020202020204" pitchFamily="34" charset="0"/>
            </a:endParaRPr>
          </a:p>
          <a:p>
            <a:endParaRPr lang="en-US" sz="1300" dirty="0"/>
          </a:p>
          <a:p>
            <a:pPr defTabSz="834212">
              <a:defRPr/>
            </a:pPr>
            <a:r>
              <a:rPr lang="en-US" sz="1300" spc="-14" dirty="0">
                <a:solidFill>
                  <a:srgbClr val="231F20"/>
                </a:solidFill>
                <a:cs typeface="Arial" panose="020B0604020202020204" pitchFamily="34" charset="0"/>
              </a:rPr>
              <a:t>A </a:t>
            </a:r>
            <a:r>
              <a:rPr lang="en-US" sz="1300" spc="-9" dirty="0">
                <a:solidFill>
                  <a:srgbClr val="231F20"/>
                </a:solidFill>
                <a:cs typeface="Arial" panose="020B0604020202020204" pitchFamily="34" charset="0"/>
              </a:rPr>
              <a:t>Carnegie </a:t>
            </a:r>
            <a:r>
              <a:rPr lang="en-US" sz="1300" spc="-14" dirty="0">
                <a:solidFill>
                  <a:srgbClr val="231F20"/>
                </a:solidFill>
                <a:cs typeface="Arial" panose="020B0604020202020204" pitchFamily="34" charset="0"/>
              </a:rPr>
              <a:t>Mellon University </a:t>
            </a:r>
            <a:r>
              <a:rPr lang="en-US" sz="1300" spc="-18" dirty="0">
                <a:solidFill>
                  <a:srgbClr val="231F20"/>
                </a:solidFill>
                <a:cs typeface="Arial" panose="020B0604020202020204" pitchFamily="34" charset="0"/>
              </a:rPr>
              <a:t>study </a:t>
            </a:r>
            <a:r>
              <a:rPr lang="en-US" sz="1300" spc="-14" dirty="0">
                <a:solidFill>
                  <a:srgbClr val="231F20"/>
                </a:solidFill>
                <a:cs typeface="Arial" panose="020B0604020202020204" pitchFamily="34" charset="0"/>
              </a:rPr>
              <a:t>found adults </a:t>
            </a:r>
            <a:r>
              <a:rPr lang="en-US" sz="1300" spc="-23" dirty="0">
                <a:solidFill>
                  <a:srgbClr val="231F20"/>
                </a:solidFill>
                <a:cs typeface="Arial" panose="020B0604020202020204" pitchFamily="34" charset="0"/>
              </a:rPr>
              <a:t>over </a:t>
            </a:r>
            <a:r>
              <a:rPr lang="en-US" sz="1300" spc="27" dirty="0">
                <a:solidFill>
                  <a:srgbClr val="231F20"/>
                </a:solidFill>
                <a:cs typeface="Arial" panose="020B0604020202020204" pitchFamily="34" charset="0"/>
              </a:rPr>
              <a:t>50 </a:t>
            </a:r>
            <a:r>
              <a:rPr lang="en-US" sz="1300" spc="-5" dirty="0">
                <a:solidFill>
                  <a:srgbClr val="231F20"/>
                </a:solidFill>
                <a:cs typeface="Arial" panose="020B0604020202020204" pitchFamily="34" charset="0"/>
              </a:rPr>
              <a:t>who </a:t>
            </a:r>
            <a:r>
              <a:rPr lang="en-US" sz="1300" spc="-18" dirty="0">
                <a:solidFill>
                  <a:srgbClr val="231F20"/>
                </a:solidFill>
                <a:cs typeface="Arial" panose="020B0604020202020204" pitchFamily="34" charset="0"/>
              </a:rPr>
              <a:t>volunteered </a:t>
            </a:r>
            <a:r>
              <a:rPr lang="en-US" sz="1300" spc="-9" dirty="0">
                <a:solidFill>
                  <a:srgbClr val="231F20"/>
                </a:solidFill>
                <a:cs typeface="Arial" panose="020B0604020202020204" pitchFamily="34" charset="0"/>
              </a:rPr>
              <a:t>on a </a:t>
            </a:r>
            <a:r>
              <a:rPr lang="en-US" sz="1300" spc="-14" dirty="0">
                <a:solidFill>
                  <a:srgbClr val="231F20"/>
                </a:solidFill>
                <a:cs typeface="Arial" panose="020B0604020202020204" pitchFamily="34" charset="0"/>
              </a:rPr>
              <a:t>regular basis were less </a:t>
            </a:r>
            <a:r>
              <a:rPr lang="en-US" sz="1300" spc="-18" dirty="0">
                <a:solidFill>
                  <a:srgbClr val="231F20"/>
                </a:solidFill>
                <a:cs typeface="Arial" panose="020B0604020202020204" pitchFamily="34" charset="0"/>
              </a:rPr>
              <a:t>likely </a:t>
            </a:r>
            <a:r>
              <a:rPr lang="en-US" sz="1300" spc="-27" dirty="0">
                <a:solidFill>
                  <a:srgbClr val="231F20"/>
                </a:solidFill>
                <a:cs typeface="Arial" panose="020B0604020202020204" pitchFamily="34" charset="0"/>
              </a:rPr>
              <a:t>to </a:t>
            </a:r>
            <a:r>
              <a:rPr lang="en-US" sz="1300" spc="-14" dirty="0">
                <a:solidFill>
                  <a:srgbClr val="231F20"/>
                </a:solidFill>
                <a:cs typeface="Arial" panose="020B0604020202020204" pitchFamily="34" charset="0"/>
              </a:rPr>
              <a:t>develop high </a:t>
            </a:r>
            <a:r>
              <a:rPr lang="en-US" sz="1300" spc="-9" dirty="0">
                <a:solidFill>
                  <a:srgbClr val="231F20"/>
                </a:solidFill>
                <a:cs typeface="Arial" panose="020B0604020202020204" pitchFamily="34" charset="0"/>
              </a:rPr>
              <a:t>blood </a:t>
            </a:r>
            <a:r>
              <a:rPr lang="en-US" sz="1300" spc="-18" dirty="0">
                <a:solidFill>
                  <a:srgbClr val="231F20"/>
                </a:solidFill>
                <a:cs typeface="Arial" panose="020B0604020202020204" pitchFamily="34" charset="0"/>
              </a:rPr>
              <a:t>pressure, </a:t>
            </a:r>
            <a:r>
              <a:rPr lang="en-US" sz="1300" spc="-9" dirty="0">
                <a:solidFill>
                  <a:srgbClr val="231F20"/>
                </a:solidFill>
                <a:cs typeface="Arial" panose="020B0604020202020204" pitchFamily="34" charset="0"/>
              </a:rPr>
              <a:t>a </a:t>
            </a:r>
            <a:r>
              <a:rPr lang="en-US" sz="1300" spc="-14" dirty="0">
                <a:solidFill>
                  <a:srgbClr val="231F20"/>
                </a:solidFill>
                <a:cs typeface="Arial" panose="020B0604020202020204" pitchFamily="34" charset="0"/>
              </a:rPr>
              <a:t>major risk </a:t>
            </a:r>
            <a:r>
              <a:rPr lang="en-US" sz="1300" spc="-23" dirty="0">
                <a:solidFill>
                  <a:srgbClr val="231F20"/>
                </a:solidFill>
                <a:cs typeface="Arial" panose="020B0604020202020204" pitchFamily="34" charset="0"/>
              </a:rPr>
              <a:t>factor for </a:t>
            </a:r>
            <a:r>
              <a:rPr lang="en-US" sz="1300" spc="-5" dirty="0">
                <a:solidFill>
                  <a:srgbClr val="231F20"/>
                </a:solidFill>
                <a:cs typeface="Arial" panose="020B0604020202020204" pitchFamily="34" charset="0"/>
              </a:rPr>
              <a:t>heart </a:t>
            </a:r>
            <a:r>
              <a:rPr lang="en-US" sz="1300" spc="-14" dirty="0">
                <a:solidFill>
                  <a:srgbClr val="231F20"/>
                </a:solidFill>
                <a:cs typeface="Arial" panose="020B0604020202020204" pitchFamily="34" charset="0"/>
              </a:rPr>
              <a:t>attack, </a:t>
            </a:r>
            <a:r>
              <a:rPr lang="en-US" sz="1300" spc="-23" dirty="0">
                <a:solidFill>
                  <a:srgbClr val="231F20"/>
                </a:solidFill>
                <a:cs typeface="Arial" panose="020B0604020202020204" pitchFamily="34" charset="0"/>
              </a:rPr>
              <a:t>stroke, </a:t>
            </a:r>
            <a:r>
              <a:rPr lang="en-US" sz="1300" spc="-5" dirty="0">
                <a:solidFill>
                  <a:srgbClr val="231F20"/>
                </a:solidFill>
                <a:cs typeface="Arial" panose="020B0604020202020204" pitchFamily="34" charset="0"/>
              </a:rPr>
              <a:t>heart </a:t>
            </a:r>
            <a:r>
              <a:rPr lang="en-US" sz="1300" spc="-18" dirty="0">
                <a:solidFill>
                  <a:srgbClr val="231F20"/>
                </a:solidFill>
                <a:cs typeface="Arial" panose="020B0604020202020204" pitchFamily="34" charset="0"/>
              </a:rPr>
              <a:t>failure </a:t>
            </a:r>
            <a:r>
              <a:rPr lang="en-US" sz="1300" spc="-9" dirty="0">
                <a:solidFill>
                  <a:srgbClr val="231F20"/>
                </a:solidFill>
                <a:cs typeface="Arial" panose="020B0604020202020204" pitchFamily="34" charset="0"/>
              </a:rPr>
              <a:t>and </a:t>
            </a:r>
            <a:r>
              <a:rPr lang="en-US" sz="1300" spc="-14" dirty="0">
                <a:solidFill>
                  <a:srgbClr val="231F20"/>
                </a:solidFill>
                <a:cs typeface="Arial" panose="020B0604020202020204" pitchFamily="34" charset="0"/>
              </a:rPr>
              <a:t>metabolic</a:t>
            </a:r>
            <a:r>
              <a:rPr lang="en-US" sz="1300" spc="-27" dirty="0">
                <a:solidFill>
                  <a:srgbClr val="231F20"/>
                </a:solidFill>
                <a:cs typeface="Arial" panose="020B0604020202020204" pitchFamily="34" charset="0"/>
              </a:rPr>
              <a:t> </a:t>
            </a:r>
            <a:r>
              <a:rPr lang="en-US" sz="1300" spc="-23" dirty="0">
                <a:solidFill>
                  <a:srgbClr val="231F20"/>
                </a:solidFill>
                <a:cs typeface="Arial" panose="020B0604020202020204" pitchFamily="34" charset="0"/>
              </a:rPr>
              <a:t>syndrome.¹</a:t>
            </a:r>
          </a:p>
          <a:p>
            <a:endParaRPr lang="en-US" sz="1300" dirty="0"/>
          </a:p>
          <a:p>
            <a:pPr marL="0" lvl="1" defTabSz="834212">
              <a:defRPr/>
            </a:pPr>
            <a:r>
              <a:rPr lang="en-US" sz="1300" dirty="0"/>
              <a:t>Volunteers are less likely to be obese than non-volunteers. Since 2013, the rate of obese non-volunteers has increased while the rate among volunteers has remained constant.</a:t>
            </a:r>
          </a:p>
        </p:txBody>
      </p:sp>
      <p:sp>
        <p:nvSpPr>
          <p:cNvPr id="4" name="Slide Number Placeholder 3"/>
          <p:cNvSpPr>
            <a:spLocks noGrp="1"/>
          </p:cNvSpPr>
          <p:nvPr>
            <p:ph type="sldNum" sz="quarter" idx="10"/>
          </p:nvPr>
        </p:nvSpPr>
        <p:spPr/>
        <p:txBody>
          <a:bodyPr/>
          <a:lstStyle/>
          <a:p>
            <a:fld id="{D3849EFB-CA61-43A5-BDD9-4B20E313129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4104275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49EFB-CA61-43A5-BDD9-4B20E313129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143907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pPr marL="11586" marR="4635">
              <a:lnSpc>
                <a:spcPct val="106100"/>
              </a:lnSpc>
              <a:spcBef>
                <a:spcPts val="1094"/>
              </a:spcBef>
            </a:pPr>
            <a:r>
              <a:rPr lang="en-US" sz="1300" spc="-23" dirty="0">
                <a:solidFill>
                  <a:srgbClr val="231F20"/>
                </a:solidFill>
                <a:latin typeface="+mj-lt"/>
                <a:cs typeface="Arial" panose="020B0604020202020204" pitchFamily="34" charset="0"/>
              </a:rPr>
              <a:t>Most </a:t>
            </a:r>
            <a:r>
              <a:rPr lang="en-US" sz="1300" spc="-27" dirty="0">
                <a:solidFill>
                  <a:srgbClr val="231F20"/>
                </a:solidFill>
                <a:latin typeface="+mj-lt"/>
                <a:cs typeface="Arial" panose="020B0604020202020204" pitchFamily="34" charset="0"/>
              </a:rPr>
              <a:t>volunteers </a:t>
            </a:r>
            <a:r>
              <a:rPr lang="en-US" sz="1300" spc="-18" dirty="0">
                <a:solidFill>
                  <a:srgbClr val="231F20"/>
                </a:solidFill>
                <a:latin typeface="+mj-lt"/>
                <a:cs typeface="Arial" panose="020B0604020202020204" pitchFamily="34" charset="0"/>
              </a:rPr>
              <a:t>report </a:t>
            </a:r>
            <a:r>
              <a:rPr lang="en-US" sz="1300" spc="-14" dirty="0">
                <a:solidFill>
                  <a:srgbClr val="231F20"/>
                </a:solidFill>
                <a:latin typeface="+mj-lt"/>
                <a:cs typeface="Arial" panose="020B0604020202020204" pitchFamily="34" charset="0"/>
              </a:rPr>
              <a:t>an </a:t>
            </a:r>
            <a:r>
              <a:rPr lang="en-US" sz="1300" spc="-23" dirty="0">
                <a:solidFill>
                  <a:srgbClr val="231F20"/>
                </a:solidFill>
                <a:latin typeface="+mj-lt"/>
                <a:cs typeface="Arial" panose="020B0604020202020204" pitchFamily="34" charset="0"/>
              </a:rPr>
              <a:t>enriched sense of purpose </a:t>
            </a:r>
            <a:r>
              <a:rPr lang="en-US" sz="1300" spc="-18" dirty="0">
                <a:solidFill>
                  <a:srgbClr val="231F20"/>
                </a:solidFill>
                <a:latin typeface="+mj-lt"/>
                <a:cs typeface="Arial" panose="020B0604020202020204" pitchFamily="34" charset="0"/>
              </a:rPr>
              <a:t>in </a:t>
            </a:r>
            <a:r>
              <a:rPr lang="en-US" sz="1300" spc="-32" dirty="0">
                <a:solidFill>
                  <a:srgbClr val="231F20"/>
                </a:solidFill>
                <a:latin typeface="+mj-lt"/>
                <a:cs typeface="Arial" panose="020B0604020202020204" pitchFamily="34" charset="0"/>
              </a:rPr>
              <a:t>life </a:t>
            </a:r>
            <a:r>
              <a:rPr lang="en-US" sz="1300" i="1" spc="5" dirty="0">
                <a:solidFill>
                  <a:srgbClr val="231F20"/>
                </a:solidFill>
                <a:latin typeface="+mj-lt"/>
                <a:cs typeface="Arial" panose="020B0604020202020204" pitchFamily="34" charset="0"/>
              </a:rPr>
              <a:t>(94 </a:t>
            </a:r>
            <a:r>
              <a:rPr lang="en-US" sz="1300" i="1" spc="-27" dirty="0">
                <a:solidFill>
                  <a:srgbClr val="231F20"/>
                </a:solidFill>
                <a:latin typeface="+mj-lt"/>
                <a:cs typeface="Arial" panose="020B0604020202020204" pitchFamily="34" charset="0"/>
              </a:rPr>
              <a:t>percent)</a:t>
            </a:r>
            <a:r>
              <a:rPr lang="en-US" sz="1300" spc="-27" dirty="0">
                <a:solidFill>
                  <a:srgbClr val="231F20"/>
                </a:solidFill>
                <a:latin typeface="+mj-lt"/>
                <a:cs typeface="Arial" panose="020B0604020202020204" pitchFamily="34" charset="0"/>
              </a:rPr>
              <a:t>, </a:t>
            </a:r>
            <a:r>
              <a:rPr lang="en-US" sz="1300" spc="-5" dirty="0">
                <a:solidFill>
                  <a:srgbClr val="231F20"/>
                </a:solidFill>
                <a:latin typeface="+mj-lt"/>
                <a:cs typeface="Arial" panose="020B0604020202020204" pitchFamily="34" charset="0"/>
              </a:rPr>
              <a:t>an </a:t>
            </a:r>
            <a:r>
              <a:rPr lang="en-US" sz="1300" spc="-14" dirty="0">
                <a:solidFill>
                  <a:srgbClr val="231F20"/>
                </a:solidFill>
                <a:latin typeface="+mj-lt"/>
                <a:cs typeface="Arial" panose="020B0604020202020204" pitchFamily="34" charset="0"/>
              </a:rPr>
              <a:t>expanded </a:t>
            </a:r>
            <a:r>
              <a:rPr lang="en-US" sz="1300" spc="-9" dirty="0">
                <a:solidFill>
                  <a:srgbClr val="231F20"/>
                </a:solidFill>
                <a:latin typeface="+mj-lt"/>
                <a:cs typeface="Arial" panose="020B0604020202020204" pitchFamily="34" charset="0"/>
              </a:rPr>
              <a:t>worldview </a:t>
            </a:r>
            <a:r>
              <a:rPr lang="en-US" sz="1300" i="1" spc="14" dirty="0">
                <a:solidFill>
                  <a:srgbClr val="231F20"/>
                </a:solidFill>
                <a:latin typeface="+mj-lt"/>
                <a:cs typeface="Arial" panose="020B0604020202020204" pitchFamily="34" charset="0"/>
              </a:rPr>
              <a:t>(89 </a:t>
            </a:r>
            <a:r>
              <a:rPr lang="en-US" sz="1300" i="1" spc="-14" dirty="0">
                <a:solidFill>
                  <a:srgbClr val="231F20"/>
                </a:solidFill>
                <a:latin typeface="+mj-lt"/>
                <a:cs typeface="Arial" panose="020B0604020202020204" pitchFamily="34" charset="0"/>
              </a:rPr>
              <a:t>percent) </a:t>
            </a:r>
            <a:r>
              <a:rPr lang="en-US" sz="1300" spc="-9" dirty="0">
                <a:solidFill>
                  <a:srgbClr val="231F20"/>
                </a:solidFill>
                <a:latin typeface="+mj-lt"/>
                <a:cs typeface="Arial" panose="020B0604020202020204" pitchFamily="34" charset="0"/>
              </a:rPr>
              <a:t>and </a:t>
            </a:r>
            <a:r>
              <a:rPr lang="en-US" sz="1300" spc="-14" dirty="0">
                <a:solidFill>
                  <a:srgbClr val="231F20"/>
                </a:solidFill>
                <a:latin typeface="+mj-lt"/>
                <a:cs typeface="Arial" panose="020B0604020202020204" pitchFamily="34" charset="0"/>
              </a:rPr>
              <a:t>having </a:t>
            </a:r>
            <a:r>
              <a:rPr lang="en-US" sz="1300" spc="-9" dirty="0">
                <a:solidFill>
                  <a:srgbClr val="231F20"/>
                </a:solidFill>
                <a:latin typeface="+mj-lt"/>
                <a:cs typeface="Arial" panose="020B0604020202020204" pitchFamily="34" charset="0"/>
              </a:rPr>
              <a:t>learned </a:t>
            </a:r>
            <a:r>
              <a:rPr lang="en-US" sz="1300" spc="-14" dirty="0">
                <a:solidFill>
                  <a:srgbClr val="231F20"/>
                </a:solidFill>
                <a:latin typeface="+mj-lt"/>
                <a:cs typeface="Arial" panose="020B0604020202020204" pitchFamily="34" charset="0"/>
              </a:rPr>
              <a:t>valuable things </a:t>
            </a:r>
            <a:r>
              <a:rPr lang="en-US" sz="1300" spc="-9" dirty="0">
                <a:solidFill>
                  <a:srgbClr val="231F20"/>
                </a:solidFill>
                <a:latin typeface="+mj-lt"/>
                <a:cs typeface="Arial" panose="020B0604020202020204" pitchFamily="34" charset="0"/>
              </a:rPr>
              <a:t>about </a:t>
            </a:r>
            <a:r>
              <a:rPr lang="en-US" sz="1300" spc="-14" dirty="0">
                <a:solidFill>
                  <a:srgbClr val="231F20"/>
                </a:solidFill>
                <a:latin typeface="+mj-lt"/>
                <a:cs typeface="Arial" panose="020B0604020202020204" pitchFamily="34" charset="0"/>
              </a:rPr>
              <a:t>themselves </a:t>
            </a:r>
            <a:r>
              <a:rPr lang="en-US" sz="1300" i="1" spc="14" dirty="0">
                <a:solidFill>
                  <a:srgbClr val="231F20"/>
                </a:solidFill>
                <a:latin typeface="+mj-lt"/>
                <a:cs typeface="Arial" panose="020B0604020202020204" pitchFamily="34" charset="0"/>
              </a:rPr>
              <a:t>(88 </a:t>
            </a:r>
            <a:r>
              <a:rPr lang="en-US" sz="1300" i="1" spc="-14" dirty="0">
                <a:solidFill>
                  <a:srgbClr val="231F20"/>
                </a:solidFill>
                <a:latin typeface="+mj-lt"/>
                <a:cs typeface="Arial" panose="020B0604020202020204" pitchFamily="34" charset="0"/>
              </a:rPr>
              <a:t>percent) </a:t>
            </a:r>
            <a:r>
              <a:rPr lang="en-US" sz="1300" spc="-18" dirty="0">
                <a:solidFill>
                  <a:srgbClr val="231F20"/>
                </a:solidFill>
                <a:latin typeface="+mj-lt"/>
                <a:cs typeface="Arial" panose="020B0604020202020204" pitchFamily="34" charset="0"/>
              </a:rPr>
              <a:t>from their volunteerism. </a:t>
            </a:r>
            <a:r>
              <a:rPr lang="en-US" sz="1300" spc="-14" dirty="0">
                <a:solidFill>
                  <a:srgbClr val="231F20"/>
                </a:solidFill>
                <a:latin typeface="+mj-lt"/>
                <a:cs typeface="Arial" panose="020B0604020202020204" pitchFamily="34" charset="0"/>
              </a:rPr>
              <a:t>In </a:t>
            </a:r>
            <a:r>
              <a:rPr lang="en-US" sz="1300" spc="-23" dirty="0">
                <a:solidFill>
                  <a:srgbClr val="231F20"/>
                </a:solidFill>
                <a:latin typeface="+mj-lt"/>
                <a:cs typeface="Arial" panose="020B0604020202020204" pitchFamily="34" charset="0"/>
              </a:rPr>
              <a:t>fact, </a:t>
            </a:r>
            <a:r>
              <a:rPr lang="en-US" sz="1300" spc="-14" dirty="0">
                <a:solidFill>
                  <a:srgbClr val="231F20"/>
                </a:solidFill>
                <a:latin typeface="+mj-lt"/>
                <a:cs typeface="Arial" panose="020B0604020202020204" pitchFamily="34" charset="0"/>
              </a:rPr>
              <a:t>volunteers </a:t>
            </a:r>
            <a:r>
              <a:rPr lang="en-US" sz="1300" spc="-18" dirty="0">
                <a:solidFill>
                  <a:srgbClr val="231F20"/>
                </a:solidFill>
                <a:latin typeface="+mj-lt"/>
                <a:cs typeface="Arial" panose="020B0604020202020204" pitchFamily="34" charset="0"/>
              </a:rPr>
              <a:t>have consistently </a:t>
            </a:r>
            <a:r>
              <a:rPr lang="en-US" sz="1300" spc="-14" dirty="0">
                <a:solidFill>
                  <a:srgbClr val="231F20"/>
                </a:solidFill>
                <a:latin typeface="+mj-lt"/>
                <a:cs typeface="Arial" panose="020B0604020202020204" pitchFamily="34" charset="0"/>
              </a:rPr>
              <a:t>higher </a:t>
            </a:r>
            <a:r>
              <a:rPr lang="en-US" sz="1300" spc="-18" dirty="0">
                <a:solidFill>
                  <a:srgbClr val="231F20"/>
                </a:solidFill>
                <a:latin typeface="+mj-lt"/>
                <a:cs typeface="Arial" panose="020B0604020202020204" pitchFamily="34" charset="0"/>
              </a:rPr>
              <a:t>scores </a:t>
            </a:r>
            <a:r>
              <a:rPr lang="en-US" sz="1300" i="1" spc="-18" dirty="0">
                <a:solidFill>
                  <a:srgbClr val="231F20"/>
                </a:solidFill>
                <a:latin typeface="+mj-lt"/>
                <a:cs typeface="Arial" panose="020B0604020202020204" pitchFamily="34" charset="0"/>
              </a:rPr>
              <a:t>(by </a:t>
            </a:r>
            <a:r>
              <a:rPr lang="en-US" sz="1300" i="1" spc="-14" dirty="0">
                <a:solidFill>
                  <a:srgbClr val="231F20"/>
                </a:solidFill>
                <a:latin typeface="+mj-lt"/>
                <a:cs typeface="Arial" panose="020B0604020202020204" pitchFamily="34" charset="0"/>
              </a:rPr>
              <a:t>about </a:t>
            </a:r>
            <a:r>
              <a:rPr lang="en-US" sz="1300" i="1" spc="27" dirty="0">
                <a:solidFill>
                  <a:srgbClr val="231F20"/>
                </a:solidFill>
                <a:latin typeface="+mj-lt"/>
                <a:cs typeface="Arial" panose="020B0604020202020204" pitchFamily="34" charset="0"/>
              </a:rPr>
              <a:t>15</a:t>
            </a:r>
            <a:r>
              <a:rPr lang="en-US" sz="1300" i="1" spc="160" dirty="0">
                <a:solidFill>
                  <a:srgbClr val="231F20"/>
                </a:solidFill>
                <a:latin typeface="+mj-lt"/>
                <a:cs typeface="Arial" panose="020B0604020202020204" pitchFamily="34" charset="0"/>
              </a:rPr>
              <a:t> </a:t>
            </a:r>
            <a:r>
              <a:rPr lang="en-US" sz="1300" i="1" spc="-14" dirty="0">
                <a:solidFill>
                  <a:srgbClr val="231F20"/>
                </a:solidFill>
                <a:latin typeface="+mj-lt"/>
                <a:cs typeface="Arial" panose="020B0604020202020204" pitchFamily="34" charset="0"/>
              </a:rPr>
              <a:t>percent) </a:t>
            </a:r>
            <a:r>
              <a:rPr lang="en-US" sz="1300" spc="-14" dirty="0">
                <a:solidFill>
                  <a:srgbClr val="231F20"/>
                </a:solidFill>
                <a:latin typeface="+mj-lt"/>
                <a:cs typeface="Arial" panose="020B0604020202020204" pitchFamily="34" charset="0"/>
              </a:rPr>
              <a:t>than </a:t>
            </a:r>
            <a:r>
              <a:rPr lang="en-US" sz="1300" spc="-9" dirty="0">
                <a:solidFill>
                  <a:srgbClr val="231F20"/>
                </a:solidFill>
                <a:latin typeface="+mj-lt"/>
                <a:cs typeface="Arial" panose="020B0604020202020204" pitchFamily="34" charset="0"/>
              </a:rPr>
              <a:t>non-volunteers on nine </a:t>
            </a:r>
            <a:r>
              <a:rPr lang="en-US" sz="1300" spc="-14" dirty="0">
                <a:solidFill>
                  <a:srgbClr val="231F20"/>
                </a:solidFill>
                <a:latin typeface="+mj-lt"/>
                <a:cs typeface="Arial" panose="020B0604020202020204" pitchFamily="34" charset="0"/>
              </a:rPr>
              <a:t>well-established measures </a:t>
            </a:r>
            <a:r>
              <a:rPr lang="en-US" sz="1300" spc="-18" dirty="0">
                <a:solidFill>
                  <a:srgbClr val="231F20"/>
                </a:solidFill>
                <a:latin typeface="+mj-lt"/>
                <a:cs typeface="Arial" panose="020B0604020202020204" pitchFamily="34" charset="0"/>
              </a:rPr>
              <a:t>of </a:t>
            </a:r>
            <a:r>
              <a:rPr lang="en-US" sz="1300" spc="-14" dirty="0">
                <a:solidFill>
                  <a:srgbClr val="231F20"/>
                </a:solidFill>
                <a:latin typeface="+mj-lt"/>
                <a:cs typeface="Arial" panose="020B0604020202020204" pitchFamily="34" charset="0"/>
              </a:rPr>
              <a:t>emotional well-being including </a:t>
            </a:r>
            <a:r>
              <a:rPr lang="en-US" sz="1300" spc="-9" dirty="0">
                <a:solidFill>
                  <a:srgbClr val="231F20"/>
                </a:solidFill>
                <a:latin typeface="+mj-lt"/>
                <a:cs typeface="Arial" panose="020B0604020202020204" pitchFamily="34" charset="0"/>
              </a:rPr>
              <a:t>personal independence, capacity </a:t>
            </a:r>
            <a:r>
              <a:rPr lang="en-US" sz="1300" spc="-23" dirty="0">
                <a:solidFill>
                  <a:srgbClr val="231F20"/>
                </a:solidFill>
                <a:latin typeface="+mj-lt"/>
                <a:cs typeface="Arial" panose="020B0604020202020204" pitchFamily="34" charset="0"/>
              </a:rPr>
              <a:t>for </a:t>
            </a:r>
            <a:r>
              <a:rPr lang="en-US" sz="1300" spc="-14" dirty="0">
                <a:solidFill>
                  <a:srgbClr val="231F20"/>
                </a:solidFill>
                <a:latin typeface="+mj-lt"/>
                <a:cs typeface="Arial" panose="020B0604020202020204" pitchFamily="34" charset="0"/>
              </a:rPr>
              <a:t>rich interpersonal relationships </a:t>
            </a:r>
            <a:r>
              <a:rPr lang="en-US" sz="1300" spc="-9" dirty="0">
                <a:solidFill>
                  <a:srgbClr val="231F20"/>
                </a:solidFill>
                <a:latin typeface="+mj-lt"/>
                <a:cs typeface="Arial" panose="020B0604020202020204" pitchFamily="34" charset="0"/>
              </a:rPr>
              <a:t>and </a:t>
            </a:r>
            <a:r>
              <a:rPr lang="en-US" sz="1300" spc="-18" dirty="0">
                <a:solidFill>
                  <a:srgbClr val="231F20"/>
                </a:solidFill>
                <a:latin typeface="+mj-lt"/>
                <a:cs typeface="Arial" panose="020B0604020202020204" pitchFamily="34" charset="0"/>
              </a:rPr>
              <a:t>overall satisfaction </a:t>
            </a:r>
            <a:r>
              <a:rPr lang="en-US" sz="1300" spc="-14" dirty="0">
                <a:solidFill>
                  <a:srgbClr val="231F20"/>
                </a:solidFill>
                <a:latin typeface="+mj-lt"/>
                <a:cs typeface="Arial" panose="020B0604020202020204" pitchFamily="34" charset="0"/>
              </a:rPr>
              <a:t>with </a:t>
            </a:r>
            <a:r>
              <a:rPr lang="en-US" sz="1300" spc="-18" dirty="0">
                <a:solidFill>
                  <a:srgbClr val="231F20"/>
                </a:solidFill>
                <a:latin typeface="+mj-lt"/>
                <a:cs typeface="Arial" panose="020B0604020202020204" pitchFamily="34" charset="0"/>
              </a:rPr>
              <a:t>their</a:t>
            </a:r>
            <a:r>
              <a:rPr lang="en-US" sz="1300" spc="142" dirty="0">
                <a:solidFill>
                  <a:srgbClr val="231F20"/>
                </a:solidFill>
                <a:latin typeface="+mj-lt"/>
                <a:cs typeface="Arial" panose="020B0604020202020204" pitchFamily="34" charset="0"/>
              </a:rPr>
              <a:t> </a:t>
            </a:r>
            <a:r>
              <a:rPr lang="en-US" sz="1300" spc="-27" dirty="0">
                <a:solidFill>
                  <a:srgbClr val="231F20"/>
                </a:solidFill>
                <a:latin typeface="+mj-lt"/>
                <a:cs typeface="Arial" panose="020B0604020202020204" pitchFamily="34" charset="0"/>
              </a:rPr>
              <a:t>life.</a:t>
            </a:r>
          </a:p>
          <a:p>
            <a:pPr marL="11586" marR="153518">
              <a:lnSpc>
                <a:spcPct val="106100"/>
              </a:lnSpc>
            </a:pPr>
            <a:endParaRPr lang="en-US" sz="1300" spc="-27" dirty="0">
              <a:solidFill>
                <a:srgbClr val="231F20"/>
              </a:solidFill>
              <a:latin typeface="+mj-lt"/>
              <a:cs typeface="Arial" panose="020B0604020202020204" pitchFamily="34" charset="0"/>
            </a:endParaRPr>
          </a:p>
          <a:p>
            <a:pPr marL="11586" marR="153518">
              <a:lnSpc>
                <a:spcPct val="106100"/>
              </a:lnSpc>
            </a:pPr>
            <a:r>
              <a:rPr lang="en-US" sz="1300" spc="-14" dirty="0">
                <a:solidFill>
                  <a:srgbClr val="231F20"/>
                </a:solidFill>
                <a:latin typeface="+mj-lt"/>
                <a:cs typeface="Arial" panose="020B0604020202020204" pitchFamily="34" charset="0"/>
              </a:rPr>
              <a:t>So </a:t>
            </a:r>
            <a:r>
              <a:rPr lang="en-US" sz="1300" spc="-18" dirty="0">
                <a:solidFill>
                  <a:srgbClr val="231F20"/>
                </a:solidFill>
                <a:latin typeface="+mj-lt"/>
                <a:cs typeface="Arial" panose="020B0604020202020204" pitchFamily="34" charset="0"/>
              </a:rPr>
              <a:t>it </a:t>
            </a:r>
            <a:r>
              <a:rPr lang="en-US" sz="1300" spc="-9" dirty="0">
                <a:solidFill>
                  <a:srgbClr val="231F20"/>
                </a:solidFill>
                <a:latin typeface="+mj-lt"/>
                <a:cs typeface="Arial" panose="020B0604020202020204" pitchFamily="34" charset="0"/>
              </a:rPr>
              <a:t>comes </a:t>
            </a:r>
            <a:r>
              <a:rPr lang="en-US" sz="1300" spc="-14" dirty="0">
                <a:solidFill>
                  <a:srgbClr val="231F20"/>
                </a:solidFill>
                <a:latin typeface="+mj-lt"/>
                <a:cs typeface="Arial" panose="020B0604020202020204" pitchFamily="34" charset="0"/>
              </a:rPr>
              <a:t>as </a:t>
            </a:r>
            <a:r>
              <a:rPr lang="en-US" sz="1300" spc="-9" dirty="0">
                <a:solidFill>
                  <a:srgbClr val="231F20"/>
                </a:solidFill>
                <a:latin typeface="+mj-lt"/>
                <a:cs typeface="Arial" panose="020B0604020202020204" pitchFamily="34" charset="0"/>
              </a:rPr>
              <a:t>no </a:t>
            </a:r>
            <a:r>
              <a:rPr lang="en-US" sz="1300" spc="-14" dirty="0">
                <a:solidFill>
                  <a:srgbClr val="231F20"/>
                </a:solidFill>
                <a:latin typeface="+mj-lt"/>
                <a:cs typeface="Arial" panose="020B0604020202020204" pitchFamily="34" charset="0"/>
              </a:rPr>
              <a:t>surprise </a:t>
            </a:r>
            <a:r>
              <a:rPr lang="en-US" sz="1300" spc="-18" dirty="0">
                <a:solidFill>
                  <a:srgbClr val="231F20"/>
                </a:solidFill>
                <a:latin typeface="+mj-lt"/>
                <a:cs typeface="Arial" panose="020B0604020202020204" pitchFamily="34" charset="0"/>
              </a:rPr>
              <a:t>that this healthier, </a:t>
            </a:r>
            <a:r>
              <a:rPr lang="en-US" sz="1300" spc="-14" dirty="0">
                <a:solidFill>
                  <a:srgbClr val="231F20"/>
                </a:solidFill>
                <a:latin typeface="+mj-lt"/>
                <a:cs typeface="Arial" panose="020B0604020202020204" pitchFamily="34" charset="0"/>
              </a:rPr>
              <a:t>more </a:t>
            </a:r>
            <a:r>
              <a:rPr lang="en-US" sz="1300" spc="-18" dirty="0">
                <a:solidFill>
                  <a:srgbClr val="231F20"/>
                </a:solidFill>
                <a:latin typeface="+mj-lt"/>
                <a:cs typeface="Arial" panose="020B0604020202020204" pitchFamily="34" charset="0"/>
              </a:rPr>
              <a:t>fulfilled</a:t>
            </a:r>
            <a:r>
              <a:rPr lang="en-US" sz="1300" spc="169" dirty="0">
                <a:solidFill>
                  <a:srgbClr val="231F20"/>
                </a:solidFill>
                <a:latin typeface="+mj-lt"/>
                <a:cs typeface="Arial" panose="020B0604020202020204" pitchFamily="34" charset="0"/>
              </a:rPr>
              <a:t> </a:t>
            </a:r>
            <a:r>
              <a:rPr lang="en-US" sz="1300" spc="-9" dirty="0">
                <a:solidFill>
                  <a:srgbClr val="231F20"/>
                </a:solidFill>
                <a:latin typeface="+mj-lt"/>
                <a:cs typeface="Arial" panose="020B0604020202020204" pitchFamily="34" charset="0"/>
              </a:rPr>
              <a:t>outlook </a:t>
            </a:r>
            <a:r>
              <a:rPr lang="en-US" sz="1300" spc="-18" dirty="0">
                <a:solidFill>
                  <a:srgbClr val="231F20"/>
                </a:solidFill>
                <a:latin typeface="+mj-lt"/>
                <a:cs typeface="Arial" panose="020B0604020202020204" pitchFamily="34" charset="0"/>
              </a:rPr>
              <a:t>is </a:t>
            </a:r>
            <a:r>
              <a:rPr lang="en-US" sz="1300" spc="-9" dirty="0">
                <a:solidFill>
                  <a:srgbClr val="231F20"/>
                </a:solidFill>
                <a:latin typeface="+mj-lt"/>
                <a:cs typeface="Arial" panose="020B0604020202020204" pitchFamily="34" charset="0"/>
              </a:rPr>
              <a:t>accompanied </a:t>
            </a:r>
            <a:r>
              <a:rPr lang="en-US" sz="1300" spc="-23" dirty="0">
                <a:solidFill>
                  <a:srgbClr val="231F20"/>
                </a:solidFill>
                <a:latin typeface="+mj-lt"/>
                <a:cs typeface="Arial" panose="020B0604020202020204" pitchFamily="34" charset="0"/>
              </a:rPr>
              <a:t>by </a:t>
            </a:r>
            <a:r>
              <a:rPr lang="en-US" sz="1300" spc="-9" dirty="0">
                <a:solidFill>
                  <a:srgbClr val="231F20"/>
                </a:solidFill>
                <a:latin typeface="+mj-lt"/>
                <a:cs typeface="Arial" panose="020B0604020202020204" pitchFamily="34" charset="0"/>
              </a:rPr>
              <a:t>added </a:t>
            </a:r>
            <a:r>
              <a:rPr lang="en-US" sz="1300" spc="-14" dirty="0">
                <a:solidFill>
                  <a:srgbClr val="231F20"/>
                </a:solidFill>
                <a:latin typeface="+mj-lt"/>
                <a:cs typeface="Arial" panose="020B0604020202020204" pitchFamily="34" charset="0"/>
              </a:rPr>
              <a:t>social </a:t>
            </a:r>
            <a:r>
              <a:rPr lang="en-US" sz="1300" spc="-18" dirty="0">
                <a:solidFill>
                  <a:srgbClr val="231F20"/>
                </a:solidFill>
                <a:latin typeface="+mj-lt"/>
                <a:cs typeface="Arial" panose="020B0604020202020204" pitchFamily="34" charset="0"/>
              </a:rPr>
              <a:t>benefits. Volunteers note </a:t>
            </a:r>
            <a:r>
              <a:rPr lang="en-US" sz="1300" spc="-14" dirty="0">
                <a:solidFill>
                  <a:srgbClr val="231F20"/>
                </a:solidFill>
                <a:latin typeface="+mj-lt"/>
                <a:cs typeface="Arial" panose="020B0604020202020204" pitchFamily="34" charset="0"/>
              </a:rPr>
              <a:t>developing friendships through </a:t>
            </a:r>
            <a:r>
              <a:rPr lang="en-US" sz="1300" spc="-18" dirty="0">
                <a:solidFill>
                  <a:srgbClr val="231F20"/>
                </a:solidFill>
                <a:latin typeface="+mj-lt"/>
                <a:cs typeface="Arial" panose="020B0604020202020204" pitchFamily="34" charset="0"/>
              </a:rPr>
              <a:t>their volunteer activities </a:t>
            </a:r>
            <a:r>
              <a:rPr lang="en-US" sz="1300" i="1" spc="14" dirty="0">
                <a:solidFill>
                  <a:srgbClr val="231F20"/>
                </a:solidFill>
                <a:latin typeface="+mj-lt"/>
                <a:cs typeface="Arial" panose="020B0604020202020204" pitchFamily="34" charset="0"/>
              </a:rPr>
              <a:t>(85 </a:t>
            </a:r>
            <a:r>
              <a:rPr lang="en-US" sz="1300" i="1" spc="-18" dirty="0">
                <a:solidFill>
                  <a:srgbClr val="231F20"/>
                </a:solidFill>
                <a:latin typeface="+mj-lt"/>
                <a:cs typeface="Arial" panose="020B0604020202020204" pitchFamily="34" charset="0"/>
              </a:rPr>
              <a:t>percent)</a:t>
            </a:r>
            <a:r>
              <a:rPr lang="en-US" sz="1300" spc="-18" dirty="0">
                <a:solidFill>
                  <a:srgbClr val="231F20"/>
                </a:solidFill>
                <a:latin typeface="+mj-lt"/>
                <a:cs typeface="Arial" panose="020B0604020202020204" pitchFamily="34" charset="0"/>
              </a:rPr>
              <a:t>. </a:t>
            </a:r>
            <a:r>
              <a:rPr lang="en-US" sz="1300" spc="-14" dirty="0">
                <a:solidFill>
                  <a:srgbClr val="231F20"/>
                </a:solidFill>
                <a:latin typeface="+mj-lt"/>
                <a:cs typeface="Arial" panose="020B0604020202020204" pitchFamily="34" charset="0"/>
              </a:rPr>
              <a:t>They also </a:t>
            </a:r>
            <a:r>
              <a:rPr lang="en-US" sz="1300" spc="-9" dirty="0">
                <a:solidFill>
                  <a:srgbClr val="231F20"/>
                </a:solidFill>
                <a:latin typeface="+mj-lt"/>
                <a:cs typeface="Arial" panose="020B0604020202020204" pitchFamily="34" charset="0"/>
              </a:rPr>
              <a:t>report </a:t>
            </a:r>
            <a:r>
              <a:rPr lang="en-US" sz="1300" spc="-14" dirty="0">
                <a:solidFill>
                  <a:srgbClr val="231F20"/>
                </a:solidFill>
                <a:latin typeface="+mj-lt"/>
                <a:cs typeface="Arial" panose="020B0604020202020204" pitchFamily="34" charset="0"/>
              </a:rPr>
              <a:t>having </a:t>
            </a:r>
            <a:r>
              <a:rPr lang="en-US" sz="1300" spc="-9" dirty="0">
                <a:solidFill>
                  <a:srgbClr val="231F20"/>
                </a:solidFill>
                <a:latin typeface="+mj-lt"/>
                <a:cs typeface="Arial" panose="020B0604020202020204" pitchFamily="34" charset="0"/>
              </a:rPr>
              <a:t>a </a:t>
            </a:r>
            <a:r>
              <a:rPr lang="en-US" sz="1300" spc="-14" dirty="0">
                <a:solidFill>
                  <a:srgbClr val="231F20"/>
                </a:solidFill>
                <a:latin typeface="+mj-lt"/>
                <a:cs typeface="Arial" panose="020B0604020202020204" pitchFamily="34" charset="0"/>
              </a:rPr>
              <a:t>higher </a:t>
            </a:r>
            <a:r>
              <a:rPr lang="en-US" sz="1300" spc="-9" dirty="0">
                <a:solidFill>
                  <a:srgbClr val="231F20"/>
                </a:solidFill>
                <a:latin typeface="+mj-lt"/>
                <a:cs typeface="Arial" panose="020B0604020202020204" pitchFamily="34" charset="0"/>
              </a:rPr>
              <a:t>capacity </a:t>
            </a:r>
            <a:r>
              <a:rPr lang="en-US" sz="1300" spc="-27" dirty="0">
                <a:solidFill>
                  <a:srgbClr val="231F20"/>
                </a:solidFill>
                <a:latin typeface="+mj-lt"/>
                <a:cs typeface="Arial" panose="020B0604020202020204" pitchFamily="34" charset="0"/>
              </a:rPr>
              <a:t>to </a:t>
            </a:r>
            <a:r>
              <a:rPr lang="en-US" sz="1300" spc="-18" dirty="0">
                <a:solidFill>
                  <a:srgbClr val="231F20"/>
                </a:solidFill>
                <a:latin typeface="+mj-lt"/>
                <a:cs typeface="Arial" panose="020B0604020202020204" pitchFamily="34" charset="0"/>
              </a:rPr>
              <a:t>enjoy </a:t>
            </a:r>
            <a:r>
              <a:rPr lang="en-US" sz="1300" spc="-14" dirty="0">
                <a:solidFill>
                  <a:srgbClr val="231F20"/>
                </a:solidFill>
                <a:latin typeface="+mj-lt"/>
                <a:cs typeface="Arial" panose="020B0604020202020204" pitchFamily="34" charset="0"/>
              </a:rPr>
              <a:t>socializing compared with those </a:t>
            </a:r>
            <a:r>
              <a:rPr lang="en-US" sz="1300" spc="-5" dirty="0">
                <a:solidFill>
                  <a:srgbClr val="231F20"/>
                </a:solidFill>
                <a:latin typeface="+mj-lt"/>
                <a:cs typeface="Arial" panose="020B0604020202020204" pitchFamily="34" charset="0"/>
              </a:rPr>
              <a:t>who </a:t>
            </a:r>
            <a:r>
              <a:rPr lang="en-US" sz="1300" spc="-9" dirty="0">
                <a:solidFill>
                  <a:srgbClr val="231F20"/>
                </a:solidFill>
                <a:latin typeface="+mj-lt"/>
                <a:cs typeface="Arial" panose="020B0604020202020204" pitchFamily="34" charset="0"/>
              </a:rPr>
              <a:t>do </a:t>
            </a:r>
            <a:r>
              <a:rPr lang="en-US" sz="1300" spc="-14" dirty="0">
                <a:solidFill>
                  <a:srgbClr val="231F20"/>
                </a:solidFill>
                <a:latin typeface="+mj-lt"/>
                <a:cs typeface="Arial" panose="020B0604020202020204" pitchFamily="34" charset="0"/>
              </a:rPr>
              <a:t>not</a:t>
            </a:r>
            <a:r>
              <a:rPr lang="en-US" sz="1300" spc="-23" dirty="0">
                <a:solidFill>
                  <a:srgbClr val="231F20"/>
                </a:solidFill>
                <a:latin typeface="+mj-lt"/>
                <a:cs typeface="Arial" panose="020B0604020202020204" pitchFamily="34" charset="0"/>
              </a:rPr>
              <a:t> volunteer.</a:t>
            </a:r>
            <a:endParaRPr lang="en-US" sz="1300" dirty="0">
              <a:latin typeface="+mj-lt"/>
              <a:cs typeface="Arial" panose="020B0604020202020204" pitchFamily="34" charset="0"/>
            </a:endParaRPr>
          </a:p>
        </p:txBody>
      </p:sp>
      <p:sp>
        <p:nvSpPr>
          <p:cNvPr id="4" name="Slide Number Placeholder 3"/>
          <p:cNvSpPr>
            <a:spLocks noGrp="1"/>
          </p:cNvSpPr>
          <p:nvPr>
            <p:ph type="sldNum" sz="quarter" idx="10"/>
          </p:nvPr>
        </p:nvSpPr>
        <p:spPr/>
        <p:txBody>
          <a:bodyPr/>
          <a:lstStyle/>
          <a:p>
            <a:fld id="{D3849EFB-CA61-43A5-BDD9-4B20E3131296}"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164934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49EFB-CA61-43A5-BDD9-4B20E3131296}"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143907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AC6AC-196D-4FC6-845F-AC62005944AF}" type="slidenum">
              <a:rPr lang="en-US" smtClean="0"/>
              <a:t>2</a:t>
            </a:fld>
            <a:endParaRPr lang="en-US"/>
          </a:p>
        </p:txBody>
      </p:sp>
    </p:spTree>
    <p:extLst>
      <p:ext uri="{BB962C8B-B14F-4D97-AF65-F5344CB8AC3E}">
        <p14:creationId xmlns:p14="http://schemas.microsoft.com/office/powerpoint/2010/main" val="1178196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pPr marL="11586" marR="205656">
              <a:lnSpc>
                <a:spcPct val="106100"/>
              </a:lnSpc>
            </a:pPr>
            <a:r>
              <a:rPr lang="en-US" sz="1300" spc="-18" dirty="0">
                <a:solidFill>
                  <a:srgbClr val="231F20"/>
                </a:solidFill>
                <a:cs typeface="Arial" panose="020B0604020202020204" pitchFamily="34" charset="0"/>
              </a:rPr>
              <a:t>Volunteering provides </a:t>
            </a:r>
            <a:r>
              <a:rPr lang="en-US" sz="1300" spc="-14" dirty="0">
                <a:solidFill>
                  <a:srgbClr val="231F20"/>
                </a:solidFill>
                <a:cs typeface="Arial" panose="020B0604020202020204" pitchFamily="34" charset="0"/>
              </a:rPr>
              <a:t>benefits </a:t>
            </a:r>
            <a:r>
              <a:rPr lang="en-US" sz="1300" spc="-18" dirty="0">
                <a:solidFill>
                  <a:srgbClr val="231F20"/>
                </a:solidFill>
                <a:cs typeface="Arial" panose="020B0604020202020204" pitchFamily="34" charset="0"/>
              </a:rPr>
              <a:t>beyond measure. </a:t>
            </a:r>
            <a:r>
              <a:rPr lang="en-US" sz="1300" spc="-14" dirty="0">
                <a:solidFill>
                  <a:srgbClr val="231F20"/>
                </a:solidFill>
                <a:cs typeface="Arial" panose="020B0604020202020204" pitchFamily="34" charset="0"/>
              </a:rPr>
              <a:t>Communities </a:t>
            </a:r>
            <a:r>
              <a:rPr lang="en-US" sz="1300" spc="-18" dirty="0">
                <a:solidFill>
                  <a:srgbClr val="231F20"/>
                </a:solidFill>
                <a:cs typeface="Arial" panose="020B0604020202020204" pitchFamily="34" charset="0"/>
              </a:rPr>
              <a:t>are stronger </a:t>
            </a:r>
            <a:r>
              <a:rPr lang="en-US" sz="1300" spc="-9" dirty="0">
                <a:solidFill>
                  <a:srgbClr val="231F20"/>
                </a:solidFill>
                <a:cs typeface="Arial" panose="020B0604020202020204" pitchFamily="34" charset="0"/>
              </a:rPr>
              <a:t>and </a:t>
            </a:r>
            <a:r>
              <a:rPr lang="en-US" sz="1300" spc="-14" dirty="0">
                <a:solidFill>
                  <a:srgbClr val="231F20"/>
                </a:solidFill>
                <a:cs typeface="Arial" panose="020B0604020202020204" pitchFamily="34" charset="0"/>
              </a:rPr>
              <a:t>volunteers </a:t>
            </a:r>
            <a:r>
              <a:rPr lang="en-US" sz="1300" spc="-23" dirty="0">
                <a:solidFill>
                  <a:srgbClr val="231F20"/>
                </a:solidFill>
                <a:cs typeface="Arial" panose="020B0604020202020204" pitchFamily="34" charset="0"/>
              </a:rPr>
              <a:t>feel </a:t>
            </a:r>
            <a:r>
              <a:rPr lang="en-US" sz="1300" spc="-9" dirty="0">
                <a:solidFill>
                  <a:srgbClr val="231F20"/>
                </a:solidFill>
                <a:cs typeface="Arial" panose="020B0604020202020204" pitchFamily="34" charset="0"/>
              </a:rPr>
              <a:t>good about </a:t>
            </a:r>
            <a:r>
              <a:rPr lang="en-US" sz="1300" spc="-18" dirty="0">
                <a:solidFill>
                  <a:srgbClr val="231F20"/>
                </a:solidFill>
                <a:cs typeface="Arial" panose="020B0604020202020204" pitchFamily="34" charset="0"/>
              </a:rPr>
              <a:t>their </a:t>
            </a:r>
            <a:r>
              <a:rPr lang="en-US" sz="1300" spc="-14" dirty="0">
                <a:solidFill>
                  <a:srgbClr val="231F20"/>
                </a:solidFill>
                <a:cs typeface="Arial" panose="020B0604020202020204" pitchFamily="34" charset="0"/>
              </a:rPr>
              <a:t>contributions. </a:t>
            </a:r>
            <a:r>
              <a:rPr lang="en-US" sz="1300" spc="-9" dirty="0">
                <a:solidFill>
                  <a:srgbClr val="231F20"/>
                </a:solidFill>
                <a:cs typeface="Arial" panose="020B0604020202020204" pitchFamily="34" charset="0"/>
              </a:rPr>
              <a:t>The </a:t>
            </a:r>
            <a:r>
              <a:rPr lang="en-US" sz="1300" spc="-14" dirty="0">
                <a:solidFill>
                  <a:srgbClr val="231F20"/>
                </a:solidFill>
                <a:cs typeface="Arial" panose="020B0604020202020204" pitchFamily="34" charset="0"/>
              </a:rPr>
              <a:t>intrinsic benefits </a:t>
            </a:r>
            <a:r>
              <a:rPr lang="en-US" sz="1300" spc="-18" dirty="0">
                <a:solidFill>
                  <a:srgbClr val="231F20"/>
                </a:solidFill>
                <a:cs typeface="Arial" panose="020B0604020202020204" pitchFamily="34" charset="0"/>
              </a:rPr>
              <a:t>of </a:t>
            </a:r>
            <a:r>
              <a:rPr lang="en-US" sz="1300" spc="-14" dirty="0">
                <a:solidFill>
                  <a:srgbClr val="231F20"/>
                </a:solidFill>
                <a:cs typeface="Arial" panose="020B0604020202020204" pitchFamily="34" charset="0"/>
              </a:rPr>
              <a:t>helping others </a:t>
            </a:r>
            <a:r>
              <a:rPr lang="en-US" sz="1300" spc="-23" dirty="0">
                <a:solidFill>
                  <a:srgbClr val="231F20"/>
                </a:solidFill>
                <a:cs typeface="Arial" panose="020B0604020202020204" pitchFamily="34" charset="0"/>
              </a:rPr>
              <a:t>foster </a:t>
            </a:r>
            <a:r>
              <a:rPr lang="en-US" sz="1300" spc="-14" dirty="0">
                <a:solidFill>
                  <a:srgbClr val="231F20"/>
                </a:solidFill>
                <a:cs typeface="Arial" panose="020B0604020202020204" pitchFamily="34" charset="0"/>
              </a:rPr>
              <a:t>physical </a:t>
            </a:r>
            <a:r>
              <a:rPr lang="en-US" sz="1300" spc="-9" dirty="0">
                <a:solidFill>
                  <a:srgbClr val="231F20"/>
                </a:solidFill>
                <a:cs typeface="Arial" panose="020B0604020202020204" pitchFamily="34" charset="0"/>
              </a:rPr>
              <a:t>and </a:t>
            </a:r>
            <a:r>
              <a:rPr lang="en-US" sz="1300" spc="-14" dirty="0">
                <a:solidFill>
                  <a:srgbClr val="231F20"/>
                </a:solidFill>
                <a:cs typeface="Arial" panose="020B0604020202020204" pitchFamily="34" charset="0"/>
              </a:rPr>
              <a:t>emotional health, as well as </a:t>
            </a:r>
            <a:r>
              <a:rPr lang="en-US" sz="1300" spc="-9" dirty="0">
                <a:solidFill>
                  <a:srgbClr val="231F20"/>
                </a:solidFill>
                <a:cs typeface="Arial" panose="020B0604020202020204" pitchFamily="34" charset="0"/>
              </a:rPr>
              <a:t>a </a:t>
            </a:r>
            <a:r>
              <a:rPr lang="en-US" sz="1300" spc="-14" dirty="0">
                <a:solidFill>
                  <a:srgbClr val="231F20"/>
                </a:solidFill>
                <a:cs typeface="Arial" panose="020B0604020202020204" pitchFamily="34" charset="0"/>
              </a:rPr>
              <a:t>strengthened sense </a:t>
            </a:r>
            <a:r>
              <a:rPr lang="en-US" sz="1300" spc="-18" dirty="0">
                <a:solidFill>
                  <a:srgbClr val="231F20"/>
                </a:solidFill>
                <a:cs typeface="Arial" panose="020B0604020202020204" pitchFamily="34" charset="0"/>
              </a:rPr>
              <a:t>of </a:t>
            </a:r>
            <a:r>
              <a:rPr lang="en-US" sz="1300" spc="-14" dirty="0">
                <a:solidFill>
                  <a:srgbClr val="231F20"/>
                </a:solidFill>
                <a:cs typeface="Arial" panose="020B0604020202020204" pitchFamily="34" charset="0"/>
              </a:rPr>
              <a:t>well-being. </a:t>
            </a:r>
            <a:r>
              <a:rPr lang="en-US" sz="1300" spc="-23" dirty="0">
                <a:solidFill>
                  <a:srgbClr val="231F20"/>
                </a:solidFill>
                <a:cs typeface="Arial" panose="020B0604020202020204" pitchFamily="34" charset="0"/>
              </a:rPr>
              <a:t>Happy, </a:t>
            </a:r>
            <a:r>
              <a:rPr lang="en-US" sz="1300" spc="-14" dirty="0">
                <a:solidFill>
                  <a:srgbClr val="231F20"/>
                </a:solidFill>
                <a:cs typeface="Arial" panose="020B0604020202020204" pitchFamily="34" charset="0"/>
              </a:rPr>
              <a:t>well-adjusted people </a:t>
            </a:r>
            <a:r>
              <a:rPr lang="en-US" sz="1300" spc="-9" dirty="0">
                <a:solidFill>
                  <a:srgbClr val="231F20"/>
                </a:solidFill>
                <a:cs typeface="Arial" panose="020B0604020202020204" pitchFamily="34" charset="0"/>
              </a:rPr>
              <a:t>become </a:t>
            </a:r>
            <a:r>
              <a:rPr lang="en-US" sz="1300" spc="-14" dirty="0">
                <a:solidFill>
                  <a:srgbClr val="231F20"/>
                </a:solidFill>
                <a:cs typeface="Arial" panose="020B0604020202020204" pitchFamily="34" charset="0"/>
              </a:rPr>
              <a:t>more </a:t>
            </a:r>
            <a:r>
              <a:rPr lang="en-US" sz="1300" spc="-18" dirty="0">
                <a:solidFill>
                  <a:srgbClr val="231F20"/>
                </a:solidFill>
                <a:cs typeface="Arial" panose="020B0604020202020204" pitchFamily="34" charset="0"/>
              </a:rPr>
              <a:t>productive, </a:t>
            </a:r>
            <a:r>
              <a:rPr lang="en-US" sz="1300" spc="-14" dirty="0">
                <a:solidFill>
                  <a:srgbClr val="231F20"/>
                </a:solidFill>
                <a:cs typeface="Arial" panose="020B0604020202020204" pitchFamily="34" charset="0"/>
              </a:rPr>
              <a:t>collaborative </a:t>
            </a:r>
            <a:r>
              <a:rPr lang="en-US" sz="1300" spc="-18" dirty="0">
                <a:solidFill>
                  <a:srgbClr val="231F20"/>
                </a:solidFill>
                <a:cs typeface="Arial" panose="020B0604020202020204" pitchFamily="34" charset="0"/>
              </a:rPr>
              <a:t>employees, </a:t>
            </a:r>
            <a:r>
              <a:rPr lang="en-US" sz="1300" spc="-9" dirty="0">
                <a:solidFill>
                  <a:srgbClr val="231F20"/>
                </a:solidFill>
                <a:cs typeface="Arial" panose="020B0604020202020204" pitchFamily="34" charset="0"/>
              </a:rPr>
              <a:t>and </a:t>
            </a:r>
            <a:r>
              <a:rPr lang="en-US" sz="1300" spc="-14" dirty="0">
                <a:solidFill>
                  <a:srgbClr val="231F20"/>
                </a:solidFill>
                <a:cs typeface="Arial" panose="020B0604020202020204" pitchFamily="34" charset="0"/>
              </a:rPr>
              <a:t>more supportive, </a:t>
            </a:r>
            <a:r>
              <a:rPr lang="en-US" sz="1300" spc="-18" dirty="0">
                <a:solidFill>
                  <a:srgbClr val="231F20"/>
                </a:solidFill>
                <a:cs typeface="Arial" panose="020B0604020202020204" pitchFamily="34" charset="0"/>
              </a:rPr>
              <a:t>positive family </a:t>
            </a:r>
            <a:r>
              <a:rPr lang="en-US" sz="1300" spc="-14" dirty="0">
                <a:solidFill>
                  <a:srgbClr val="231F20"/>
                </a:solidFill>
                <a:cs typeface="Arial" panose="020B0604020202020204" pitchFamily="34" charset="0"/>
              </a:rPr>
              <a:t>members. </a:t>
            </a:r>
            <a:r>
              <a:rPr lang="en-US" sz="1300" spc="-9" dirty="0">
                <a:solidFill>
                  <a:srgbClr val="231F20"/>
                </a:solidFill>
                <a:cs typeface="Arial" panose="020B0604020202020204" pitchFamily="34" charset="0"/>
              </a:rPr>
              <a:t>And </a:t>
            </a:r>
            <a:r>
              <a:rPr lang="en-US" sz="1300" spc="-5" dirty="0">
                <a:solidFill>
                  <a:srgbClr val="231F20"/>
                </a:solidFill>
                <a:cs typeface="Arial" panose="020B0604020202020204" pitchFamily="34" charset="0"/>
              </a:rPr>
              <a:t>when </a:t>
            </a:r>
            <a:r>
              <a:rPr lang="en-US" sz="1300" spc="-18" dirty="0">
                <a:solidFill>
                  <a:srgbClr val="231F20"/>
                </a:solidFill>
                <a:cs typeface="Arial" panose="020B0604020202020204" pitchFamily="34" charset="0"/>
              </a:rPr>
              <a:t>employers </a:t>
            </a:r>
            <a:r>
              <a:rPr lang="en-US" sz="1300" spc="-14" dirty="0">
                <a:solidFill>
                  <a:srgbClr val="231F20"/>
                </a:solidFill>
                <a:cs typeface="Arial" panose="020B0604020202020204" pitchFamily="34" charset="0"/>
              </a:rPr>
              <a:t>encourage these efforts, </a:t>
            </a:r>
            <a:r>
              <a:rPr lang="en-US" sz="1300" spc="-23" dirty="0">
                <a:solidFill>
                  <a:srgbClr val="231F20"/>
                </a:solidFill>
                <a:cs typeface="Arial" panose="020B0604020202020204" pitchFamily="34" charset="0"/>
              </a:rPr>
              <a:t>they </a:t>
            </a:r>
            <a:r>
              <a:rPr lang="en-US" sz="1300" spc="-9" dirty="0">
                <a:solidFill>
                  <a:srgbClr val="231F20"/>
                </a:solidFill>
                <a:cs typeface="Arial" panose="020B0604020202020204" pitchFamily="34" charset="0"/>
              </a:rPr>
              <a:t>earn </a:t>
            </a:r>
            <a:r>
              <a:rPr lang="en-US" sz="1300" spc="-23" dirty="0">
                <a:solidFill>
                  <a:srgbClr val="231F20"/>
                </a:solidFill>
                <a:cs typeface="Arial" panose="020B0604020202020204" pitchFamily="34" charset="0"/>
              </a:rPr>
              <a:t>greater </a:t>
            </a:r>
            <a:r>
              <a:rPr lang="en-US" sz="1300" spc="-18" dirty="0">
                <a:solidFill>
                  <a:srgbClr val="231F20"/>
                </a:solidFill>
                <a:cs typeface="Arial" panose="020B0604020202020204" pitchFamily="34" charset="0"/>
              </a:rPr>
              <a:t>respect from their</a:t>
            </a:r>
            <a:r>
              <a:rPr lang="en-US" sz="1300" spc="128" dirty="0">
                <a:solidFill>
                  <a:srgbClr val="231F20"/>
                </a:solidFill>
                <a:cs typeface="Arial" panose="020B0604020202020204" pitchFamily="34" charset="0"/>
              </a:rPr>
              <a:t> </a:t>
            </a:r>
            <a:r>
              <a:rPr lang="en-US" sz="1300" spc="-18" dirty="0">
                <a:solidFill>
                  <a:srgbClr val="231F20"/>
                </a:solidFill>
                <a:cs typeface="Arial" panose="020B0604020202020204" pitchFamily="34" charset="0"/>
              </a:rPr>
              <a:t>employees.</a:t>
            </a:r>
            <a:endParaRPr lang="en-US" sz="1300" spc="-18" dirty="0">
              <a:cs typeface="Arial" panose="020B0604020202020204" pitchFamily="34" charset="0"/>
            </a:endParaRPr>
          </a:p>
          <a:p>
            <a:pPr marL="11586" marR="205656">
              <a:lnSpc>
                <a:spcPct val="106100"/>
              </a:lnSpc>
            </a:pPr>
            <a:endParaRPr lang="en-US" sz="1300" spc="-18" dirty="0">
              <a:cs typeface="Arial" panose="020B0604020202020204" pitchFamily="34" charset="0"/>
            </a:endParaRPr>
          </a:p>
          <a:p>
            <a:pPr marL="11586" marR="205656" defTabSz="834212">
              <a:lnSpc>
                <a:spcPct val="106100"/>
              </a:lnSpc>
              <a:defRPr/>
            </a:pPr>
            <a:r>
              <a:rPr lang="en-US" sz="1300" spc="-23" dirty="0">
                <a:cs typeface="Arial" panose="020B0604020202020204" pitchFamily="34" charset="0"/>
              </a:rPr>
              <a:t>Finding the right </a:t>
            </a:r>
            <a:r>
              <a:rPr lang="en-US" sz="1300" spc="-27" dirty="0">
                <a:cs typeface="Arial" panose="020B0604020202020204" pitchFamily="34" charset="0"/>
              </a:rPr>
              <a:t>volunteer </a:t>
            </a:r>
            <a:r>
              <a:rPr lang="en-US" sz="1300" spc="-18" dirty="0">
                <a:cs typeface="Arial" panose="020B0604020202020204" pitchFamily="34" charset="0"/>
              </a:rPr>
              <a:t>opportunity </a:t>
            </a:r>
            <a:r>
              <a:rPr lang="en-US" sz="1300" spc="-23" dirty="0">
                <a:cs typeface="Arial" panose="020B0604020202020204" pitchFamily="34" charset="0"/>
              </a:rPr>
              <a:t>is </a:t>
            </a:r>
            <a:r>
              <a:rPr lang="en-US" sz="1300" spc="-18" dirty="0">
                <a:cs typeface="Arial" panose="020B0604020202020204" pitchFamily="34" charset="0"/>
              </a:rPr>
              <a:t>important </a:t>
            </a:r>
            <a:r>
              <a:rPr lang="en-US" sz="1300" spc="-14" dirty="0">
                <a:cs typeface="Arial" panose="020B0604020202020204" pitchFamily="34" charset="0"/>
              </a:rPr>
              <a:t>— </a:t>
            </a:r>
            <a:r>
              <a:rPr lang="en-US" sz="1300" spc="-18" dirty="0">
                <a:cs typeface="Arial" panose="020B0604020202020204" pitchFamily="34" charset="0"/>
              </a:rPr>
              <a:t>look </a:t>
            </a:r>
            <a:r>
              <a:rPr lang="en-US" sz="1300" spc="-32" dirty="0">
                <a:cs typeface="Arial" panose="020B0604020202020204" pitchFamily="34" charset="0"/>
              </a:rPr>
              <a:t>for </a:t>
            </a:r>
            <a:r>
              <a:rPr lang="en-US" sz="1300" spc="-23" dirty="0">
                <a:cs typeface="Arial" panose="020B0604020202020204" pitchFamily="34" charset="0"/>
              </a:rPr>
              <a:t>something </a:t>
            </a:r>
            <a:r>
              <a:rPr lang="en-US" sz="1300" spc="-27" dirty="0">
                <a:cs typeface="Arial" panose="020B0604020202020204" pitchFamily="34" charset="0"/>
              </a:rPr>
              <a:t>that matches your </a:t>
            </a:r>
            <a:r>
              <a:rPr lang="en-US" sz="1300" spc="-32" dirty="0">
                <a:cs typeface="Arial" panose="020B0604020202020204" pitchFamily="34" charset="0"/>
              </a:rPr>
              <a:t>interests, </a:t>
            </a:r>
            <a:r>
              <a:rPr lang="en-US" sz="1300" spc="-23" dirty="0">
                <a:cs typeface="Arial" panose="020B0604020202020204" pitchFamily="34" charset="0"/>
              </a:rPr>
              <a:t>personality </a:t>
            </a:r>
            <a:r>
              <a:rPr lang="en-US" sz="1300" spc="-18" dirty="0">
                <a:cs typeface="Arial" panose="020B0604020202020204" pitchFamily="34" charset="0"/>
              </a:rPr>
              <a:t>and </a:t>
            </a:r>
            <a:r>
              <a:rPr lang="en-US" sz="1300" spc="-27" dirty="0">
                <a:cs typeface="Arial" panose="020B0604020202020204" pitchFamily="34" charset="0"/>
              </a:rPr>
              <a:t>expertise. UnitedHealthcare’s </a:t>
            </a:r>
            <a:r>
              <a:rPr lang="en-US" sz="1300" spc="-32" dirty="0">
                <a:cs typeface="Arial" panose="020B0604020202020204" pitchFamily="34" charset="0"/>
              </a:rPr>
              <a:t>“Do </a:t>
            </a:r>
            <a:r>
              <a:rPr lang="en-US" sz="1300" spc="-23" dirty="0">
                <a:cs typeface="Arial" panose="020B0604020202020204" pitchFamily="34" charset="0"/>
              </a:rPr>
              <a:t>Good. Live </a:t>
            </a:r>
            <a:r>
              <a:rPr lang="en-US" sz="1300" spc="-41" dirty="0">
                <a:cs typeface="Arial" panose="020B0604020202020204" pitchFamily="34" charset="0"/>
              </a:rPr>
              <a:t>Well.” </a:t>
            </a:r>
            <a:r>
              <a:rPr lang="en-US" sz="1300" spc="-27" dirty="0">
                <a:cs typeface="Arial" panose="020B0604020202020204" pitchFamily="34" charset="0"/>
              </a:rPr>
              <a:t>initiative </a:t>
            </a:r>
            <a:r>
              <a:rPr lang="en-US" sz="1300" spc="-23" dirty="0">
                <a:cs typeface="Arial" panose="020B0604020202020204" pitchFamily="34" charset="0"/>
              </a:rPr>
              <a:t>is aimed at inspiring </a:t>
            </a:r>
            <a:r>
              <a:rPr lang="en-US" sz="1300" spc="-9" dirty="0">
                <a:cs typeface="Arial" panose="020B0604020202020204" pitchFamily="34" charset="0"/>
              </a:rPr>
              <a:t>a </a:t>
            </a:r>
            <a:r>
              <a:rPr lang="en-US" sz="1300" spc="-14" dirty="0">
                <a:cs typeface="Arial" panose="020B0604020202020204" pitchFamily="34" charset="0"/>
              </a:rPr>
              <a:t>new </a:t>
            </a:r>
            <a:r>
              <a:rPr lang="en-US" sz="1300" spc="-27" dirty="0">
                <a:cs typeface="Arial" panose="020B0604020202020204" pitchFamily="34" charset="0"/>
              </a:rPr>
              <a:t>level </a:t>
            </a:r>
            <a:r>
              <a:rPr lang="en-US" sz="1300" spc="-23" dirty="0">
                <a:cs typeface="Arial" panose="020B0604020202020204" pitchFamily="34" charset="0"/>
              </a:rPr>
              <a:t>of </a:t>
            </a:r>
            <a:r>
              <a:rPr lang="en-US" sz="1300" spc="-18" dirty="0">
                <a:cs typeface="Arial" panose="020B0604020202020204" pitchFamily="34" charset="0"/>
              </a:rPr>
              <a:t>service and </a:t>
            </a:r>
            <a:r>
              <a:rPr lang="en-US" sz="1300" spc="-27" dirty="0">
                <a:cs typeface="Arial" panose="020B0604020202020204" pitchFamily="34" charset="0"/>
              </a:rPr>
              <a:t>volunteerism </a:t>
            </a:r>
            <a:r>
              <a:rPr lang="en-US" sz="1300" spc="-18" dirty="0">
                <a:cs typeface="Arial" panose="020B0604020202020204" pitchFamily="34" charset="0"/>
              </a:rPr>
              <a:t>in </a:t>
            </a:r>
            <a:r>
              <a:rPr lang="en-US" sz="1300" spc="-23" dirty="0">
                <a:cs typeface="Arial" panose="020B0604020202020204" pitchFamily="34" charset="0"/>
              </a:rPr>
              <a:t>communities across the </a:t>
            </a:r>
            <a:r>
              <a:rPr lang="en-US" sz="1300" spc="-27" dirty="0">
                <a:cs typeface="Arial" panose="020B0604020202020204" pitchFamily="34" charset="0"/>
              </a:rPr>
              <a:t>country. </a:t>
            </a:r>
          </a:p>
          <a:p>
            <a:pPr marL="11586" marR="205656" defTabSz="834212">
              <a:lnSpc>
                <a:spcPct val="106100"/>
              </a:lnSpc>
              <a:defRPr/>
            </a:pPr>
            <a:endParaRPr lang="en-US" sz="1300" spc="-27" dirty="0">
              <a:cs typeface="Arial" panose="020B0604020202020204" pitchFamily="34" charset="0"/>
            </a:endParaRPr>
          </a:p>
          <a:p>
            <a:pPr marL="11586" marR="205656" defTabSz="834212">
              <a:lnSpc>
                <a:spcPct val="106100"/>
              </a:lnSpc>
              <a:defRPr/>
            </a:pPr>
            <a:r>
              <a:rPr lang="en-US" sz="1300" spc="-18" dirty="0">
                <a:cs typeface="Arial" panose="020B0604020202020204" pitchFamily="34" charset="0"/>
              </a:rPr>
              <a:t>The </a:t>
            </a:r>
            <a:r>
              <a:rPr lang="en-US" sz="1300" spc="-32" dirty="0">
                <a:cs typeface="Arial" panose="020B0604020202020204" pitchFamily="34" charset="0"/>
              </a:rPr>
              <a:t>“Do </a:t>
            </a:r>
            <a:r>
              <a:rPr lang="en-US" sz="1300" spc="-23" dirty="0">
                <a:cs typeface="Arial" panose="020B0604020202020204" pitchFamily="34" charset="0"/>
              </a:rPr>
              <a:t>Good. Live </a:t>
            </a:r>
            <a:r>
              <a:rPr lang="en-US" sz="1300" spc="-41" dirty="0">
                <a:cs typeface="Arial" panose="020B0604020202020204" pitchFamily="34" charset="0"/>
              </a:rPr>
              <a:t>Well.” </a:t>
            </a:r>
            <a:r>
              <a:rPr lang="en-US" sz="1300" spc="-32" dirty="0">
                <a:cs typeface="Arial" panose="020B0604020202020204" pitchFamily="34" charset="0"/>
              </a:rPr>
              <a:t>website, </a:t>
            </a:r>
            <a:r>
              <a:rPr lang="en-US" sz="1300" b="1" spc="-18" dirty="0">
                <a:cs typeface="Arial" panose="020B0604020202020204" pitchFamily="34" charset="0"/>
              </a:rPr>
              <a:t>dogoodlivewell.volunteermatch.org</a:t>
            </a:r>
            <a:r>
              <a:rPr lang="en-US" sz="1300" spc="-18" dirty="0">
                <a:cs typeface="Arial" panose="020B0604020202020204" pitchFamily="34" charset="0"/>
              </a:rPr>
              <a:t>, </a:t>
            </a:r>
            <a:r>
              <a:rPr lang="en-US" sz="1300" spc="-27" dirty="0">
                <a:cs typeface="Arial" panose="020B0604020202020204" pitchFamily="34" charset="0"/>
              </a:rPr>
              <a:t>offers </a:t>
            </a:r>
            <a:r>
              <a:rPr lang="en-US" sz="1300" spc="-32" dirty="0">
                <a:cs typeface="Arial" panose="020B0604020202020204" pitchFamily="34" charset="0"/>
              </a:rPr>
              <a:t>tools to </a:t>
            </a:r>
            <a:r>
              <a:rPr lang="en-US" sz="1300" spc="-23" dirty="0">
                <a:cs typeface="Arial" panose="020B0604020202020204" pitchFamily="34" charset="0"/>
              </a:rPr>
              <a:t>search </a:t>
            </a:r>
            <a:r>
              <a:rPr lang="en-US" sz="1300" spc="-18" dirty="0">
                <a:cs typeface="Arial" panose="020B0604020202020204" pitchFamily="34" charset="0"/>
              </a:rPr>
              <a:t>and </a:t>
            </a:r>
            <a:r>
              <a:rPr lang="en-US" sz="1300" spc="-23" dirty="0">
                <a:cs typeface="Arial" panose="020B0604020202020204" pitchFamily="34" charset="0"/>
              </a:rPr>
              <a:t>sign </a:t>
            </a:r>
            <a:r>
              <a:rPr lang="en-US" sz="1300" spc="-14" dirty="0">
                <a:cs typeface="Arial" panose="020B0604020202020204" pitchFamily="34" charset="0"/>
              </a:rPr>
              <a:t>up </a:t>
            </a:r>
            <a:r>
              <a:rPr lang="en-US" sz="1300" spc="-32" dirty="0">
                <a:cs typeface="Arial" panose="020B0604020202020204" pitchFamily="34" charset="0"/>
              </a:rPr>
              <a:t>for </a:t>
            </a:r>
            <a:r>
              <a:rPr lang="en-US" sz="1300" spc="-27" dirty="0">
                <a:cs typeface="Arial" panose="020B0604020202020204" pitchFamily="34" charset="0"/>
              </a:rPr>
              <a:t>volunteer </a:t>
            </a:r>
            <a:r>
              <a:rPr lang="en-US" sz="1300" spc="-23" dirty="0">
                <a:cs typeface="Arial" panose="020B0604020202020204" pitchFamily="34" charset="0"/>
              </a:rPr>
              <a:t>opportunities in </a:t>
            </a:r>
            <a:r>
              <a:rPr lang="en-US" sz="1300" spc="-18" dirty="0">
                <a:cs typeface="Arial" panose="020B0604020202020204" pitchFamily="34" charset="0"/>
              </a:rPr>
              <a:t>partnership </a:t>
            </a:r>
            <a:r>
              <a:rPr lang="en-US" sz="1300" spc="-23" dirty="0">
                <a:cs typeface="Arial" panose="020B0604020202020204" pitchFamily="34" charset="0"/>
              </a:rPr>
              <a:t>with </a:t>
            </a:r>
            <a:r>
              <a:rPr lang="en-US" sz="1300" spc="-32" dirty="0">
                <a:cs typeface="Arial" panose="020B0604020202020204" pitchFamily="34" charset="0"/>
              </a:rPr>
              <a:t>VolunteerMatch. </a:t>
            </a:r>
            <a:r>
              <a:rPr lang="en-US" sz="1300" spc="-18" dirty="0">
                <a:cs typeface="Arial" panose="020B0604020202020204" pitchFamily="34" charset="0"/>
              </a:rPr>
              <a:t>As </a:t>
            </a:r>
            <a:r>
              <a:rPr lang="en-US" sz="1300" spc="-23" dirty="0">
                <a:cs typeface="Arial" panose="020B0604020202020204" pitchFamily="34" charset="0"/>
              </a:rPr>
              <a:t>might </a:t>
            </a:r>
            <a:r>
              <a:rPr lang="en-US" sz="1300" spc="-18" dirty="0">
                <a:cs typeface="Arial" panose="020B0604020202020204" pitchFamily="34" charset="0"/>
              </a:rPr>
              <a:t>be </a:t>
            </a:r>
            <a:r>
              <a:rPr lang="en-US" sz="1300" spc="-32" dirty="0">
                <a:cs typeface="Arial" panose="020B0604020202020204" pitchFamily="34" charset="0"/>
              </a:rPr>
              <a:t>expected, </a:t>
            </a:r>
            <a:r>
              <a:rPr lang="en-US" sz="1300" spc="-23" dirty="0">
                <a:cs typeface="Arial" panose="020B0604020202020204" pitchFamily="34" charset="0"/>
              </a:rPr>
              <a:t>finding </a:t>
            </a:r>
            <a:r>
              <a:rPr lang="en-US" sz="1300" spc="-27" dirty="0">
                <a:cs typeface="Arial" panose="020B0604020202020204" pitchFamily="34" charset="0"/>
              </a:rPr>
              <a:t>volunteer </a:t>
            </a:r>
            <a:r>
              <a:rPr lang="en-US" sz="1300" spc="-23" dirty="0">
                <a:cs typeface="Arial" panose="020B0604020202020204" pitchFamily="34" charset="0"/>
              </a:rPr>
              <a:t>opportunities </a:t>
            </a:r>
            <a:r>
              <a:rPr lang="en-US" sz="1300" spc="-18" dirty="0">
                <a:cs typeface="Arial" panose="020B0604020202020204" pitchFamily="34" charset="0"/>
              </a:rPr>
              <a:t>via </a:t>
            </a:r>
            <a:r>
              <a:rPr lang="en-US" sz="1300" spc="-9" dirty="0">
                <a:cs typeface="Arial" panose="020B0604020202020204" pitchFamily="34" charset="0"/>
              </a:rPr>
              <a:t>a </a:t>
            </a:r>
            <a:r>
              <a:rPr lang="en-US" sz="1300" spc="-27" dirty="0">
                <a:cs typeface="Arial" panose="020B0604020202020204" pitchFamily="34" charset="0"/>
              </a:rPr>
              <a:t>website </a:t>
            </a:r>
            <a:r>
              <a:rPr lang="en-US" sz="1300" spc="-23" dirty="0">
                <a:cs typeface="Arial" panose="020B0604020202020204" pitchFamily="34" charset="0"/>
              </a:rPr>
              <a:t>or </a:t>
            </a:r>
            <a:r>
              <a:rPr lang="en-US" sz="1300" spc="-27" dirty="0">
                <a:cs typeface="Arial" panose="020B0604020202020204" pitchFamily="34" charset="0"/>
              </a:rPr>
              <a:t>other </a:t>
            </a:r>
            <a:r>
              <a:rPr lang="en-US" sz="1300" spc="-23" dirty="0">
                <a:cs typeface="Arial" panose="020B0604020202020204" pitchFamily="34" charset="0"/>
              </a:rPr>
              <a:t>online sources </a:t>
            </a:r>
            <a:r>
              <a:rPr lang="en-US" sz="1300" spc="-18" dirty="0">
                <a:cs typeface="Arial" panose="020B0604020202020204" pitchFamily="34" charset="0"/>
              </a:rPr>
              <a:t>has </a:t>
            </a:r>
            <a:r>
              <a:rPr lang="en-US" sz="1300" spc="-23" dirty="0">
                <a:cs typeface="Arial" panose="020B0604020202020204" pitchFamily="34" charset="0"/>
              </a:rPr>
              <a:t>seen the </a:t>
            </a:r>
            <a:r>
              <a:rPr lang="en-US" sz="1300" spc="-27" dirty="0">
                <a:cs typeface="Arial" panose="020B0604020202020204" pitchFamily="34" charset="0"/>
              </a:rPr>
              <a:t>largest </a:t>
            </a:r>
            <a:r>
              <a:rPr lang="en-US" sz="1300" spc="-18" dirty="0">
                <a:cs typeface="Arial" panose="020B0604020202020204" pitchFamily="34" charset="0"/>
              </a:rPr>
              <a:t>growth </a:t>
            </a:r>
            <a:r>
              <a:rPr lang="en-US" sz="1300" i="1" spc="-27" dirty="0">
                <a:cs typeface="Arial" panose="020B0604020202020204" pitchFamily="34" charset="0"/>
              </a:rPr>
              <a:t>(from </a:t>
            </a:r>
            <a:r>
              <a:rPr lang="en-US" sz="1300" i="1" spc="27" dirty="0">
                <a:cs typeface="Arial" panose="020B0604020202020204" pitchFamily="34" charset="0"/>
              </a:rPr>
              <a:t>5 </a:t>
            </a:r>
            <a:r>
              <a:rPr lang="en-US" sz="1300" i="1" spc="-27" dirty="0">
                <a:cs typeface="Arial" panose="020B0604020202020204" pitchFamily="34" charset="0"/>
              </a:rPr>
              <a:t>percent </a:t>
            </a:r>
            <a:r>
              <a:rPr lang="en-US" sz="1300" i="1" spc="-23" dirty="0">
                <a:cs typeface="Arial" panose="020B0604020202020204" pitchFamily="34" charset="0"/>
              </a:rPr>
              <a:t>in </a:t>
            </a:r>
            <a:r>
              <a:rPr lang="en-US" sz="1300" i="1" spc="18" dirty="0">
                <a:cs typeface="Arial" panose="020B0604020202020204" pitchFamily="34" charset="0"/>
              </a:rPr>
              <a:t>2010 </a:t>
            </a:r>
            <a:r>
              <a:rPr lang="en-US" sz="1300" i="1" spc="-37" dirty="0">
                <a:cs typeface="Arial" panose="020B0604020202020204" pitchFamily="34" charset="0"/>
              </a:rPr>
              <a:t>to </a:t>
            </a:r>
            <a:r>
              <a:rPr lang="en-US" sz="1300" i="1" spc="23" dirty="0">
                <a:cs typeface="Arial" panose="020B0604020202020204" pitchFamily="34" charset="0"/>
              </a:rPr>
              <a:t>23 </a:t>
            </a:r>
            <a:r>
              <a:rPr lang="en-US" sz="1300" i="1" spc="-27" dirty="0">
                <a:cs typeface="Arial" panose="020B0604020202020204" pitchFamily="34" charset="0"/>
              </a:rPr>
              <a:t>percent </a:t>
            </a:r>
            <a:r>
              <a:rPr lang="en-US" sz="1300" i="1" spc="-23" dirty="0">
                <a:cs typeface="Arial" panose="020B0604020202020204" pitchFamily="34" charset="0"/>
              </a:rPr>
              <a:t>in</a:t>
            </a:r>
            <a:r>
              <a:rPr lang="en-US" sz="1300" i="1" spc="-5" dirty="0">
                <a:cs typeface="Arial" panose="020B0604020202020204" pitchFamily="34" charset="0"/>
              </a:rPr>
              <a:t> </a:t>
            </a:r>
            <a:r>
              <a:rPr lang="en-US" sz="1300" i="1" dirty="0">
                <a:cs typeface="Arial" panose="020B0604020202020204" pitchFamily="34" charset="0"/>
              </a:rPr>
              <a:t>2016)</a:t>
            </a:r>
            <a:r>
              <a:rPr lang="en-US" sz="1300" dirty="0">
                <a:cs typeface="Arial" panose="020B0604020202020204" pitchFamily="34" charset="0"/>
              </a:rPr>
              <a:t>.</a:t>
            </a:r>
          </a:p>
        </p:txBody>
      </p:sp>
      <p:sp>
        <p:nvSpPr>
          <p:cNvPr id="4" name="Slide Number Placeholder 3"/>
          <p:cNvSpPr>
            <a:spLocks noGrp="1"/>
          </p:cNvSpPr>
          <p:nvPr>
            <p:ph type="sldNum" sz="quarter" idx="10"/>
          </p:nvPr>
        </p:nvSpPr>
        <p:spPr/>
        <p:txBody>
          <a:bodyPr/>
          <a:lstStyle/>
          <a:p>
            <a:fld id="{D3849EFB-CA61-43A5-BDD9-4B20E313129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288163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pPr marL="11586" marR="205656">
              <a:lnSpc>
                <a:spcPct val="106100"/>
              </a:lnSpc>
            </a:pPr>
            <a:endParaRPr lang="en-US" sz="1300"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D3849EFB-CA61-43A5-BDD9-4B20E3131296}"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288163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49EFB-CA61-43A5-BDD9-4B20E3131296}"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143907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AC6AC-196D-4FC6-845F-AC62005944AF}" type="slidenum">
              <a:rPr lang="en-US" smtClean="0"/>
              <a:t>23</a:t>
            </a:fld>
            <a:endParaRPr lang="en-US"/>
          </a:p>
        </p:txBody>
      </p:sp>
    </p:spTree>
    <p:extLst>
      <p:ext uri="{BB962C8B-B14F-4D97-AF65-F5344CB8AC3E}">
        <p14:creationId xmlns:p14="http://schemas.microsoft.com/office/powerpoint/2010/main" val="1968745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AC6AC-196D-4FC6-845F-AC62005944AF}" type="slidenum">
              <a:rPr lang="en-US" smtClean="0"/>
              <a:t>24</a:t>
            </a:fld>
            <a:endParaRPr lang="en-US"/>
          </a:p>
        </p:txBody>
      </p:sp>
    </p:spTree>
    <p:extLst>
      <p:ext uri="{BB962C8B-B14F-4D97-AF65-F5344CB8AC3E}">
        <p14:creationId xmlns:p14="http://schemas.microsoft.com/office/powerpoint/2010/main" val="755516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for inviting me to speak briefly</a:t>
            </a:r>
            <a:r>
              <a:rPr lang="en-US" baseline="0" dirty="0"/>
              <a:t> about Anoka County Retired, Senior and Volunteers Program!  </a:t>
            </a:r>
          </a:p>
        </p:txBody>
      </p:sp>
      <p:sp>
        <p:nvSpPr>
          <p:cNvPr id="4" name="Slide Number Placeholder 3"/>
          <p:cNvSpPr>
            <a:spLocks noGrp="1"/>
          </p:cNvSpPr>
          <p:nvPr>
            <p:ph type="sldNum" sz="quarter" idx="10"/>
          </p:nvPr>
        </p:nvSpPr>
        <p:spPr/>
        <p:txBody>
          <a:bodyPr/>
          <a:lstStyle/>
          <a:p>
            <a:fld id="{8ECAC6AC-196D-4FC6-845F-AC62005944AF}" type="slidenum">
              <a:rPr lang="en-US" smtClean="0"/>
              <a:t>25</a:t>
            </a:fld>
            <a:endParaRPr lang="en-US" dirty="0"/>
          </a:p>
        </p:txBody>
      </p:sp>
    </p:spTree>
    <p:extLst>
      <p:ext uri="{BB962C8B-B14F-4D97-AF65-F5344CB8AC3E}">
        <p14:creationId xmlns:p14="http://schemas.microsoft.com/office/powerpoint/2010/main" val="3099956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program started with less than 50 volunteers serving in schools, administrative</a:t>
            </a:r>
            <a:r>
              <a:rPr lang="en-US" baseline="0" dirty="0"/>
              <a:t> roles, completing mail projects to leading Tae Kwan Do classes.  </a:t>
            </a:r>
            <a:endParaRPr lang="en-US" dirty="0"/>
          </a:p>
        </p:txBody>
      </p:sp>
      <p:sp>
        <p:nvSpPr>
          <p:cNvPr id="4" name="Slide Number Placeholder 3"/>
          <p:cNvSpPr>
            <a:spLocks noGrp="1"/>
          </p:cNvSpPr>
          <p:nvPr>
            <p:ph type="sldNum" sz="quarter" idx="10"/>
          </p:nvPr>
        </p:nvSpPr>
        <p:spPr/>
        <p:txBody>
          <a:bodyPr/>
          <a:lstStyle/>
          <a:p>
            <a:fld id="{8ECAC6AC-196D-4FC6-845F-AC62005944AF}" type="slidenum">
              <a:rPr lang="en-US" smtClean="0"/>
              <a:t>26</a:t>
            </a:fld>
            <a:endParaRPr lang="en-US" dirty="0"/>
          </a:p>
        </p:txBody>
      </p:sp>
    </p:spTree>
    <p:extLst>
      <p:ext uri="{BB962C8B-B14F-4D97-AF65-F5344CB8AC3E}">
        <p14:creationId xmlns:p14="http://schemas.microsoft.com/office/powerpoint/2010/main" val="1489994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partner with over 50 different organizations that we call “stations”.  </a:t>
            </a:r>
          </a:p>
        </p:txBody>
      </p:sp>
      <p:sp>
        <p:nvSpPr>
          <p:cNvPr id="4" name="Slide Number Placeholder 3"/>
          <p:cNvSpPr>
            <a:spLocks noGrp="1"/>
          </p:cNvSpPr>
          <p:nvPr>
            <p:ph type="sldNum" sz="quarter" idx="10"/>
          </p:nvPr>
        </p:nvSpPr>
        <p:spPr/>
        <p:txBody>
          <a:bodyPr/>
          <a:lstStyle/>
          <a:p>
            <a:fld id="{8ECAC6AC-196D-4FC6-845F-AC62005944AF}" type="slidenum">
              <a:rPr lang="en-US" smtClean="0"/>
              <a:t>27</a:t>
            </a:fld>
            <a:endParaRPr lang="en-US" dirty="0"/>
          </a:p>
        </p:txBody>
      </p:sp>
    </p:spTree>
    <p:extLst>
      <p:ext uri="{BB962C8B-B14F-4D97-AF65-F5344CB8AC3E}">
        <p14:creationId xmlns:p14="http://schemas.microsoft.com/office/powerpoint/2010/main" val="3354069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38"/>
            <a:r>
              <a:rPr lang="en-US" dirty="0"/>
              <a:t>We partner with over 50 different organizations that we call “stations”.  We meet with organizations</a:t>
            </a:r>
            <a:r>
              <a:rPr lang="en-US" baseline="0" dirty="0"/>
              <a:t> </a:t>
            </a:r>
            <a:r>
              <a:rPr lang="en-US" dirty="0"/>
              <a:t>to determine volunteer activities</a:t>
            </a:r>
            <a:r>
              <a:rPr lang="en-US" baseline="0" dirty="0"/>
              <a:t> and if those activities are serving local needs with local volunteers.  E.g. FMSC is not an option as one of our partners because it serves people outside of Anoka County.    </a:t>
            </a:r>
            <a:endParaRPr lang="en-US" dirty="0"/>
          </a:p>
          <a:p>
            <a:endParaRPr lang="en-US" dirty="0"/>
          </a:p>
        </p:txBody>
      </p:sp>
      <p:sp>
        <p:nvSpPr>
          <p:cNvPr id="4" name="Slide Number Placeholder 3"/>
          <p:cNvSpPr>
            <a:spLocks noGrp="1"/>
          </p:cNvSpPr>
          <p:nvPr>
            <p:ph type="sldNum" sz="quarter" idx="10"/>
          </p:nvPr>
        </p:nvSpPr>
        <p:spPr/>
        <p:txBody>
          <a:bodyPr/>
          <a:lstStyle/>
          <a:p>
            <a:fld id="{8ECAC6AC-196D-4FC6-845F-AC62005944AF}" type="slidenum">
              <a:rPr lang="en-US" smtClean="0"/>
              <a:t>28</a:t>
            </a:fld>
            <a:endParaRPr lang="en-US"/>
          </a:p>
        </p:txBody>
      </p:sp>
    </p:spTree>
    <p:extLst>
      <p:ext uri="{BB962C8B-B14F-4D97-AF65-F5344CB8AC3E}">
        <p14:creationId xmlns:p14="http://schemas.microsoft.com/office/powerpoint/2010/main" val="1209792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2018 results.  </a:t>
            </a:r>
            <a:r>
              <a:rPr lang="en-US" baseline="0" dirty="0"/>
              <a:t>In an average year volunteers tend to serve about 59,675 hours of service.  </a:t>
            </a:r>
            <a:endParaRPr lang="en-US" dirty="0"/>
          </a:p>
        </p:txBody>
      </p:sp>
      <p:sp>
        <p:nvSpPr>
          <p:cNvPr id="4" name="Slide Number Placeholder 3"/>
          <p:cNvSpPr>
            <a:spLocks noGrp="1"/>
          </p:cNvSpPr>
          <p:nvPr>
            <p:ph type="sldNum" sz="quarter" idx="10"/>
          </p:nvPr>
        </p:nvSpPr>
        <p:spPr/>
        <p:txBody>
          <a:bodyPr/>
          <a:lstStyle/>
          <a:p>
            <a:fld id="{8ECAC6AC-196D-4FC6-845F-AC62005944AF}" type="slidenum">
              <a:rPr lang="en-US" smtClean="0"/>
              <a:t>29</a:t>
            </a:fld>
            <a:endParaRPr lang="en-US"/>
          </a:p>
        </p:txBody>
      </p:sp>
    </p:spTree>
    <p:extLst>
      <p:ext uri="{BB962C8B-B14F-4D97-AF65-F5344CB8AC3E}">
        <p14:creationId xmlns:p14="http://schemas.microsoft.com/office/powerpoint/2010/main" val="2017635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AC6AC-196D-4FC6-845F-AC62005944AF}" type="slidenum">
              <a:rPr lang="en-US" smtClean="0"/>
              <a:t>3</a:t>
            </a:fld>
            <a:endParaRPr lang="en-US"/>
          </a:p>
        </p:txBody>
      </p:sp>
    </p:spTree>
    <p:extLst>
      <p:ext uri="{BB962C8B-B14F-4D97-AF65-F5344CB8AC3E}">
        <p14:creationId xmlns:p14="http://schemas.microsoft.com/office/powerpoint/2010/main" val="3358920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RSVP volunteers report they feel they receive more than what they give when volunteering.  Often times this may be because of a change in perspective, a sense of purpose, accomplishment or feeling of belonging with other volunteers.  </a:t>
            </a:r>
            <a:endParaRPr lang="en-US" dirty="0"/>
          </a:p>
        </p:txBody>
      </p:sp>
      <p:sp>
        <p:nvSpPr>
          <p:cNvPr id="4" name="Slide Number Placeholder 3"/>
          <p:cNvSpPr>
            <a:spLocks noGrp="1"/>
          </p:cNvSpPr>
          <p:nvPr>
            <p:ph type="sldNum" sz="quarter" idx="10"/>
          </p:nvPr>
        </p:nvSpPr>
        <p:spPr/>
        <p:txBody>
          <a:bodyPr/>
          <a:lstStyle/>
          <a:p>
            <a:fld id="{8ECAC6AC-196D-4FC6-845F-AC62005944AF}" type="slidenum">
              <a:rPr lang="en-US" smtClean="0"/>
              <a:t>30</a:t>
            </a:fld>
            <a:endParaRPr lang="en-US"/>
          </a:p>
        </p:txBody>
      </p:sp>
    </p:spTree>
    <p:extLst>
      <p:ext uri="{BB962C8B-B14F-4D97-AF65-F5344CB8AC3E}">
        <p14:creationId xmlns:p14="http://schemas.microsoft.com/office/powerpoint/2010/main" val="3265497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has volunteered</a:t>
            </a:r>
            <a:r>
              <a:rPr lang="en-US" baseline="0" dirty="0"/>
              <a:t> before?  What was your experience? What made it a good experience or bad one?  - Go over the application why it focuses on finding the right opportunity.  </a:t>
            </a:r>
          </a:p>
          <a:p>
            <a:r>
              <a:rPr lang="en-US" baseline="0" dirty="0"/>
              <a:t>If you currently volunteer for one of our volunteer stations you won’t have to commit to more volunteering.  You would benefit by getting to know others and coming to events.  </a:t>
            </a:r>
          </a:p>
          <a:p>
            <a:endParaRPr lang="en-US" dirty="0"/>
          </a:p>
        </p:txBody>
      </p:sp>
      <p:sp>
        <p:nvSpPr>
          <p:cNvPr id="4" name="Slide Number Placeholder 3"/>
          <p:cNvSpPr>
            <a:spLocks noGrp="1"/>
          </p:cNvSpPr>
          <p:nvPr>
            <p:ph type="sldNum" sz="quarter" idx="10"/>
          </p:nvPr>
        </p:nvSpPr>
        <p:spPr/>
        <p:txBody>
          <a:bodyPr/>
          <a:lstStyle/>
          <a:p>
            <a:fld id="{8ECAC6AC-196D-4FC6-845F-AC62005944AF}" type="slidenum">
              <a:rPr lang="en-US" smtClean="0"/>
              <a:t>31</a:t>
            </a:fld>
            <a:endParaRPr lang="en-US"/>
          </a:p>
        </p:txBody>
      </p:sp>
    </p:spTree>
    <p:extLst>
      <p:ext uri="{BB962C8B-B14F-4D97-AF65-F5344CB8AC3E}">
        <p14:creationId xmlns:p14="http://schemas.microsoft.com/office/powerpoint/2010/main" val="41811831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t>
            </a:r>
            <a:r>
              <a:rPr lang="en-US" baseline="0" dirty="0"/>
              <a:t> over applications, post cards and business cards.  </a:t>
            </a:r>
            <a:endParaRPr lang="en-US" dirty="0"/>
          </a:p>
        </p:txBody>
      </p:sp>
      <p:sp>
        <p:nvSpPr>
          <p:cNvPr id="4" name="Slide Number Placeholder 3"/>
          <p:cNvSpPr>
            <a:spLocks noGrp="1"/>
          </p:cNvSpPr>
          <p:nvPr>
            <p:ph type="sldNum" sz="quarter" idx="10"/>
          </p:nvPr>
        </p:nvSpPr>
        <p:spPr/>
        <p:txBody>
          <a:bodyPr/>
          <a:lstStyle/>
          <a:p>
            <a:fld id="{8ECAC6AC-196D-4FC6-845F-AC62005944AF}" type="slidenum">
              <a:rPr lang="en-US" smtClean="0"/>
              <a:t>32</a:t>
            </a:fld>
            <a:endParaRPr lang="en-US"/>
          </a:p>
        </p:txBody>
      </p:sp>
    </p:spTree>
    <p:extLst>
      <p:ext uri="{BB962C8B-B14F-4D97-AF65-F5344CB8AC3E}">
        <p14:creationId xmlns:p14="http://schemas.microsoft.com/office/powerpoint/2010/main" val="1444791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CAC6AC-196D-4FC6-845F-AC62005944AF}" type="slidenum">
              <a:rPr lang="en-US" smtClean="0"/>
              <a:t>4</a:t>
            </a:fld>
            <a:endParaRPr lang="en-US"/>
          </a:p>
        </p:txBody>
      </p:sp>
    </p:spTree>
    <p:extLst>
      <p:ext uri="{BB962C8B-B14F-4D97-AF65-F5344CB8AC3E}">
        <p14:creationId xmlns:p14="http://schemas.microsoft.com/office/powerpoint/2010/main" val="3714850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49EFB-CA61-43A5-BDD9-4B20E3131296}" type="slidenum">
              <a:rPr lang="en-US" smtClean="0"/>
              <a:t>5</a:t>
            </a:fld>
            <a:endParaRPr lang="en-US" dirty="0"/>
          </a:p>
        </p:txBody>
      </p:sp>
    </p:spTree>
    <p:extLst>
      <p:ext uri="{BB962C8B-B14F-4D97-AF65-F5344CB8AC3E}">
        <p14:creationId xmlns:p14="http://schemas.microsoft.com/office/powerpoint/2010/main" val="2826534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US" dirty="0"/>
              <a:t>This is Jacqui…since 2013 Jacqui has been volunteering for the charity </a:t>
            </a:r>
            <a:r>
              <a:rPr lang="en-US" dirty="0">
                <a:hlinkClick r:id="rId3" tooltip="Canine Partners"/>
              </a:rPr>
              <a:t>Canine Partners</a:t>
            </a:r>
            <a:r>
              <a:rPr lang="en-US" dirty="0"/>
              <a:t>, an organization in Scotland that trains dogs to help PEOPLE WITH physical disabilities lead a more independent life. As a puppy parent, she takes a young puppy from the age of eight weeks and has it in her home for 12-14 months before handing it back to the Charity for advanced training. During that time she will take it to weekly puppy classes, socialize it, teach it basic manners and obedience and do continued training with it.</a:t>
            </a:r>
          </a:p>
          <a:p>
            <a:endParaRPr lang="en-GB" dirty="0" smtClean="0"/>
          </a:p>
          <a:p>
            <a:r>
              <a:rPr lang="en-GB" dirty="0" smtClean="0"/>
              <a:t>Jacqui says that Canine Partners, quite simply, saved her life. Jacqui suffered </a:t>
            </a:r>
            <a:r>
              <a:rPr lang="en-GB" dirty="0"/>
              <a:t>from severe clinical depression for more than 20 </a:t>
            </a:r>
            <a:r>
              <a:rPr lang="en-GB" dirty="0" smtClean="0"/>
              <a:t>years and struggled with </a:t>
            </a:r>
            <a:r>
              <a:rPr lang="en-GB" dirty="0"/>
              <a:t>a dependency to painkillers which caused many secondary health problems</a:t>
            </a:r>
            <a:r>
              <a:rPr lang="en-GB" dirty="0" smtClean="0"/>
              <a:t>. Jacqui  worked</a:t>
            </a:r>
            <a:r>
              <a:rPr lang="en-GB" dirty="0"/>
              <a:t>, raised </a:t>
            </a:r>
            <a:r>
              <a:rPr lang="en-GB" dirty="0" smtClean="0"/>
              <a:t>a son </a:t>
            </a:r>
            <a:r>
              <a:rPr lang="en-GB" dirty="0"/>
              <a:t>and was married but was barely clinging to a life </a:t>
            </a:r>
            <a:r>
              <a:rPr lang="en-GB" dirty="0" smtClean="0"/>
              <a:t>where she  </a:t>
            </a:r>
            <a:r>
              <a:rPr lang="en-GB" dirty="0"/>
              <a:t>no longer recognised the </a:t>
            </a:r>
            <a:r>
              <a:rPr lang="en-GB" dirty="0" smtClean="0"/>
              <a:t>person she had </a:t>
            </a:r>
            <a:r>
              <a:rPr lang="en-GB" dirty="0"/>
              <a:t>become. Gradually it all came undone, </a:t>
            </a:r>
            <a:r>
              <a:rPr lang="en-GB" dirty="0" smtClean="0"/>
              <a:t>her marriage </a:t>
            </a:r>
            <a:r>
              <a:rPr lang="en-GB" dirty="0"/>
              <a:t>fell apart and </a:t>
            </a:r>
            <a:r>
              <a:rPr lang="en-GB" dirty="0" smtClean="0"/>
              <a:t>she became so </a:t>
            </a:r>
            <a:r>
              <a:rPr lang="en-GB" dirty="0"/>
              <a:t>ill with depression, panic attacks and anxiety </a:t>
            </a:r>
            <a:r>
              <a:rPr lang="en-GB" dirty="0" smtClean="0"/>
              <a:t>her doctor </a:t>
            </a:r>
            <a:r>
              <a:rPr lang="en-GB" dirty="0"/>
              <a:t>signed </a:t>
            </a:r>
            <a:r>
              <a:rPr lang="en-GB" dirty="0" smtClean="0"/>
              <a:t>her off of work</a:t>
            </a:r>
            <a:r>
              <a:rPr lang="en-GB" dirty="0"/>
              <a:t>. Despite </a:t>
            </a:r>
            <a:r>
              <a:rPr lang="en-GB" dirty="0" smtClean="0"/>
              <a:t>her best </a:t>
            </a:r>
            <a:r>
              <a:rPr lang="en-GB" dirty="0"/>
              <a:t>efforts over the next three years </a:t>
            </a:r>
            <a:r>
              <a:rPr lang="en-GB" dirty="0" smtClean="0"/>
              <a:t>she struggled </a:t>
            </a:r>
            <a:r>
              <a:rPr lang="en-GB" dirty="0"/>
              <a:t>to get well and eventually in 2010 </a:t>
            </a:r>
            <a:r>
              <a:rPr lang="en-GB" dirty="0" smtClean="0"/>
              <a:t>she lost her job </a:t>
            </a:r>
            <a:r>
              <a:rPr lang="en-GB" dirty="0"/>
              <a:t>of 23 years.  </a:t>
            </a:r>
            <a:r>
              <a:rPr lang="en-GB" dirty="0" smtClean="0"/>
              <a:t>Jacqui then became addicted to pain killers and eventually tried to take her life twice. After a long recovery her Mom told her about Canine Partners and her life was forever changed.</a:t>
            </a:r>
          </a:p>
          <a:p>
            <a:endParaRPr lang="en-GB" dirty="0"/>
          </a:p>
          <a:p>
            <a:r>
              <a:rPr lang="en-GB" dirty="0" smtClean="0"/>
              <a:t>Jacqui said: “Having </a:t>
            </a:r>
            <a:r>
              <a:rPr lang="en-GB" dirty="0"/>
              <a:t>a dog and the support of Canine Partners means I have a focus now. I cannot reach the low point I reached before. Canine Partners is my ‘Purple Army’. They are my second family. They saved my life and they change so many others. My story with Canine Partners will never end. I love what I do it’s that simple. These dogs, this Charity and what it brings to people will always touch my heart. It gives me meaning and a reason to believe that the world is in fact quite a nice place filled with some really nice people</a:t>
            </a:r>
            <a:r>
              <a:rPr lang="en-GB" dirty="0" smtClean="0"/>
              <a:t>.”</a:t>
            </a:r>
            <a:endParaRPr lang="en-US" dirty="0"/>
          </a:p>
          <a:p>
            <a:endParaRPr lang="en-US" dirty="0"/>
          </a:p>
        </p:txBody>
      </p:sp>
      <p:sp>
        <p:nvSpPr>
          <p:cNvPr id="4" name="Slide Number Placeholder 3"/>
          <p:cNvSpPr>
            <a:spLocks noGrp="1"/>
          </p:cNvSpPr>
          <p:nvPr>
            <p:ph type="sldNum" sz="quarter" idx="10"/>
          </p:nvPr>
        </p:nvSpPr>
        <p:spPr/>
        <p:txBody>
          <a:bodyPr/>
          <a:lstStyle/>
          <a:p>
            <a:fld id="{D3849EFB-CA61-43A5-BDD9-4B20E313129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182712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US" dirty="0" smtClean="0"/>
              <a:t>Do </a:t>
            </a:r>
            <a:r>
              <a:rPr lang="en-US" dirty="0"/>
              <a:t>Good. Live Well. was created with the help of the first volunteer study we did with VolunteerMatch which showed how doing good helps you live well – hence the name “Do Good….Live Well.”. It could be debated that nothing promises as many personal rewards as volunteering does. More and more studies are demonstrating our physical and mental health can benefit in many ways through volunteering. BUT back to the study…all started in the summer of 2009 when President Obama asked Americans to help in the nation’s recovery by volunteering in their communities.</a:t>
            </a:r>
          </a:p>
          <a:p>
            <a:endParaRPr lang="en-US" dirty="0" smtClean="0"/>
          </a:p>
          <a:p>
            <a:r>
              <a:rPr lang="en-US" dirty="0" smtClean="0"/>
              <a:t>Later </a:t>
            </a:r>
            <a:r>
              <a:rPr lang="en-US" dirty="0"/>
              <a:t>that fall, the Entertainment Industry Foundation created a campaign called </a:t>
            </a:r>
            <a:r>
              <a:rPr lang="en-US" dirty="0" err="1"/>
              <a:t>iParticipate</a:t>
            </a:r>
            <a:r>
              <a:rPr lang="en-US" dirty="0"/>
              <a:t> to help inspire a new era of service and volunteerism in the entertainment community. The multi-year campaign hoped to make service a part of who we are as Americans and show what we can achieve when we all pull together. </a:t>
            </a:r>
            <a:endParaRPr lang="en-US" dirty="0" smtClean="0"/>
          </a:p>
          <a:p>
            <a:endParaRPr lang="en-US" dirty="0"/>
          </a:p>
          <a:p>
            <a:r>
              <a:rPr lang="en-US" dirty="0" smtClean="0"/>
              <a:t>UnitedHealthcare </a:t>
            </a:r>
            <a:r>
              <a:rPr lang="en-US" dirty="0"/>
              <a:t>already saw the value in volunteerism and thought they could make a bigger impact promoting it if they could show how volunteering positively impacts not only those on the receiving end but ALSO those on the giving end. So in 2010 we asked VolunteerMatch as the volunteer experts to join us in doing the study, and as we hoped, the data showed volunteering does indeed positively </a:t>
            </a:r>
            <a:r>
              <a:rPr lang="en-US" dirty="0" smtClean="0"/>
              <a:t>impact </a:t>
            </a:r>
            <a:r>
              <a:rPr lang="en-US" dirty="0"/>
              <a:t>health and well-being.</a:t>
            </a:r>
          </a:p>
          <a:p>
            <a:endParaRPr lang="en-US" dirty="0"/>
          </a:p>
        </p:txBody>
      </p:sp>
      <p:sp>
        <p:nvSpPr>
          <p:cNvPr id="4" name="Slide Number Placeholder 3"/>
          <p:cNvSpPr>
            <a:spLocks noGrp="1"/>
          </p:cNvSpPr>
          <p:nvPr>
            <p:ph type="sldNum" sz="quarter" idx="10"/>
          </p:nvPr>
        </p:nvSpPr>
        <p:spPr/>
        <p:txBody>
          <a:bodyPr/>
          <a:lstStyle/>
          <a:p>
            <a:fld id="{D3849EFB-CA61-43A5-BDD9-4B20E313129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291227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US" dirty="0"/>
              <a:t>Here’s a clip from our study featured in TIME magazine</a:t>
            </a:r>
          </a:p>
          <a:p>
            <a:endParaRPr lang="en-US" dirty="0"/>
          </a:p>
        </p:txBody>
      </p:sp>
      <p:sp>
        <p:nvSpPr>
          <p:cNvPr id="4" name="Slide Number Placeholder 3"/>
          <p:cNvSpPr>
            <a:spLocks noGrp="1"/>
          </p:cNvSpPr>
          <p:nvPr>
            <p:ph type="sldNum" sz="quarter" idx="10"/>
          </p:nvPr>
        </p:nvSpPr>
        <p:spPr/>
        <p:txBody>
          <a:bodyPr/>
          <a:lstStyle/>
          <a:p>
            <a:fld id="{D3849EFB-CA61-43A5-BDD9-4B20E313129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736008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US" dirty="0"/>
              <a:t>And this is one of the PSA ads we did with </a:t>
            </a:r>
            <a:r>
              <a:rPr lang="en-US" dirty="0" err="1"/>
              <a:t>Gwenyth</a:t>
            </a:r>
            <a:r>
              <a:rPr lang="en-US" dirty="0"/>
              <a:t> Paltrow that appeared in various magazines . We also did a PSA video with </a:t>
            </a:r>
            <a:r>
              <a:rPr lang="en-US" dirty="0" err="1"/>
              <a:t>Gwenyth</a:t>
            </a:r>
            <a:r>
              <a:rPr lang="en-US" dirty="0"/>
              <a:t> and her mom, Blythe that aired during popular prime time shows on CBS, ABC, and more.</a:t>
            </a:r>
          </a:p>
          <a:p>
            <a:endParaRPr lang="en-US" dirty="0"/>
          </a:p>
        </p:txBody>
      </p:sp>
      <p:sp>
        <p:nvSpPr>
          <p:cNvPr id="4" name="Slide Number Placeholder 3"/>
          <p:cNvSpPr>
            <a:spLocks noGrp="1"/>
          </p:cNvSpPr>
          <p:nvPr>
            <p:ph type="sldNum" sz="quarter" idx="10"/>
          </p:nvPr>
        </p:nvSpPr>
        <p:spPr/>
        <p:txBody>
          <a:bodyPr/>
          <a:lstStyle/>
          <a:p>
            <a:fld id="{D3849EFB-CA61-43A5-BDD9-4B20E313129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721350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Section Header">
    <p:bg>
      <p:bgPr>
        <a:blipFill dpi="0" rotWithShape="0">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963084" y="1929314"/>
            <a:ext cx="10363200" cy="2652370"/>
          </a:xfrm>
        </p:spPr>
        <p:txBody>
          <a:bodyPr>
            <a:normAutofit/>
          </a:bodyPr>
          <a:lstStyle>
            <a:lvl1pPr marL="0" indent="0">
              <a:buNone/>
              <a:defRPr sz="36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Picture Placeholder 2"/>
          <p:cNvSpPr>
            <a:spLocks noGrp="1"/>
          </p:cNvSpPr>
          <p:nvPr>
            <p:ph type="pic" idx="11"/>
          </p:nvPr>
        </p:nvSpPr>
        <p:spPr>
          <a:xfrm>
            <a:off x="6961323" y="3660367"/>
            <a:ext cx="4648260"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814561360"/>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3"/>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3"/>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84162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32323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3"/>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3"/>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2/8/2019</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77451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2/8/2019</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6146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2/8/2019</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19805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2/8/2019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3"/>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3"/>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3"/>
            <a:ext cx="3901440" cy="276999"/>
          </a:xfrm>
          <a:prstGeom prst="rect">
            <a:avLst/>
          </a:prstGeom>
        </p:spPr>
        <p:txBody>
          <a:bodyPr wrap="square" lIns="0" tIns="0" rIns="0" bIns="0">
            <a:spAutoFit/>
          </a:bodyPr>
          <a:lstStyle>
            <a:lvl1pPr algn="ctr">
              <a:defRPr>
                <a:solidFill>
                  <a:schemeClr val="tx1">
                    <a:tint val="75000"/>
                  </a:schemeClr>
                </a:solidFill>
              </a:defRPr>
            </a:lvl1pPr>
          </a:lstStyle>
          <a:p>
            <a:pPr defTabSz="914400"/>
            <a:endParaRPr>
              <a:solidFill>
                <a:prstClr val="black">
                  <a:tint val="75000"/>
                </a:prstClr>
              </a:solidFill>
            </a:endParaRPr>
          </a:p>
        </p:txBody>
      </p:sp>
      <p:sp>
        <p:nvSpPr>
          <p:cNvPr id="5" name="Holder 5"/>
          <p:cNvSpPr>
            <a:spLocks noGrp="1"/>
          </p:cNvSpPr>
          <p:nvPr>
            <p:ph type="dt" sz="half" idx="6"/>
          </p:nvPr>
        </p:nvSpPr>
        <p:spPr>
          <a:xfrm>
            <a:off x="609600" y="6377943"/>
            <a:ext cx="2804160" cy="276999"/>
          </a:xfrm>
          <a:prstGeom prst="rect">
            <a:avLst/>
          </a:prstGeom>
        </p:spPr>
        <p:txBody>
          <a:bodyPr wrap="square" lIns="0" tIns="0" rIns="0" bIns="0">
            <a:spAutoFit/>
          </a:bodyPr>
          <a:lstStyle>
            <a:lvl1pPr algn="l">
              <a:defRPr>
                <a:solidFill>
                  <a:schemeClr val="tx1">
                    <a:tint val="75000"/>
                  </a:schemeClr>
                </a:solidFill>
              </a:defRPr>
            </a:lvl1pPr>
          </a:lstStyle>
          <a:p>
            <a:pPr defTabSz="914400"/>
            <a:fld id="{1D8BD707-D9CF-40AE-B4C6-C98DA3205C09}" type="datetimeFigureOut">
              <a:rPr lang="en-US">
                <a:solidFill>
                  <a:prstClr val="black">
                    <a:tint val="75000"/>
                  </a:prstClr>
                </a:solidFill>
              </a:rPr>
              <a:pPr defTabSz="914400"/>
              <a:t>2/8/2019</a:t>
            </a:fld>
            <a:endParaRPr lang="en-US">
              <a:solidFill>
                <a:prstClr val="black">
                  <a:tint val="75000"/>
                </a:prstClr>
              </a:solidFill>
            </a:endParaRPr>
          </a:p>
        </p:txBody>
      </p:sp>
      <p:sp>
        <p:nvSpPr>
          <p:cNvPr id="6" name="Holder 6"/>
          <p:cNvSpPr>
            <a:spLocks noGrp="1"/>
          </p:cNvSpPr>
          <p:nvPr>
            <p:ph type="sldNum" sz="quarter" idx="7"/>
          </p:nvPr>
        </p:nvSpPr>
        <p:spPr>
          <a:xfrm>
            <a:off x="8778240" y="6377943"/>
            <a:ext cx="2804160" cy="276999"/>
          </a:xfrm>
          <a:prstGeom prst="rect">
            <a:avLst/>
          </a:prstGeom>
        </p:spPr>
        <p:txBody>
          <a:bodyPr wrap="square" lIns="0" tIns="0" rIns="0" bIns="0">
            <a:spAutoFit/>
          </a:bodyPr>
          <a:lstStyle>
            <a:lvl1pPr algn="r">
              <a:defRPr>
                <a:solidFill>
                  <a:schemeClr val="tx1">
                    <a:tint val="75000"/>
                  </a:schemeClr>
                </a:solidFill>
              </a:defRPr>
            </a:lvl1pPr>
          </a:lstStyle>
          <a:p>
            <a:pPr defTabSz="914400"/>
            <a:fld id="{B6F15528-21DE-4FAA-801E-634DDDAF4B2B}" type="slidenum">
              <a:rPr>
                <a:solidFill>
                  <a:prstClr val="black">
                    <a:tint val="75000"/>
                  </a:prstClr>
                </a:solidFill>
              </a:rPr>
              <a:pPr defTabSz="914400"/>
              <a:t>‹#›</a:t>
            </a:fld>
            <a:endParaRPr>
              <a:solidFill>
                <a:prstClr val="black">
                  <a:tint val="75000"/>
                </a:prstClr>
              </a:solidFill>
            </a:endParaRPr>
          </a:p>
        </p:txBody>
      </p:sp>
    </p:spTree>
    <p:extLst>
      <p:ext uri="{BB962C8B-B14F-4D97-AF65-F5344CB8AC3E}">
        <p14:creationId xmlns:p14="http://schemas.microsoft.com/office/powerpoint/2010/main" val="89924192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6lU_NV1wa24"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9.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9.jpe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Tricia.Lehti@co.Anoka.mn.u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770490" y="1820481"/>
            <a:ext cx="8666922" cy="4924540"/>
          </a:xfrm>
        </p:spPr>
        <p:txBody>
          <a:bodyPr>
            <a:normAutofit/>
          </a:bodyPr>
          <a:lstStyle/>
          <a:p>
            <a:pPr algn="ctr"/>
            <a:endParaRPr lang="en-US" dirty="0"/>
          </a:p>
          <a:p>
            <a:pPr algn="ctr"/>
            <a:r>
              <a:rPr lang="en-US" sz="4000" dirty="0" smtClean="0">
                <a:solidFill>
                  <a:srgbClr val="009999"/>
                </a:solidFill>
              </a:rPr>
              <a:t>CAN </a:t>
            </a:r>
            <a:r>
              <a:rPr lang="en-US" sz="4000" dirty="0">
                <a:solidFill>
                  <a:srgbClr val="009999"/>
                </a:solidFill>
              </a:rPr>
              <a:t>Connect Presents:</a:t>
            </a:r>
          </a:p>
          <a:p>
            <a:pPr algn="ctr"/>
            <a:endParaRPr lang="en-US" dirty="0">
              <a:solidFill>
                <a:srgbClr val="009999"/>
              </a:solidFill>
            </a:endParaRPr>
          </a:p>
          <a:p>
            <a:r>
              <a:rPr lang="en-US" dirty="0"/>
              <a:t> </a:t>
            </a:r>
            <a:r>
              <a:rPr lang="en-US" dirty="0" smtClean="0">
                <a:latin typeface="Arial" panose="020B0604020202020204" pitchFamily="34" charset="0"/>
                <a:cs typeface="Arial" panose="020B0604020202020204" pitchFamily="34" charset="0"/>
              </a:rPr>
              <a:t>                 </a:t>
            </a:r>
            <a:r>
              <a:rPr lang="en-US" b="1" dirty="0" smtClean="0">
                <a:solidFill>
                  <a:schemeClr val="bg1"/>
                </a:solidFill>
                <a:latin typeface="Arial" panose="020B0604020202020204" pitchFamily="34" charset="0"/>
                <a:cs typeface="Arial" panose="020B0604020202020204" pitchFamily="34" charset="0"/>
              </a:rPr>
              <a:t>GET CONNECTED:  </a:t>
            </a:r>
          </a:p>
          <a:p>
            <a:r>
              <a:rPr lang="en-US" dirty="0" smtClean="0">
                <a:solidFill>
                  <a:schemeClr val="bg1"/>
                </a:solidFill>
                <a:latin typeface="Arial" panose="020B0604020202020204" pitchFamily="34" charset="0"/>
                <a:cs typeface="Arial" panose="020B0604020202020204" pitchFamily="34" charset="0"/>
              </a:rPr>
              <a:t>              Putting Compassion </a:t>
            </a:r>
          </a:p>
          <a:p>
            <a:r>
              <a:rPr lang="en-US" dirty="0">
                <a:solidFill>
                  <a:schemeClr val="bg1"/>
                </a:solidFill>
                <a:latin typeface="Arial" panose="020B0604020202020204" pitchFamily="34" charset="0"/>
                <a:cs typeface="Arial" panose="020B0604020202020204" pitchFamily="34" charset="0"/>
              </a:rPr>
              <a:t>	</a:t>
            </a:r>
            <a:r>
              <a:rPr lang="en-US" dirty="0" smtClean="0">
                <a:solidFill>
                  <a:schemeClr val="bg1"/>
                </a:solidFill>
                <a:latin typeface="Arial" panose="020B0604020202020204" pitchFamily="34" charset="0"/>
                <a:cs typeface="Arial" panose="020B0604020202020204" pitchFamily="34" charset="0"/>
              </a:rPr>
              <a:t>	        Into Action</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359" y="0"/>
            <a:ext cx="4572000" cy="2286000"/>
          </a:xfrm>
          <a:prstGeom prst="rect">
            <a:avLst/>
          </a:prstGeom>
        </p:spPr>
      </p:pic>
    </p:spTree>
    <p:extLst>
      <p:ext uri="{BB962C8B-B14F-4D97-AF65-F5344CB8AC3E}">
        <p14:creationId xmlns:p14="http://schemas.microsoft.com/office/powerpoint/2010/main" val="20727725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914400" y="912028"/>
            <a:ext cx="11277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14402" y="472964"/>
            <a:ext cx="7887487" cy="369332"/>
          </a:xfrm>
          <a:prstGeom prst="rect">
            <a:avLst/>
          </a:prstGeom>
          <a:noFill/>
        </p:spPr>
        <p:txBody>
          <a:bodyPr wrap="square" rtlCol="0">
            <a:spAutoFit/>
          </a:bodyPr>
          <a:lstStyle/>
          <a:p>
            <a:pPr defTabSz="914400"/>
            <a:r>
              <a:rPr lang="en-US" b="1" spc="-5" dirty="0" smtClean="0">
                <a:solidFill>
                  <a:prstClr val="black"/>
                </a:solidFill>
                <a:latin typeface="Arial" panose="020B0604020202020204" pitchFamily="34" charset="0"/>
                <a:cs typeface="Arial" panose="020B0604020202020204" pitchFamily="34" charset="0"/>
              </a:rPr>
              <a:t>UnitedHealthcare in our Communities</a:t>
            </a:r>
            <a:endParaRPr lang="en-US" dirty="0">
              <a:solidFill>
                <a:prstClr val="black"/>
              </a:solidFill>
              <a:latin typeface="Arial" panose="020B0604020202020204" pitchFamily="34" charset="0"/>
              <a:cs typeface="Arial" panose="020B0604020202020204" pitchFamily="34" charset="0"/>
            </a:endParaRPr>
          </a:p>
        </p:txBody>
      </p:sp>
      <p:pic>
        <p:nvPicPr>
          <p:cNvPr id="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402" y="1246489"/>
            <a:ext cx="8941196" cy="5307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450998" y="117156"/>
            <a:ext cx="1527299" cy="757177"/>
          </a:xfrm>
          <a:prstGeom prst="rect">
            <a:avLst/>
          </a:prstGeom>
        </p:spPr>
      </p:pic>
    </p:spTree>
    <p:extLst>
      <p:ext uri="{BB962C8B-B14F-4D97-AF65-F5344CB8AC3E}">
        <p14:creationId xmlns:p14="http://schemas.microsoft.com/office/powerpoint/2010/main" val="32501654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914400" y="912028"/>
            <a:ext cx="112776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14402" y="472964"/>
            <a:ext cx="7887487" cy="369332"/>
          </a:xfrm>
          <a:prstGeom prst="rect">
            <a:avLst/>
          </a:prstGeom>
          <a:noFill/>
        </p:spPr>
        <p:txBody>
          <a:bodyPr wrap="square" rtlCol="0">
            <a:spAutoFit/>
          </a:bodyPr>
          <a:lstStyle/>
          <a:p>
            <a:pPr defTabSz="914400"/>
            <a:r>
              <a:rPr lang="en-US" b="1" spc="-5" dirty="0" smtClean="0">
                <a:solidFill>
                  <a:prstClr val="black"/>
                </a:solidFill>
                <a:latin typeface="Arial" panose="020B0604020202020204" pitchFamily="34" charset="0"/>
                <a:cs typeface="Arial" panose="020B0604020202020204" pitchFamily="34" charset="0"/>
              </a:rPr>
              <a:t>Do Good. Live Well. – 2018 by the Numbers</a:t>
            </a:r>
            <a:endParaRPr lang="en-US" dirty="0">
              <a:solidFill>
                <a:prstClr val="black"/>
              </a:solidFill>
              <a:latin typeface="Arial" panose="020B0604020202020204" pitchFamily="34" charset="0"/>
              <a:cs typeface="Arial" panose="020B0604020202020204" pitchFamily="34" charset="0"/>
            </a:endParaRPr>
          </a:p>
        </p:txBody>
      </p:sp>
      <p:grpSp>
        <p:nvGrpSpPr>
          <p:cNvPr id="2" name="Group 1"/>
          <p:cNvGrpSpPr/>
          <p:nvPr/>
        </p:nvGrpSpPr>
        <p:grpSpPr>
          <a:xfrm>
            <a:off x="2032374" y="1895927"/>
            <a:ext cx="8127253" cy="3681913"/>
            <a:chOff x="559547" y="1895927"/>
            <a:chExt cx="8127253" cy="3681913"/>
          </a:xfrm>
        </p:grpSpPr>
        <p:grpSp>
          <p:nvGrpSpPr>
            <p:cNvPr id="26" name="Group 25"/>
            <p:cNvGrpSpPr/>
            <p:nvPr/>
          </p:nvGrpSpPr>
          <p:grpSpPr>
            <a:xfrm>
              <a:off x="559547" y="1895927"/>
              <a:ext cx="3505200" cy="1015663"/>
              <a:chOff x="457200" y="4987353"/>
              <a:chExt cx="3505200" cy="1015663"/>
            </a:xfrm>
          </p:grpSpPr>
          <p:sp>
            <p:nvSpPr>
              <p:cNvPr id="27" name="Rectangle 26"/>
              <p:cNvSpPr/>
              <p:nvPr/>
            </p:nvSpPr>
            <p:spPr>
              <a:xfrm>
                <a:off x="1535756" y="4987353"/>
                <a:ext cx="2426644" cy="1015663"/>
              </a:xfrm>
              <a:prstGeom prst="rect">
                <a:avLst/>
              </a:prstGeom>
            </p:spPr>
            <p:txBody>
              <a:bodyPr wrap="square">
                <a:spAutoFit/>
              </a:bodyPr>
              <a:lstStyle/>
              <a:p>
                <a:pPr marL="0" marR="0" lvl="0" indent="0" defTabSz="457200" eaLnBrk="1" fontAlgn="base" latinLnBrk="0" hangingPunct="1">
                  <a:spcBef>
                    <a:spcPct val="0"/>
                  </a:spcBef>
                  <a:spcAft>
                    <a:spcPct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55</a:t>
                </a:r>
                <a:r>
                  <a:rPr kumimoji="0" lang="en-US" sz="16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 volunteer projects in </a:t>
                </a:r>
                <a:br>
                  <a:rPr kumimoji="0" lang="en-US" sz="16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br>
                <a:r>
                  <a:rPr kumimoji="0" lang="en-US" sz="2000" b="1"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28 </a:t>
                </a:r>
                <a:r>
                  <a:rPr kumimoji="0" lang="en-US" sz="16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cities &amp; </a:t>
                </a:r>
                <a:r>
                  <a:rPr kumimoji="0" lang="en-US" sz="2000" b="1"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19</a:t>
                </a:r>
                <a:r>
                  <a:rPr kumimoji="0" lang="en-US" sz="20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 </a:t>
                </a:r>
                <a:r>
                  <a:rPr kumimoji="0" lang="en-US" sz="16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states with </a:t>
                </a:r>
                <a:r>
                  <a:rPr kumimoji="0" lang="en-US" sz="2000" b="1"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64</a:t>
                </a:r>
                <a:r>
                  <a:rPr kumimoji="0" lang="en-US" sz="20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 </a:t>
                </a:r>
                <a:r>
                  <a:rPr kumimoji="0" lang="en-US" sz="16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partners</a:t>
                </a:r>
              </a:p>
            </p:txBody>
          </p:sp>
          <p:sp>
            <p:nvSpPr>
              <p:cNvPr id="29" name="Oval 28"/>
              <p:cNvSpPr/>
              <p:nvPr/>
            </p:nvSpPr>
            <p:spPr>
              <a:xfrm>
                <a:off x="457200" y="5032062"/>
                <a:ext cx="926246" cy="926246"/>
              </a:xfrm>
              <a:prstGeom prst="ellipse">
                <a:avLst/>
              </a:prstGeom>
              <a:solidFill>
                <a:srgbClr val="65C5EA"/>
              </a:solidFill>
              <a:ln w="25400" cap="flat" cmpd="sng" algn="ctr">
                <a:noFill/>
                <a:prstDash val="solid"/>
              </a:ln>
              <a:effectLst/>
            </p:spPr>
            <p:txBody>
              <a:bodyPr lIns="0" tIns="0" rIns="0" bIns="18288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effectLst/>
                  <a:uLnTx/>
                  <a:uFillTx/>
                  <a:latin typeface="Roboto"/>
                  <a:ea typeface="+mn-ea"/>
                  <a:cs typeface="+mn-cs"/>
                </a:endParaRPr>
              </a:p>
            </p:txBody>
          </p:sp>
        </p:grpSp>
        <p:grpSp>
          <p:nvGrpSpPr>
            <p:cNvPr id="32" name="Group 31"/>
            <p:cNvGrpSpPr/>
            <p:nvPr/>
          </p:nvGrpSpPr>
          <p:grpSpPr>
            <a:xfrm>
              <a:off x="559547" y="3274244"/>
              <a:ext cx="4040842" cy="1015663"/>
              <a:chOff x="457200" y="6280225"/>
              <a:chExt cx="4040842" cy="1015663"/>
            </a:xfrm>
          </p:grpSpPr>
          <p:sp>
            <p:nvSpPr>
              <p:cNvPr id="33" name="Oval 32"/>
              <p:cNvSpPr/>
              <p:nvPr/>
            </p:nvSpPr>
            <p:spPr>
              <a:xfrm>
                <a:off x="457200" y="6296379"/>
                <a:ext cx="926246" cy="926246"/>
              </a:xfrm>
              <a:prstGeom prst="ellipse">
                <a:avLst/>
              </a:prstGeom>
              <a:solidFill>
                <a:srgbClr val="65C5EA"/>
              </a:solidFill>
              <a:ln w="25400" cap="flat" cmpd="sng" algn="ctr">
                <a:noFill/>
                <a:prstDash val="solid"/>
              </a:ln>
              <a:effectLst/>
            </p:spPr>
            <p:txBody>
              <a:bodyPr lIns="0" tIns="0" rIns="0" bIns="18288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effectLst/>
                  <a:uLnTx/>
                  <a:uFillTx/>
                  <a:latin typeface="Roboto"/>
                  <a:ea typeface="+mn-ea"/>
                  <a:cs typeface="+mn-cs"/>
                </a:endParaRPr>
              </a:p>
            </p:txBody>
          </p:sp>
          <p:sp>
            <p:nvSpPr>
              <p:cNvPr id="34" name="Rectangle 33"/>
              <p:cNvSpPr/>
              <p:nvPr/>
            </p:nvSpPr>
            <p:spPr>
              <a:xfrm>
                <a:off x="1537998" y="6280225"/>
                <a:ext cx="2960044" cy="1015663"/>
              </a:xfrm>
              <a:prstGeom prst="rect">
                <a:avLst/>
              </a:prstGeom>
            </p:spPr>
            <p:txBody>
              <a:bodyPr wrap="square">
                <a:spAutoFit/>
              </a:bodyPr>
              <a:lstStyle/>
              <a:p>
                <a:pPr marL="0" marR="0" lvl="0" indent="0" defTabSz="457200" eaLnBrk="1" fontAlgn="base" latinLnBrk="0" hangingPunct="1">
                  <a:spcBef>
                    <a:spcPct val="0"/>
                  </a:spcBef>
                  <a:spcAft>
                    <a:spcPct val="0"/>
                  </a:spcAft>
                  <a:buClrTx/>
                  <a:buSzTx/>
                  <a:buFontTx/>
                  <a:buNone/>
                  <a:tabLst/>
                  <a:defRPr/>
                </a:pPr>
                <a:r>
                  <a:rPr kumimoji="0" lang="en-US" sz="2000" b="1"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38,100</a:t>
                </a:r>
                <a:r>
                  <a:rPr kumimoji="0" lang="en-US" sz="16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 kids will have a safe place to play over the life</a:t>
                </a:r>
                <a:r>
                  <a:rPr kumimoji="0" lang="en-US" sz="20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 </a:t>
                </a:r>
                <a:r>
                  <a:rPr kumimoji="0" lang="en-US" sz="16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of the </a:t>
                </a:r>
                <a:r>
                  <a:rPr kumimoji="0" lang="en-US" sz="2000" b="1"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3</a:t>
                </a:r>
                <a:r>
                  <a:rPr kumimoji="0" lang="en-US" sz="16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 playgrounds we built</a:t>
                </a:r>
              </a:p>
            </p:txBody>
          </p:sp>
        </p:grpSp>
        <p:grpSp>
          <p:nvGrpSpPr>
            <p:cNvPr id="35" name="Group 34"/>
            <p:cNvGrpSpPr/>
            <p:nvPr/>
          </p:nvGrpSpPr>
          <p:grpSpPr>
            <a:xfrm>
              <a:off x="4629150" y="1940203"/>
              <a:ext cx="3981450" cy="926246"/>
              <a:chOff x="457200" y="5032062"/>
              <a:chExt cx="3981450" cy="926246"/>
            </a:xfrm>
          </p:grpSpPr>
          <p:sp>
            <p:nvSpPr>
              <p:cNvPr id="36" name="Rectangle 35"/>
              <p:cNvSpPr/>
              <p:nvPr/>
            </p:nvSpPr>
            <p:spPr>
              <a:xfrm>
                <a:off x="1535756" y="5141242"/>
                <a:ext cx="2902894" cy="707886"/>
              </a:xfrm>
              <a:prstGeom prst="rect">
                <a:avLst/>
              </a:prstGeom>
            </p:spPr>
            <p:txBody>
              <a:bodyPr wrap="square">
                <a:spAutoFit/>
              </a:bodyPr>
              <a:lstStyle/>
              <a:p>
                <a:pPr marL="0" marR="0" lvl="0" indent="0" defTabSz="457200" eaLnBrk="1" fontAlgn="base" latinLnBrk="0" hangingPunct="1">
                  <a:spcBef>
                    <a:spcPct val="0"/>
                  </a:spcBef>
                  <a:spcAft>
                    <a:spcPct val="0"/>
                  </a:spcAft>
                  <a:buClrTx/>
                  <a:buSzTx/>
                  <a:buFontTx/>
                  <a:buNone/>
                  <a:tabLst/>
                  <a:defRPr/>
                </a:pPr>
                <a:r>
                  <a:rPr kumimoji="0" lang="en-US" sz="16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Over </a:t>
                </a:r>
                <a:r>
                  <a:rPr kumimoji="0" lang="en-US" sz="2000" b="1"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1,600</a:t>
                </a:r>
                <a:r>
                  <a:rPr kumimoji="0" lang="en-US" sz="16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 volunteers </a:t>
                </a:r>
                <a:r>
                  <a:rPr kumimoji="0" lang="en-US" sz="1600" b="0" i="0" u="none" strike="noStrike" kern="0" cap="none" spc="0" normalizeH="0" baseline="0" noProof="0" dirty="0" smtClean="0">
                    <a:ln>
                      <a:noFill/>
                    </a:ln>
                    <a:effectLst/>
                    <a:uLnTx/>
                    <a:uFillTx/>
                    <a:latin typeface="Arial" panose="020B0604020202020204" pitchFamily="34" charset="0"/>
                    <a:ea typeface="ＭＳ Ｐゴシック" pitchFamily="34" charset="-128"/>
                    <a:cs typeface="Arial" panose="020B0604020202020204" pitchFamily="34" charset="0"/>
                  </a:rPr>
                  <a:t>contributed </a:t>
                </a:r>
                <a:r>
                  <a:rPr kumimoji="0" lang="en-US" sz="2000" b="1"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6,900</a:t>
                </a:r>
                <a:r>
                  <a:rPr kumimoji="0" lang="en-US" sz="16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 hours</a:t>
                </a:r>
              </a:p>
            </p:txBody>
          </p:sp>
          <p:sp>
            <p:nvSpPr>
              <p:cNvPr id="37" name="Oval 36"/>
              <p:cNvSpPr/>
              <p:nvPr/>
            </p:nvSpPr>
            <p:spPr>
              <a:xfrm>
                <a:off x="457200" y="5032062"/>
                <a:ext cx="926246" cy="926246"/>
              </a:xfrm>
              <a:prstGeom prst="ellipse">
                <a:avLst/>
              </a:prstGeom>
              <a:solidFill>
                <a:srgbClr val="65C5EA"/>
              </a:solidFill>
              <a:ln w="25400" cap="flat" cmpd="sng" algn="ctr">
                <a:noFill/>
                <a:prstDash val="solid"/>
              </a:ln>
              <a:effectLst/>
            </p:spPr>
            <p:txBody>
              <a:bodyPr lIns="0" tIns="0" rIns="0" bIns="18288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effectLst/>
                  <a:uLnTx/>
                  <a:uFillTx/>
                  <a:latin typeface="Roboto"/>
                  <a:ea typeface="+mn-ea"/>
                  <a:cs typeface="+mn-cs"/>
                </a:endParaRPr>
              </a:p>
            </p:txBody>
          </p:sp>
        </p:grpSp>
        <p:grpSp>
          <p:nvGrpSpPr>
            <p:cNvPr id="38" name="Group 37"/>
            <p:cNvGrpSpPr/>
            <p:nvPr/>
          </p:nvGrpSpPr>
          <p:grpSpPr>
            <a:xfrm>
              <a:off x="4648200" y="3295333"/>
              <a:ext cx="4038600" cy="967990"/>
              <a:chOff x="500156" y="6254635"/>
              <a:chExt cx="4038600" cy="967990"/>
            </a:xfrm>
          </p:grpSpPr>
          <p:sp>
            <p:nvSpPr>
              <p:cNvPr id="39" name="Oval 38"/>
              <p:cNvSpPr/>
              <p:nvPr/>
            </p:nvSpPr>
            <p:spPr>
              <a:xfrm>
                <a:off x="500156" y="6296379"/>
                <a:ext cx="926246" cy="926246"/>
              </a:xfrm>
              <a:prstGeom prst="ellipse">
                <a:avLst/>
              </a:prstGeom>
              <a:solidFill>
                <a:srgbClr val="65C5EA"/>
              </a:solidFill>
              <a:ln w="25400" cap="flat" cmpd="sng" algn="ctr">
                <a:noFill/>
                <a:prstDash val="solid"/>
              </a:ln>
              <a:effectLst/>
            </p:spPr>
            <p:txBody>
              <a:bodyPr lIns="0" tIns="0" rIns="0" bIns="18288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effectLst/>
                  <a:uLnTx/>
                  <a:uFillTx/>
                  <a:latin typeface="Roboto"/>
                  <a:ea typeface="+mn-ea"/>
                  <a:cs typeface="+mn-cs"/>
                </a:endParaRPr>
              </a:p>
            </p:txBody>
          </p:sp>
          <p:sp>
            <p:nvSpPr>
              <p:cNvPr id="40" name="Rectangle 39"/>
              <p:cNvSpPr/>
              <p:nvPr/>
            </p:nvSpPr>
            <p:spPr>
              <a:xfrm>
                <a:off x="1535755" y="6254635"/>
                <a:ext cx="3003001" cy="954107"/>
              </a:xfrm>
              <a:prstGeom prst="rect">
                <a:avLst/>
              </a:prstGeom>
            </p:spPr>
            <p:txBody>
              <a:bodyPr wrap="square">
                <a:spAutoFit/>
              </a:bodyPr>
              <a:lstStyle/>
              <a:p>
                <a:pPr marL="0" marR="0" lvl="0" indent="0" defTabSz="457200" eaLnBrk="1" fontAlgn="base" latinLnBrk="0" hangingPunct="1">
                  <a:spcBef>
                    <a:spcPct val="0"/>
                  </a:spcBef>
                  <a:spcAft>
                    <a:spcPct val="0"/>
                  </a:spcAft>
                  <a:buClrTx/>
                  <a:buSzTx/>
                  <a:buFontTx/>
                  <a:buNone/>
                  <a:tabLst/>
                  <a:defRPr/>
                </a:pPr>
                <a:r>
                  <a:rPr kumimoji="0" lang="en-US" sz="16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More than </a:t>
                </a:r>
                <a:r>
                  <a:rPr kumimoji="0" lang="en-US" sz="2000" b="1"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20,000</a:t>
                </a:r>
                <a:r>
                  <a:rPr kumimoji="0" lang="en-US" sz="16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 sq. ft. </a:t>
                </a:r>
                <a:r>
                  <a:rPr kumimoji="0" lang="en-US" sz="1600" b="0" i="0" u="none" strike="noStrike" kern="0" cap="none" spc="0" normalizeH="0" noProof="0" dirty="0">
                    <a:ln>
                      <a:noFill/>
                    </a:ln>
                    <a:effectLst/>
                    <a:uLnTx/>
                    <a:uFillTx/>
                    <a:latin typeface="Arial" panose="020B0604020202020204" pitchFamily="34" charset="0"/>
                    <a:ea typeface="ＭＳ Ｐゴシック" pitchFamily="34" charset="-128"/>
                    <a:cs typeface="Arial" panose="020B0604020202020204" pitchFamily="34" charset="0"/>
                  </a:rPr>
                  <a:t>of fitness space </a:t>
                </a:r>
                <a:r>
                  <a:rPr kumimoji="0" lang="en-US" sz="1600" b="0" i="0" u="none" strike="noStrike" kern="0" cap="none" spc="0" normalizeH="0" noProof="0" dirty="0" smtClean="0">
                    <a:ln>
                      <a:noFill/>
                    </a:ln>
                    <a:effectLst/>
                    <a:uLnTx/>
                    <a:uFillTx/>
                    <a:latin typeface="Arial" panose="020B0604020202020204" pitchFamily="34" charset="0"/>
                    <a:ea typeface="ＭＳ Ｐゴシック" pitchFamily="34" charset="-128"/>
                    <a:cs typeface="Arial" panose="020B0604020202020204" pitchFamily="34" charset="0"/>
                  </a:rPr>
                  <a:t>activated, </a:t>
                </a:r>
                <a:r>
                  <a:rPr kumimoji="0" lang="en-US" sz="16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impacting </a:t>
                </a:r>
                <a:r>
                  <a:rPr kumimoji="0" lang="en-US" sz="2000" b="1"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8,125 </a:t>
                </a:r>
                <a:r>
                  <a:rPr kumimoji="0" lang="en-US" sz="16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kids annually</a:t>
                </a:r>
              </a:p>
            </p:txBody>
          </p:sp>
        </p:grpSp>
        <p:sp>
          <p:nvSpPr>
            <p:cNvPr id="41" name="Freeform 28"/>
            <p:cNvSpPr>
              <a:spLocks/>
            </p:cNvSpPr>
            <p:nvPr/>
          </p:nvSpPr>
          <p:spPr bwMode="auto">
            <a:xfrm>
              <a:off x="4708813" y="3615889"/>
              <a:ext cx="766919" cy="368622"/>
            </a:xfrm>
            <a:custGeom>
              <a:avLst/>
              <a:gdLst>
                <a:gd name="T0" fmla="*/ 290 w 290"/>
                <a:gd name="T1" fmla="*/ 43 h 106"/>
                <a:gd name="T2" fmla="*/ 265 w 290"/>
                <a:gd name="T3" fmla="*/ 43 h 106"/>
                <a:gd name="T4" fmla="*/ 265 w 290"/>
                <a:gd name="T5" fmla="*/ 13 h 106"/>
                <a:gd name="T6" fmla="*/ 239 w 290"/>
                <a:gd name="T7" fmla="*/ 13 h 106"/>
                <a:gd name="T8" fmla="*/ 239 w 290"/>
                <a:gd name="T9" fmla="*/ 43 h 106"/>
                <a:gd name="T10" fmla="*/ 229 w 290"/>
                <a:gd name="T11" fmla="*/ 43 h 106"/>
                <a:gd name="T12" fmla="*/ 229 w 290"/>
                <a:gd name="T13" fmla="*/ 0 h 106"/>
                <a:gd name="T14" fmla="*/ 186 w 290"/>
                <a:gd name="T15" fmla="*/ 0 h 106"/>
                <a:gd name="T16" fmla="*/ 186 w 290"/>
                <a:gd name="T17" fmla="*/ 43 h 106"/>
                <a:gd name="T18" fmla="*/ 104 w 290"/>
                <a:gd name="T19" fmla="*/ 43 h 106"/>
                <a:gd name="T20" fmla="*/ 104 w 290"/>
                <a:gd name="T21" fmla="*/ 0 h 106"/>
                <a:gd name="T22" fmla="*/ 60 w 290"/>
                <a:gd name="T23" fmla="*/ 0 h 106"/>
                <a:gd name="T24" fmla="*/ 60 w 290"/>
                <a:gd name="T25" fmla="*/ 43 h 106"/>
                <a:gd name="T26" fmla="*/ 50 w 290"/>
                <a:gd name="T27" fmla="*/ 43 h 106"/>
                <a:gd name="T28" fmla="*/ 50 w 290"/>
                <a:gd name="T29" fmla="*/ 13 h 106"/>
                <a:gd name="T30" fmla="*/ 24 w 290"/>
                <a:gd name="T31" fmla="*/ 13 h 106"/>
                <a:gd name="T32" fmla="*/ 24 w 290"/>
                <a:gd name="T33" fmla="*/ 43 h 106"/>
                <a:gd name="T34" fmla="*/ 0 w 290"/>
                <a:gd name="T35" fmla="*/ 43 h 106"/>
                <a:gd name="T36" fmla="*/ 0 w 290"/>
                <a:gd name="T37" fmla="*/ 63 h 106"/>
                <a:gd name="T38" fmla="*/ 24 w 290"/>
                <a:gd name="T39" fmla="*/ 63 h 106"/>
                <a:gd name="T40" fmla="*/ 24 w 290"/>
                <a:gd name="T41" fmla="*/ 96 h 106"/>
                <a:gd name="T42" fmla="*/ 50 w 290"/>
                <a:gd name="T43" fmla="*/ 96 h 106"/>
                <a:gd name="T44" fmla="*/ 50 w 290"/>
                <a:gd name="T45" fmla="*/ 63 h 106"/>
                <a:gd name="T46" fmla="*/ 60 w 290"/>
                <a:gd name="T47" fmla="*/ 63 h 106"/>
                <a:gd name="T48" fmla="*/ 60 w 290"/>
                <a:gd name="T49" fmla="*/ 106 h 106"/>
                <a:gd name="T50" fmla="*/ 104 w 290"/>
                <a:gd name="T51" fmla="*/ 106 h 106"/>
                <a:gd name="T52" fmla="*/ 104 w 290"/>
                <a:gd name="T53" fmla="*/ 63 h 106"/>
                <a:gd name="T54" fmla="*/ 186 w 290"/>
                <a:gd name="T55" fmla="*/ 63 h 106"/>
                <a:gd name="T56" fmla="*/ 186 w 290"/>
                <a:gd name="T57" fmla="*/ 106 h 106"/>
                <a:gd name="T58" fmla="*/ 229 w 290"/>
                <a:gd name="T59" fmla="*/ 106 h 106"/>
                <a:gd name="T60" fmla="*/ 229 w 290"/>
                <a:gd name="T61" fmla="*/ 63 h 106"/>
                <a:gd name="T62" fmla="*/ 239 w 290"/>
                <a:gd name="T63" fmla="*/ 63 h 106"/>
                <a:gd name="T64" fmla="*/ 239 w 290"/>
                <a:gd name="T65" fmla="*/ 96 h 106"/>
                <a:gd name="T66" fmla="*/ 265 w 290"/>
                <a:gd name="T67" fmla="*/ 96 h 106"/>
                <a:gd name="T68" fmla="*/ 265 w 290"/>
                <a:gd name="T69" fmla="*/ 63 h 106"/>
                <a:gd name="T70" fmla="*/ 290 w 290"/>
                <a:gd name="T71" fmla="*/ 63 h 106"/>
                <a:gd name="T72" fmla="*/ 290 w 290"/>
                <a:gd name="T73"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0" h="106">
                  <a:moveTo>
                    <a:pt x="290" y="43"/>
                  </a:moveTo>
                  <a:lnTo>
                    <a:pt x="265" y="43"/>
                  </a:lnTo>
                  <a:lnTo>
                    <a:pt x="265" y="13"/>
                  </a:lnTo>
                  <a:lnTo>
                    <a:pt x="239" y="13"/>
                  </a:lnTo>
                  <a:lnTo>
                    <a:pt x="239" y="43"/>
                  </a:lnTo>
                  <a:lnTo>
                    <a:pt x="229" y="43"/>
                  </a:lnTo>
                  <a:lnTo>
                    <a:pt x="229" y="0"/>
                  </a:lnTo>
                  <a:lnTo>
                    <a:pt x="186" y="0"/>
                  </a:lnTo>
                  <a:lnTo>
                    <a:pt x="186" y="43"/>
                  </a:lnTo>
                  <a:lnTo>
                    <a:pt x="104" y="43"/>
                  </a:lnTo>
                  <a:lnTo>
                    <a:pt x="104" y="0"/>
                  </a:lnTo>
                  <a:lnTo>
                    <a:pt x="60" y="0"/>
                  </a:lnTo>
                  <a:lnTo>
                    <a:pt x="60" y="43"/>
                  </a:lnTo>
                  <a:lnTo>
                    <a:pt x="50" y="43"/>
                  </a:lnTo>
                  <a:lnTo>
                    <a:pt x="50" y="13"/>
                  </a:lnTo>
                  <a:lnTo>
                    <a:pt x="24" y="13"/>
                  </a:lnTo>
                  <a:lnTo>
                    <a:pt x="24" y="43"/>
                  </a:lnTo>
                  <a:lnTo>
                    <a:pt x="0" y="43"/>
                  </a:lnTo>
                  <a:lnTo>
                    <a:pt x="0" y="63"/>
                  </a:lnTo>
                  <a:lnTo>
                    <a:pt x="24" y="63"/>
                  </a:lnTo>
                  <a:lnTo>
                    <a:pt x="24" y="96"/>
                  </a:lnTo>
                  <a:lnTo>
                    <a:pt x="50" y="96"/>
                  </a:lnTo>
                  <a:lnTo>
                    <a:pt x="50" y="63"/>
                  </a:lnTo>
                  <a:lnTo>
                    <a:pt x="60" y="63"/>
                  </a:lnTo>
                  <a:lnTo>
                    <a:pt x="60" y="106"/>
                  </a:lnTo>
                  <a:lnTo>
                    <a:pt x="104" y="106"/>
                  </a:lnTo>
                  <a:lnTo>
                    <a:pt x="104" y="63"/>
                  </a:lnTo>
                  <a:lnTo>
                    <a:pt x="186" y="63"/>
                  </a:lnTo>
                  <a:lnTo>
                    <a:pt x="186" y="106"/>
                  </a:lnTo>
                  <a:lnTo>
                    <a:pt x="229" y="106"/>
                  </a:lnTo>
                  <a:lnTo>
                    <a:pt x="229" y="63"/>
                  </a:lnTo>
                  <a:lnTo>
                    <a:pt x="239" y="63"/>
                  </a:lnTo>
                  <a:lnTo>
                    <a:pt x="239" y="96"/>
                  </a:lnTo>
                  <a:lnTo>
                    <a:pt x="265" y="96"/>
                  </a:lnTo>
                  <a:lnTo>
                    <a:pt x="265" y="63"/>
                  </a:lnTo>
                  <a:lnTo>
                    <a:pt x="290" y="63"/>
                  </a:lnTo>
                  <a:lnTo>
                    <a:pt x="290" y="4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effectLst/>
                <a:uLnTx/>
                <a:uFillTx/>
                <a:latin typeface="Roboto"/>
                <a:ea typeface="ＭＳ Ｐゴシック" pitchFamily="34" charset="-128"/>
              </a:endParaRPr>
            </a:p>
          </p:txBody>
        </p:sp>
        <p:pic>
          <p:nvPicPr>
            <p:cNvPr id="42" name="Picture 4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85800" y="2078023"/>
              <a:ext cx="661960" cy="650606"/>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785228" y="2107031"/>
              <a:ext cx="624972" cy="622390"/>
            </a:xfrm>
            <a:prstGeom prst="rect">
              <a:avLst/>
            </a:prstGeom>
          </p:spPr>
        </p:pic>
        <p:pic>
          <p:nvPicPr>
            <p:cNvPr id="44" name="Picture 4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20071" y="3505635"/>
              <a:ext cx="593418" cy="533504"/>
            </a:xfrm>
            <a:prstGeom prst="rect">
              <a:avLst/>
            </a:prstGeom>
          </p:spPr>
        </p:pic>
        <p:grpSp>
          <p:nvGrpSpPr>
            <p:cNvPr id="45" name="Group 44"/>
            <p:cNvGrpSpPr/>
            <p:nvPr/>
          </p:nvGrpSpPr>
          <p:grpSpPr>
            <a:xfrm>
              <a:off x="559547" y="4572000"/>
              <a:ext cx="8024905" cy="1005840"/>
              <a:chOff x="559547" y="4750915"/>
              <a:chExt cx="8024905" cy="1005840"/>
            </a:xfrm>
          </p:grpSpPr>
          <p:sp>
            <p:nvSpPr>
              <p:cNvPr id="46" name="Rectangle 45"/>
              <p:cNvSpPr/>
              <p:nvPr/>
            </p:nvSpPr>
            <p:spPr>
              <a:xfrm>
                <a:off x="1752600" y="4776788"/>
                <a:ext cx="6831852" cy="954107"/>
              </a:xfrm>
              <a:prstGeom prst="rect">
                <a:avLst/>
              </a:prstGeom>
            </p:spPr>
            <p:txBody>
              <a:bodyPr wrap="square">
                <a:spAutoFit/>
              </a:bodyPr>
              <a:lstStyle/>
              <a:p>
                <a:pPr marL="0" marR="0" lvl="0" indent="0" defTabSz="457200" eaLnBrk="1" fontAlgn="base" latinLnBrk="0" hangingPunct="1">
                  <a:spcAft>
                    <a:spcPct val="0"/>
                  </a:spcAft>
                  <a:buClrTx/>
                  <a:buSzTx/>
                  <a:buFontTx/>
                  <a:buNone/>
                  <a:tabLst/>
                  <a:defRPr/>
                </a:pPr>
                <a:r>
                  <a:rPr kumimoji="0" lang="en-US" sz="16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More than </a:t>
                </a:r>
                <a:r>
                  <a:rPr kumimoji="0" lang="en-US" sz="2000" b="1"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3,300,000</a:t>
                </a:r>
                <a:r>
                  <a:rPr kumimoji="0" lang="en-US" sz="16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 meals provided to our hungry neighbors through volunteer participation in food drives &amp; through work in food banks, agencies and mobile </a:t>
                </a:r>
                <a:r>
                  <a:rPr kumimoji="0" lang="en-US" sz="1600" b="0" i="0" u="none" strike="noStrike" kern="0" cap="none" spc="0" normalizeH="0" baseline="0" noProof="0" dirty="0" smtClean="0">
                    <a:ln>
                      <a:noFill/>
                    </a:ln>
                    <a:effectLst/>
                    <a:uLnTx/>
                    <a:uFillTx/>
                    <a:latin typeface="Arial" panose="020B0604020202020204" pitchFamily="34" charset="0"/>
                    <a:ea typeface="ＭＳ Ｐゴシック" pitchFamily="34" charset="-128"/>
                    <a:cs typeface="Arial" panose="020B0604020202020204" pitchFamily="34" charset="0"/>
                  </a:rPr>
                  <a:t>pantries</a:t>
                </a:r>
                <a:r>
                  <a:rPr kumimoji="0" lang="en-US" sz="2000" b="0" i="0" u="none" strike="noStrike" kern="0" cap="none" spc="0" normalizeH="0" baseline="0" noProof="0" dirty="0" smtClean="0">
                    <a:ln>
                      <a:noFill/>
                    </a:ln>
                    <a:effectLst/>
                    <a:uLnTx/>
                    <a:uFillTx/>
                    <a:latin typeface="Arial" panose="020B0604020202020204" pitchFamily="34" charset="0"/>
                    <a:ea typeface="ＭＳ Ｐゴシック" pitchFamily="34" charset="-128"/>
                    <a:cs typeface="Arial" panose="020B0604020202020204" pitchFamily="34" charset="0"/>
                  </a:rPr>
                  <a:t> </a:t>
                </a:r>
                <a:endParaRPr kumimoji="0" lang="en-US" sz="20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endParaRPr>
              </a:p>
            </p:txBody>
          </p:sp>
          <p:grpSp>
            <p:nvGrpSpPr>
              <p:cNvPr id="47" name="Group 46"/>
              <p:cNvGrpSpPr/>
              <p:nvPr/>
            </p:nvGrpSpPr>
            <p:grpSpPr>
              <a:xfrm>
                <a:off x="559547" y="4750915"/>
                <a:ext cx="1036914" cy="1005840"/>
                <a:chOff x="1042515" y="5083771"/>
                <a:chExt cx="1005840" cy="1005840"/>
              </a:xfrm>
            </p:grpSpPr>
            <p:sp>
              <p:nvSpPr>
                <p:cNvPr id="48" name="Oval 47"/>
                <p:cNvSpPr/>
                <p:nvPr/>
              </p:nvSpPr>
              <p:spPr>
                <a:xfrm>
                  <a:off x="1077913" y="5109644"/>
                  <a:ext cx="926246" cy="926246"/>
                </a:xfrm>
                <a:prstGeom prst="ellipse">
                  <a:avLst/>
                </a:prstGeom>
                <a:solidFill>
                  <a:srgbClr val="FFFFFF"/>
                </a:solidFill>
                <a:ln w="25400" cap="flat" cmpd="sng" algn="ctr">
                  <a:noFill/>
                  <a:prstDash val="solid"/>
                </a:ln>
                <a:effectLst/>
              </p:spPr>
              <p:txBody>
                <a:bodyPr lIns="0" tIns="0" rIns="0" bIns="18288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effectLst/>
                    <a:uLnTx/>
                    <a:uFillTx/>
                    <a:latin typeface="Roboto"/>
                    <a:ea typeface="+mn-ea"/>
                    <a:cs typeface="+mn-cs"/>
                  </a:endParaRPr>
                </a:p>
              </p:txBody>
            </p:sp>
            <p:sp>
              <p:nvSpPr>
                <p:cNvPr id="49" name="Freeform 36"/>
                <p:cNvSpPr>
                  <a:spLocks noEditPoints="1"/>
                </p:cNvSpPr>
                <p:nvPr/>
              </p:nvSpPr>
              <p:spPr bwMode="auto">
                <a:xfrm>
                  <a:off x="1042515" y="5083771"/>
                  <a:ext cx="1005840" cy="1005840"/>
                </a:xfrm>
                <a:custGeom>
                  <a:avLst/>
                  <a:gdLst>
                    <a:gd name="T0" fmla="*/ 60 w 120"/>
                    <a:gd name="T1" fmla="*/ 0 h 120"/>
                    <a:gd name="T2" fmla="*/ 0 w 120"/>
                    <a:gd name="T3" fmla="*/ 60 h 120"/>
                    <a:gd name="T4" fmla="*/ 60 w 120"/>
                    <a:gd name="T5" fmla="*/ 120 h 120"/>
                    <a:gd name="T6" fmla="*/ 120 w 120"/>
                    <a:gd name="T7" fmla="*/ 60 h 120"/>
                    <a:gd name="T8" fmla="*/ 60 w 120"/>
                    <a:gd name="T9" fmla="*/ 0 h 120"/>
                    <a:gd name="T10" fmla="*/ 52 w 120"/>
                    <a:gd name="T11" fmla="*/ 51 h 120"/>
                    <a:gd name="T12" fmla="*/ 49 w 120"/>
                    <a:gd name="T13" fmla="*/ 55 h 120"/>
                    <a:gd name="T14" fmla="*/ 50 w 120"/>
                    <a:gd name="T15" fmla="*/ 98 h 120"/>
                    <a:gd name="T16" fmla="*/ 46 w 120"/>
                    <a:gd name="T17" fmla="*/ 102 h 120"/>
                    <a:gd name="T18" fmla="*/ 41 w 120"/>
                    <a:gd name="T19" fmla="*/ 98 h 120"/>
                    <a:gd name="T20" fmla="*/ 42 w 120"/>
                    <a:gd name="T21" fmla="*/ 55 h 120"/>
                    <a:gd name="T22" fmla="*/ 37 w 120"/>
                    <a:gd name="T23" fmla="*/ 50 h 120"/>
                    <a:gd name="T24" fmla="*/ 35 w 120"/>
                    <a:gd name="T25" fmla="*/ 40 h 120"/>
                    <a:gd name="T26" fmla="*/ 35 w 120"/>
                    <a:gd name="T27" fmla="*/ 18 h 120"/>
                    <a:gd name="T28" fmla="*/ 40 w 120"/>
                    <a:gd name="T29" fmla="*/ 18 h 120"/>
                    <a:gd name="T30" fmla="*/ 40 w 120"/>
                    <a:gd name="T31" fmla="*/ 37 h 120"/>
                    <a:gd name="T32" fmla="*/ 41 w 120"/>
                    <a:gd name="T33" fmla="*/ 39 h 120"/>
                    <a:gd name="T34" fmla="*/ 43 w 120"/>
                    <a:gd name="T35" fmla="*/ 38 h 120"/>
                    <a:gd name="T36" fmla="*/ 43 w 120"/>
                    <a:gd name="T37" fmla="*/ 17 h 120"/>
                    <a:gd name="T38" fmla="*/ 48 w 120"/>
                    <a:gd name="T39" fmla="*/ 17 h 120"/>
                    <a:gd name="T40" fmla="*/ 48 w 120"/>
                    <a:gd name="T41" fmla="*/ 36 h 120"/>
                    <a:gd name="T42" fmla="*/ 50 w 120"/>
                    <a:gd name="T43" fmla="*/ 39 h 120"/>
                    <a:gd name="T44" fmla="*/ 51 w 120"/>
                    <a:gd name="T45" fmla="*/ 37 h 120"/>
                    <a:gd name="T46" fmla="*/ 51 w 120"/>
                    <a:gd name="T47" fmla="*/ 17 h 120"/>
                    <a:gd name="T48" fmla="*/ 56 w 120"/>
                    <a:gd name="T49" fmla="*/ 17 h 120"/>
                    <a:gd name="T50" fmla="*/ 57 w 120"/>
                    <a:gd name="T51" fmla="*/ 40 h 120"/>
                    <a:gd name="T52" fmla="*/ 52 w 120"/>
                    <a:gd name="T53" fmla="*/ 51 h 120"/>
                    <a:gd name="T54" fmla="*/ 72 w 120"/>
                    <a:gd name="T55" fmla="*/ 102 h 120"/>
                    <a:gd name="T56" fmla="*/ 60 w 120"/>
                    <a:gd name="T57" fmla="*/ 84 h 120"/>
                    <a:gd name="T58" fmla="*/ 69 w 120"/>
                    <a:gd name="T59" fmla="*/ 67 h 120"/>
                    <a:gd name="T60" fmla="*/ 68 w 120"/>
                    <a:gd name="T61" fmla="*/ 21 h 120"/>
                    <a:gd name="T62" fmla="*/ 72 w 120"/>
                    <a:gd name="T63" fmla="*/ 17 h 120"/>
                    <a:gd name="T64" fmla="*/ 77 w 120"/>
                    <a:gd name="T65" fmla="*/ 21 h 120"/>
                    <a:gd name="T66" fmla="*/ 76 w 120"/>
                    <a:gd name="T67" fmla="*/ 67 h 120"/>
                    <a:gd name="T68" fmla="*/ 84 w 120"/>
                    <a:gd name="T69" fmla="*/ 84 h 120"/>
                    <a:gd name="T70" fmla="*/ 72 w 120"/>
                    <a:gd name="T71" fmla="*/ 10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 h="120">
                      <a:moveTo>
                        <a:pt x="60" y="0"/>
                      </a:moveTo>
                      <a:cubicBezTo>
                        <a:pt x="27" y="0"/>
                        <a:pt x="0" y="26"/>
                        <a:pt x="0" y="60"/>
                      </a:cubicBezTo>
                      <a:cubicBezTo>
                        <a:pt x="0" y="93"/>
                        <a:pt x="27" y="120"/>
                        <a:pt x="60" y="120"/>
                      </a:cubicBezTo>
                      <a:cubicBezTo>
                        <a:pt x="93" y="120"/>
                        <a:pt x="120" y="93"/>
                        <a:pt x="120" y="60"/>
                      </a:cubicBezTo>
                      <a:cubicBezTo>
                        <a:pt x="120" y="26"/>
                        <a:pt x="93" y="0"/>
                        <a:pt x="60" y="0"/>
                      </a:cubicBezTo>
                      <a:close/>
                      <a:moveTo>
                        <a:pt x="52" y="51"/>
                      </a:moveTo>
                      <a:cubicBezTo>
                        <a:pt x="51" y="53"/>
                        <a:pt x="50" y="54"/>
                        <a:pt x="49" y="55"/>
                      </a:cubicBezTo>
                      <a:cubicBezTo>
                        <a:pt x="50" y="98"/>
                        <a:pt x="50" y="98"/>
                        <a:pt x="50" y="98"/>
                      </a:cubicBezTo>
                      <a:cubicBezTo>
                        <a:pt x="50" y="101"/>
                        <a:pt x="48" y="102"/>
                        <a:pt x="46" y="102"/>
                      </a:cubicBezTo>
                      <a:cubicBezTo>
                        <a:pt x="43" y="102"/>
                        <a:pt x="41" y="101"/>
                        <a:pt x="41" y="98"/>
                      </a:cubicBezTo>
                      <a:cubicBezTo>
                        <a:pt x="42" y="55"/>
                        <a:pt x="42" y="55"/>
                        <a:pt x="42" y="55"/>
                      </a:cubicBezTo>
                      <a:cubicBezTo>
                        <a:pt x="41" y="53"/>
                        <a:pt x="39" y="51"/>
                        <a:pt x="37" y="50"/>
                      </a:cubicBezTo>
                      <a:cubicBezTo>
                        <a:pt x="34" y="48"/>
                        <a:pt x="35" y="40"/>
                        <a:pt x="35" y="40"/>
                      </a:cubicBezTo>
                      <a:cubicBezTo>
                        <a:pt x="35" y="18"/>
                        <a:pt x="35" y="18"/>
                        <a:pt x="35" y="18"/>
                      </a:cubicBezTo>
                      <a:cubicBezTo>
                        <a:pt x="40" y="18"/>
                        <a:pt x="40" y="18"/>
                        <a:pt x="40" y="18"/>
                      </a:cubicBezTo>
                      <a:cubicBezTo>
                        <a:pt x="40" y="18"/>
                        <a:pt x="40" y="18"/>
                        <a:pt x="40" y="37"/>
                      </a:cubicBezTo>
                      <a:cubicBezTo>
                        <a:pt x="40" y="38"/>
                        <a:pt x="39" y="39"/>
                        <a:pt x="41" y="39"/>
                      </a:cubicBezTo>
                      <a:cubicBezTo>
                        <a:pt x="44" y="39"/>
                        <a:pt x="43" y="38"/>
                        <a:pt x="43" y="38"/>
                      </a:cubicBezTo>
                      <a:cubicBezTo>
                        <a:pt x="43" y="17"/>
                        <a:pt x="43" y="17"/>
                        <a:pt x="43" y="17"/>
                      </a:cubicBezTo>
                      <a:cubicBezTo>
                        <a:pt x="48" y="17"/>
                        <a:pt x="48" y="17"/>
                        <a:pt x="48" y="17"/>
                      </a:cubicBezTo>
                      <a:cubicBezTo>
                        <a:pt x="48" y="17"/>
                        <a:pt x="48" y="17"/>
                        <a:pt x="48" y="36"/>
                      </a:cubicBezTo>
                      <a:cubicBezTo>
                        <a:pt x="48" y="38"/>
                        <a:pt x="48" y="39"/>
                        <a:pt x="50" y="39"/>
                      </a:cubicBezTo>
                      <a:cubicBezTo>
                        <a:pt x="52" y="39"/>
                        <a:pt x="51" y="37"/>
                        <a:pt x="51" y="37"/>
                      </a:cubicBezTo>
                      <a:cubicBezTo>
                        <a:pt x="51" y="17"/>
                        <a:pt x="51" y="17"/>
                        <a:pt x="51" y="17"/>
                      </a:cubicBezTo>
                      <a:cubicBezTo>
                        <a:pt x="56" y="17"/>
                        <a:pt x="56" y="17"/>
                        <a:pt x="56" y="17"/>
                      </a:cubicBezTo>
                      <a:cubicBezTo>
                        <a:pt x="56" y="17"/>
                        <a:pt x="56" y="17"/>
                        <a:pt x="57" y="40"/>
                      </a:cubicBezTo>
                      <a:cubicBezTo>
                        <a:pt x="57" y="48"/>
                        <a:pt x="55" y="49"/>
                        <a:pt x="52" y="51"/>
                      </a:cubicBezTo>
                      <a:close/>
                      <a:moveTo>
                        <a:pt x="72" y="102"/>
                      </a:moveTo>
                      <a:cubicBezTo>
                        <a:pt x="66" y="102"/>
                        <a:pt x="60" y="94"/>
                        <a:pt x="60" y="84"/>
                      </a:cubicBezTo>
                      <a:cubicBezTo>
                        <a:pt x="60" y="76"/>
                        <a:pt x="64" y="69"/>
                        <a:pt x="69" y="67"/>
                      </a:cubicBezTo>
                      <a:cubicBezTo>
                        <a:pt x="68" y="21"/>
                        <a:pt x="68" y="21"/>
                        <a:pt x="68" y="21"/>
                      </a:cubicBezTo>
                      <a:cubicBezTo>
                        <a:pt x="68" y="19"/>
                        <a:pt x="70" y="17"/>
                        <a:pt x="72" y="17"/>
                      </a:cubicBezTo>
                      <a:cubicBezTo>
                        <a:pt x="75" y="17"/>
                        <a:pt x="77" y="19"/>
                        <a:pt x="77" y="21"/>
                      </a:cubicBezTo>
                      <a:cubicBezTo>
                        <a:pt x="76" y="67"/>
                        <a:pt x="76" y="67"/>
                        <a:pt x="76" y="67"/>
                      </a:cubicBezTo>
                      <a:cubicBezTo>
                        <a:pt x="81" y="69"/>
                        <a:pt x="84" y="76"/>
                        <a:pt x="84" y="84"/>
                      </a:cubicBezTo>
                      <a:cubicBezTo>
                        <a:pt x="84" y="94"/>
                        <a:pt x="79" y="102"/>
                        <a:pt x="72" y="102"/>
                      </a:cubicBezTo>
                      <a:close/>
                    </a:path>
                  </a:pathLst>
                </a:custGeom>
                <a:solidFill>
                  <a:srgbClr val="65C5EA"/>
                </a:solidFill>
                <a:ln>
                  <a:noFill/>
                </a:ln>
              </p:spPr>
              <p:txBody>
                <a:bodyPr vert="horz" wrap="square" lIns="91440" tIns="45720" rIns="91440" bIns="45720" numCol="1" anchor="t" anchorCtr="0" compatLnSpc="1">
                  <a:prstTxWarp prst="textNoShape">
                    <a:avLst/>
                  </a:prstTxWarp>
                </a:bodyP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effectLst/>
                    <a:uLnTx/>
                    <a:uFillTx/>
                    <a:latin typeface="Roboto"/>
                    <a:ea typeface="ＭＳ Ｐゴシック" pitchFamily="34" charset="-128"/>
                  </a:endParaRPr>
                </a:p>
              </p:txBody>
            </p:sp>
          </p:grpSp>
        </p:grpSp>
      </p:grpSp>
      <p:pic>
        <p:nvPicPr>
          <p:cNvPr id="50" name="Picture 4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450998" y="117156"/>
            <a:ext cx="1527299" cy="757177"/>
          </a:xfrm>
          <a:prstGeom prst="rect">
            <a:avLst/>
          </a:prstGeom>
        </p:spPr>
      </p:pic>
    </p:spTree>
    <p:extLst>
      <p:ext uri="{BB962C8B-B14F-4D97-AF65-F5344CB8AC3E}">
        <p14:creationId xmlns:p14="http://schemas.microsoft.com/office/powerpoint/2010/main" val="39038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914400" y="912028"/>
            <a:ext cx="112776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03846" y="472964"/>
            <a:ext cx="7887487" cy="369332"/>
          </a:xfrm>
          <a:prstGeom prst="rect">
            <a:avLst/>
          </a:prstGeom>
          <a:noFill/>
        </p:spPr>
        <p:txBody>
          <a:bodyPr wrap="square" rtlCol="0">
            <a:spAutoFit/>
          </a:bodyPr>
          <a:lstStyle/>
          <a:p>
            <a:pPr defTabSz="914400"/>
            <a:r>
              <a:rPr lang="en-US" b="1" spc="-5" dirty="0" smtClean="0">
                <a:solidFill>
                  <a:prstClr val="black"/>
                </a:solidFill>
                <a:latin typeface="Arial" panose="020B0604020202020204" pitchFamily="34" charset="0"/>
                <a:cs typeface="Arial" panose="020B0604020202020204" pitchFamily="34" charset="0"/>
              </a:rPr>
              <a:t>The study</a:t>
            </a:r>
            <a:endParaRPr lang="en-US" dirty="0">
              <a:solidFill>
                <a:prstClr val="black"/>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0998" y="117156"/>
            <a:ext cx="1527299" cy="757177"/>
          </a:xfrm>
          <a:prstGeom prst="rect">
            <a:avLst/>
          </a:prstGeom>
        </p:spPr>
      </p:pic>
      <p:grpSp>
        <p:nvGrpSpPr>
          <p:cNvPr id="10" name="Group 9"/>
          <p:cNvGrpSpPr/>
          <p:nvPr/>
        </p:nvGrpSpPr>
        <p:grpSpPr>
          <a:xfrm>
            <a:off x="2271564" y="1389233"/>
            <a:ext cx="7648873" cy="797329"/>
            <a:chOff x="2306541" y="1389233"/>
            <a:chExt cx="7648873" cy="797329"/>
          </a:xfrm>
        </p:grpSpPr>
        <p:sp>
          <p:nvSpPr>
            <p:cNvPr id="16" name="object 7"/>
            <p:cNvSpPr txBox="1">
              <a:spLocks noChangeAspect="1"/>
            </p:cNvSpPr>
            <p:nvPr/>
          </p:nvSpPr>
          <p:spPr>
            <a:xfrm>
              <a:off x="3324595" y="1609521"/>
              <a:ext cx="6630819" cy="346249"/>
            </a:xfrm>
            <a:prstGeom prst="rect">
              <a:avLst/>
            </a:prstGeom>
          </p:spPr>
          <p:txBody>
            <a:bodyPr vert="horz" wrap="square" lIns="0" tIns="0" rIns="0" bIns="0" rtlCol="0">
              <a:spAutoFit/>
            </a:bodyPr>
            <a:lstStyle/>
            <a:p>
              <a:pPr marL="12700" marR="5080">
                <a:lnSpc>
                  <a:spcPts val="2700"/>
                </a:lnSpc>
              </a:pPr>
              <a:r>
                <a:rPr lang="en-US" sz="3200" b="1" spc="-10" dirty="0" smtClean="0">
                  <a:solidFill>
                    <a:srgbClr val="65C5EA"/>
                  </a:solidFill>
                  <a:latin typeface="Arial" panose="020B0604020202020204" pitchFamily="34" charset="0"/>
                  <a:cs typeface="Arial" panose="020B0604020202020204" pitchFamily="34" charset="0"/>
                </a:rPr>
                <a:t>DOING GOOD IS GOOD FOR YOU</a:t>
              </a:r>
            </a:p>
          </p:txBody>
        </p:sp>
        <p:grpSp>
          <p:nvGrpSpPr>
            <p:cNvPr id="17" name="Group 16"/>
            <p:cNvGrpSpPr/>
            <p:nvPr/>
          </p:nvGrpSpPr>
          <p:grpSpPr>
            <a:xfrm>
              <a:off x="2306541" y="1389233"/>
              <a:ext cx="797329" cy="797329"/>
              <a:chOff x="657222" y="4562469"/>
              <a:chExt cx="1248410" cy="1248410"/>
            </a:xfrm>
          </p:grpSpPr>
          <p:sp>
            <p:nvSpPr>
              <p:cNvPr id="18" name="object 8"/>
              <p:cNvSpPr/>
              <p:nvPr/>
            </p:nvSpPr>
            <p:spPr>
              <a:xfrm>
                <a:off x="657222" y="4562469"/>
                <a:ext cx="1248410" cy="1248410"/>
              </a:xfrm>
              <a:custGeom>
                <a:avLst/>
                <a:gdLst/>
                <a:ahLst/>
                <a:cxnLst/>
                <a:rect l="l" t="t" r="r" b="b"/>
                <a:pathLst>
                  <a:path w="1248410" h="1248410">
                    <a:moveTo>
                      <a:pt x="624090" y="1248181"/>
                    </a:moveTo>
                    <a:lnTo>
                      <a:pt x="672790" y="1246300"/>
                    </a:lnTo>
                    <a:lnTo>
                      <a:pt x="720478" y="1240749"/>
                    </a:lnTo>
                    <a:lnTo>
                      <a:pt x="767013" y="1231670"/>
                    </a:lnTo>
                    <a:lnTo>
                      <a:pt x="812256" y="1219200"/>
                    </a:lnTo>
                    <a:lnTo>
                      <a:pt x="856067" y="1203481"/>
                    </a:lnTo>
                    <a:lnTo>
                      <a:pt x="898306" y="1184652"/>
                    </a:lnTo>
                    <a:lnTo>
                      <a:pt x="938833" y="1162853"/>
                    </a:lnTo>
                    <a:lnTo>
                      <a:pt x="977509" y="1138224"/>
                    </a:lnTo>
                    <a:lnTo>
                      <a:pt x="1014193" y="1110904"/>
                    </a:lnTo>
                    <a:lnTo>
                      <a:pt x="1048747" y="1081033"/>
                    </a:lnTo>
                    <a:lnTo>
                      <a:pt x="1081029" y="1048752"/>
                    </a:lnTo>
                    <a:lnTo>
                      <a:pt x="1110900" y="1014199"/>
                    </a:lnTo>
                    <a:lnTo>
                      <a:pt x="1138220" y="977515"/>
                    </a:lnTo>
                    <a:lnTo>
                      <a:pt x="1162851" y="938839"/>
                    </a:lnTo>
                    <a:lnTo>
                      <a:pt x="1184650" y="898312"/>
                    </a:lnTo>
                    <a:lnTo>
                      <a:pt x="1203480" y="856072"/>
                    </a:lnTo>
                    <a:lnTo>
                      <a:pt x="1219199" y="812261"/>
                    </a:lnTo>
                    <a:lnTo>
                      <a:pt x="1231669" y="767017"/>
                    </a:lnTo>
                    <a:lnTo>
                      <a:pt x="1240749" y="720481"/>
                    </a:lnTo>
                    <a:lnTo>
                      <a:pt x="1246300" y="672792"/>
                    </a:lnTo>
                    <a:lnTo>
                      <a:pt x="1248181" y="624090"/>
                    </a:lnTo>
                    <a:lnTo>
                      <a:pt x="1246300" y="575390"/>
                    </a:lnTo>
                    <a:lnTo>
                      <a:pt x="1240749" y="527702"/>
                    </a:lnTo>
                    <a:lnTo>
                      <a:pt x="1231669" y="481167"/>
                    </a:lnTo>
                    <a:lnTo>
                      <a:pt x="1219199" y="435924"/>
                    </a:lnTo>
                    <a:lnTo>
                      <a:pt x="1203480" y="392113"/>
                    </a:lnTo>
                    <a:lnTo>
                      <a:pt x="1184650" y="349874"/>
                    </a:lnTo>
                    <a:lnTo>
                      <a:pt x="1162851" y="309347"/>
                    </a:lnTo>
                    <a:lnTo>
                      <a:pt x="1138220" y="270671"/>
                    </a:lnTo>
                    <a:lnTo>
                      <a:pt x="1110900" y="233987"/>
                    </a:lnTo>
                    <a:lnTo>
                      <a:pt x="1081029" y="199434"/>
                    </a:lnTo>
                    <a:lnTo>
                      <a:pt x="1048747" y="167152"/>
                    </a:lnTo>
                    <a:lnTo>
                      <a:pt x="1014193" y="137280"/>
                    </a:lnTo>
                    <a:lnTo>
                      <a:pt x="977509" y="109960"/>
                    </a:lnTo>
                    <a:lnTo>
                      <a:pt x="938833" y="85330"/>
                    </a:lnTo>
                    <a:lnTo>
                      <a:pt x="898306" y="63530"/>
                    </a:lnTo>
                    <a:lnTo>
                      <a:pt x="856067" y="44701"/>
                    </a:lnTo>
                    <a:lnTo>
                      <a:pt x="812256" y="28981"/>
                    </a:lnTo>
                    <a:lnTo>
                      <a:pt x="767013" y="16511"/>
                    </a:lnTo>
                    <a:lnTo>
                      <a:pt x="720478" y="7431"/>
                    </a:lnTo>
                    <a:lnTo>
                      <a:pt x="672790" y="1881"/>
                    </a:lnTo>
                    <a:lnTo>
                      <a:pt x="624090" y="0"/>
                    </a:lnTo>
                    <a:lnTo>
                      <a:pt x="575390" y="1881"/>
                    </a:lnTo>
                    <a:lnTo>
                      <a:pt x="527702" y="7431"/>
                    </a:lnTo>
                    <a:lnTo>
                      <a:pt x="481167" y="16511"/>
                    </a:lnTo>
                    <a:lnTo>
                      <a:pt x="435924" y="28981"/>
                    </a:lnTo>
                    <a:lnTo>
                      <a:pt x="392113" y="44701"/>
                    </a:lnTo>
                    <a:lnTo>
                      <a:pt x="349874" y="63530"/>
                    </a:lnTo>
                    <a:lnTo>
                      <a:pt x="309347" y="85330"/>
                    </a:lnTo>
                    <a:lnTo>
                      <a:pt x="270671" y="109960"/>
                    </a:lnTo>
                    <a:lnTo>
                      <a:pt x="233987" y="137280"/>
                    </a:lnTo>
                    <a:lnTo>
                      <a:pt x="199434" y="167152"/>
                    </a:lnTo>
                    <a:lnTo>
                      <a:pt x="167152" y="199434"/>
                    </a:lnTo>
                    <a:lnTo>
                      <a:pt x="137280" y="233987"/>
                    </a:lnTo>
                    <a:lnTo>
                      <a:pt x="109960" y="270671"/>
                    </a:lnTo>
                    <a:lnTo>
                      <a:pt x="85330" y="309347"/>
                    </a:lnTo>
                    <a:lnTo>
                      <a:pt x="63530" y="349874"/>
                    </a:lnTo>
                    <a:lnTo>
                      <a:pt x="44701" y="392113"/>
                    </a:lnTo>
                    <a:lnTo>
                      <a:pt x="28981" y="435924"/>
                    </a:lnTo>
                    <a:lnTo>
                      <a:pt x="16511" y="481167"/>
                    </a:lnTo>
                    <a:lnTo>
                      <a:pt x="7431" y="527702"/>
                    </a:lnTo>
                    <a:lnTo>
                      <a:pt x="1881" y="575390"/>
                    </a:lnTo>
                    <a:lnTo>
                      <a:pt x="0" y="624090"/>
                    </a:lnTo>
                    <a:lnTo>
                      <a:pt x="1881" y="672792"/>
                    </a:lnTo>
                    <a:lnTo>
                      <a:pt x="7431" y="720481"/>
                    </a:lnTo>
                    <a:lnTo>
                      <a:pt x="16511" y="767017"/>
                    </a:lnTo>
                    <a:lnTo>
                      <a:pt x="28981" y="812261"/>
                    </a:lnTo>
                    <a:lnTo>
                      <a:pt x="44701" y="856072"/>
                    </a:lnTo>
                    <a:lnTo>
                      <a:pt x="63530" y="898312"/>
                    </a:lnTo>
                    <a:lnTo>
                      <a:pt x="85330" y="938839"/>
                    </a:lnTo>
                    <a:lnTo>
                      <a:pt x="109960" y="977515"/>
                    </a:lnTo>
                    <a:lnTo>
                      <a:pt x="137280" y="1014199"/>
                    </a:lnTo>
                    <a:lnTo>
                      <a:pt x="167152" y="1048752"/>
                    </a:lnTo>
                    <a:lnTo>
                      <a:pt x="199434" y="1081033"/>
                    </a:lnTo>
                    <a:lnTo>
                      <a:pt x="233987" y="1110904"/>
                    </a:lnTo>
                    <a:lnTo>
                      <a:pt x="270671" y="1138224"/>
                    </a:lnTo>
                    <a:lnTo>
                      <a:pt x="309347" y="1162853"/>
                    </a:lnTo>
                    <a:lnTo>
                      <a:pt x="349874" y="1184652"/>
                    </a:lnTo>
                    <a:lnTo>
                      <a:pt x="392113" y="1203481"/>
                    </a:lnTo>
                    <a:lnTo>
                      <a:pt x="435924" y="1219200"/>
                    </a:lnTo>
                    <a:lnTo>
                      <a:pt x="481167" y="1231670"/>
                    </a:lnTo>
                    <a:lnTo>
                      <a:pt x="527702" y="1240749"/>
                    </a:lnTo>
                    <a:lnTo>
                      <a:pt x="575390" y="1246300"/>
                    </a:lnTo>
                    <a:lnTo>
                      <a:pt x="624090" y="1248181"/>
                    </a:lnTo>
                    <a:close/>
                  </a:path>
                </a:pathLst>
              </a:custGeom>
              <a:ln w="57150">
                <a:solidFill>
                  <a:srgbClr val="65C5EA"/>
                </a:solidFill>
              </a:ln>
            </p:spPr>
            <p:txBody>
              <a:bodyPr wrap="square" lIns="0" tIns="0" rIns="0" bIns="0" rtlCol="0"/>
              <a:lstStyle/>
              <a:p>
                <a:endParaRPr/>
              </a:p>
            </p:txBody>
          </p:sp>
          <p:sp>
            <p:nvSpPr>
              <p:cNvPr id="19" name="object 9"/>
              <p:cNvSpPr/>
              <p:nvPr/>
            </p:nvSpPr>
            <p:spPr>
              <a:xfrm>
                <a:off x="870195" y="4907383"/>
                <a:ext cx="817880" cy="585470"/>
              </a:xfrm>
              <a:custGeom>
                <a:avLst/>
                <a:gdLst/>
                <a:ahLst/>
                <a:cxnLst/>
                <a:rect l="l" t="t" r="r" b="b"/>
                <a:pathLst>
                  <a:path w="817880" h="585470">
                    <a:moveTo>
                      <a:pt x="322160" y="539750"/>
                    </a:moveTo>
                    <a:lnTo>
                      <a:pt x="277513" y="539750"/>
                    </a:lnTo>
                    <a:lnTo>
                      <a:pt x="280826" y="549910"/>
                    </a:lnTo>
                    <a:lnTo>
                      <a:pt x="309096" y="580390"/>
                    </a:lnTo>
                    <a:lnTo>
                      <a:pt x="326575" y="585470"/>
                    </a:lnTo>
                    <a:lnTo>
                      <a:pt x="335831" y="585470"/>
                    </a:lnTo>
                    <a:lnTo>
                      <a:pt x="375458" y="571500"/>
                    </a:lnTo>
                    <a:lnTo>
                      <a:pt x="396392" y="544830"/>
                    </a:lnTo>
                    <a:lnTo>
                      <a:pt x="331603" y="544830"/>
                    </a:lnTo>
                    <a:lnTo>
                      <a:pt x="324604" y="542290"/>
                    </a:lnTo>
                    <a:lnTo>
                      <a:pt x="322160" y="539750"/>
                    </a:lnTo>
                    <a:close/>
                  </a:path>
                  <a:path w="817880" h="585470">
                    <a:moveTo>
                      <a:pt x="528782" y="528320"/>
                    </a:moveTo>
                    <a:lnTo>
                      <a:pt x="405338" y="528320"/>
                    </a:lnTo>
                    <a:lnTo>
                      <a:pt x="432389" y="549910"/>
                    </a:lnTo>
                    <a:lnTo>
                      <a:pt x="442334" y="556260"/>
                    </a:lnTo>
                    <a:lnTo>
                      <a:pt x="452997" y="561340"/>
                    </a:lnTo>
                    <a:lnTo>
                      <a:pt x="464138" y="563880"/>
                    </a:lnTo>
                    <a:lnTo>
                      <a:pt x="475518" y="565150"/>
                    </a:lnTo>
                    <a:lnTo>
                      <a:pt x="478109" y="565150"/>
                    </a:lnTo>
                    <a:lnTo>
                      <a:pt x="520769" y="543560"/>
                    </a:lnTo>
                    <a:lnTo>
                      <a:pt x="528782" y="528320"/>
                    </a:lnTo>
                    <a:close/>
                  </a:path>
                  <a:path w="817880" h="585470">
                    <a:moveTo>
                      <a:pt x="616820" y="528320"/>
                    </a:moveTo>
                    <a:lnTo>
                      <a:pt x="528782" y="528320"/>
                    </a:lnTo>
                    <a:lnTo>
                      <a:pt x="531957" y="530860"/>
                    </a:lnTo>
                    <a:lnTo>
                      <a:pt x="542118" y="537210"/>
                    </a:lnTo>
                    <a:lnTo>
                      <a:pt x="552865" y="542290"/>
                    </a:lnTo>
                    <a:lnTo>
                      <a:pt x="563940" y="544830"/>
                    </a:lnTo>
                    <a:lnTo>
                      <a:pt x="575086" y="546100"/>
                    </a:lnTo>
                    <a:lnTo>
                      <a:pt x="588003" y="544830"/>
                    </a:lnTo>
                    <a:lnTo>
                      <a:pt x="600151" y="541020"/>
                    </a:lnTo>
                    <a:lnTo>
                      <a:pt x="611064" y="534670"/>
                    </a:lnTo>
                    <a:lnTo>
                      <a:pt x="616820" y="528320"/>
                    </a:lnTo>
                    <a:close/>
                  </a:path>
                  <a:path w="817880" h="585470">
                    <a:moveTo>
                      <a:pt x="420761" y="487680"/>
                    </a:moveTo>
                    <a:lnTo>
                      <a:pt x="353002" y="487680"/>
                    </a:lnTo>
                    <a:lnTo>
                      <a:pt x="356900" y="488950"/>
                    </a:lnTo>
                    <a:lnTo>
                      <a:pt x="360190" y="491490"/>
                    </a:lnTo>
                    <a:lnTo>
                      <a:pt x="365521" y="496570"/>
                    </a:lnTo>
                    <a:lnTo>
                      <a:pt x="368189" y="504190"/>
                    </a:lnTo>
                    <a:lnTo>
                      <a:pt x="368035" y="511809"/>
                    </a:lnTo>
                    <a:lnTo>
                      <a:pt x="364901" y="518159"/>
                    </a:lnTo>
                    <a:lnTo>
                      <a:pt x="351871" y="537210"/>
                    </a:lnTo>
                    <a:lnTo>
                      <a:pt x="346266" y="542290"/>
                    </a:lnTo>
                    <a:lnTo>
                      <a:pt x="339166" y="544830"/>
                    </a:lnTo>
                    <a:lnTo>
                      <a:pt x="396392" y="544830"/>
                    </a:lnTo>
                    <a:lnTo>
                      <a:pt x="398264" y="542290"/>
                    </a:lnTo>
                    <a:lnTo>
                      <a:pt x="401376" y="537210"/>
                    </a:lnTo>
                    <a:lnTo>
                      <a:pt x="403573" y="533400"/>
                    </a:lnTo>
                    <a:lnTo>
                      <a:pt x="405338" y="528320"/>
                    </a:lnTo>
                    <a:lnTo>
                      <a:pt x="616820" y="528320"/>
                    </a:lnTo>
                    <a:lnTo>
                      <a:pt x="620273" y="524510"/>
                    </a:lnTo>
                    <a:lnTo>
                      <a:pt x="470172" y="524510"/>
                    </a:lnTo>
                    <a:lnTo>
                      <a:pt x="463276" y="521970"/>
                    </a:lnTo>
                    <a:lnTo>
                      <a:pt x="457675" y="516890"/>
                    </a:lnTo>
                    <a:lnTo>
                      <a:pt x="420761" y="487680"/>
                    </a:lnTo>
                    <a:close/>
                  </a:path>
                  <a:path w="817880" h="585470">
                    <a:moveTo>
                      <a:pt x="187897" y="444500"/>
                    </a:moveTo>
                    <a:lnTo>
                      <a:pt x="145407" y="444500"/>
                    </a:lnTo>
                    <a:lnTo>
                      <a:pt x="148716" y="455930"/>
                    </a:lnTo>
                    <a:lnTo>
                      <a:pt x="177560" y="487680"/>
                    </a:lnTo>
                    <a:lnTo>
                      <a:pt x="195057" y="492759"/>
                    </a:lnTo>
                    <a:lnTo>
                      <a:pt x="212425" y="492759"/>
                    </a:lnTo>
                    <a:lnTo>
                      <a:pt x="215708" y="502920"/>
                    </a:lnTo>
                    <a:lnTo>
                      <a:pt x="244552" y="534670"/>
                    </a:lnTo>
                    <a:lnTo>
                      <a:pt x="271277" y="541020"/>
                    </a:lnTo>
                    <a:lnTo>
                      <a:pt x="273398" y="541020"/>
                    </a:lnTo>
                    <a:lnTo>
                      <a:pt x="275417" y="539750"/>
                    </a:lnTo>
                    <a:lnTo>
                      <a:pt x="322160" y="539750"/>
                    </a:lnTo>
                    <a:lnTo>
                      <a:pt x="319715" y="537210"/>
                    </a:lnTo>
                    <a:lnTo>
                      <a:pt x="317083" y="530860"/>
                    </a:lnTo>
                    <a:lnTo>
                      <a:pt x="316761" y="523240"/>
                    </a:lnTo>
                    <a:lnTo>
                      <a:pt x="318800" y="516890"/>
                    </a:lnTo>
                    <a:lnTo>
                      <a:pt x="321863" y="513080"/>
                    </a:lnTo>
                    <a:lnTo>
                      <a:pt x="331567" y="499109"/>
                    </a:lnTo>
                    <a:lnTo>
                      <a:pt x="266358" y="499109"/>
                    </a:lnTo>
                    <a:lnTo>
                      <a:pt x="260063" y="496570"/>
                    </a:lnTo>
                    <a:lnTo>
                      <a:pt x="255808" y="492759"/>
                    </a:lnTo>
                    <a:lnTo>
                      <a:pt x="252976" y="488950"/>
                    </a:lnTo>
                    <a:lnTo>
                      <a:pt x="251198" y="478790"/>
                    </a:lnTo>
                    <a:lnTo>
                      <a:pt x="252367" y="473709"/>
                    </a:lnTo>
                    <a:lnTo>
                      <a:pt x="255351" y="468630"/>
                    </a:lnTo>
                    <a:lnTo>
                      <a:pt x="266959" y="452120"/>
                    </a:lnTo>
                    <a:lnTo>
                      <a:pt x="200125" y="452120"/>
                    </a:lnTo>
                    <a:lnTo>
                      <a:pt x="193096" y="448309"/>
                    </a:lnTo>
                    <a:lnTo>
                      <a:pt x="188854" y="445770"/>
                    </a:lnTo>
                    <a:lnTo>
                      <a:pt x="187897" y="444500"/>
                    </a:lnTo>
                    <a:close/>
                  </a:path>
                  <a:path w="817880" h="585470">
                    <a:moveTo>
                      <a:pt x="415613" y="387350"/>
                    </a:moveTo>
                    <a:lnTo>
                      <a:pt x="408089" y="389890"/>
                    </a:lnTo>
                    <a:lnTo>
                      <a:pt x="401731" y="394970"/>
                    </a:lnTo>
                    <a:lnTo>
                      <a:pt x="397865" y="401320"/>
                    </a:lnTo>
                    <a:lnTo>
                      <a:pt x="397053" y="408940"/>
                    </a:lnTo>
                    <a:lnTo>
                      <a:pt x="399215" y="416559"/>
                    </a:lnTo>
                    <a:lnTo>
                      <a:pt x="404271" y="422909"/>
                    </a:lnTo>
                    <a:lnTo>
                      <a:pt x="476801" y="483870"/>
                    </a:lnTo>
                    <a:lnTo>
                      <a:pt x="480561" y="487680"/>
                    </a:lnTo>
                    <a:lnTo>
                      <a:pt x="487023" y="495300"/>
                    </a:lnTo>
                    <a:lnTo>
                      <a:pt x="491330" y="506730"/>
                    </a:lnTo>
                    <a:lnTo>
                      <a:pt x="488625" y="518159"/>
                    </a:lnTo>
                    <a:lnTo>
                      <a:pt x="485577" y="523240"/>
                    </a:lnTo>
                    <a:lnTo>
                      <a:pt x="479481" y="523240"/>
                    </a:lnTo>
                    <a:lnTo>
                      <a:pt x="470172" y="524510"/>
                    </a:lnTo>
                    <a:lnTo>
                      <a:pt x="620273" y="524510"/>
                    </a:lnTo>
                    <a:lnTo>
                      <a:pt x="624376" y="519430"/>
                    </a:lnTo>
                    <a:lnTo>
                      <a:pt x="627491" y="511809"/>
                    </a:lnTo>
                    <a:lnTo>
                      <a:pt x="629251" y="506730"/>
                    </a:lnTo>
                    <a:lnTo>
                      <a:pt x="574080" y="506730"/>
                    </a:lnTo>
                    <a:lnTo>
                      <a:pt x="565751" y="504190"/>
                    </a:lnTo>
                    <a:lnTo>
                      <a:pt x="557700" y="499109"/>
                    </a:lnTo>
                    <a:lnTo>
                      <a:pt x="430484" y="392430"/>
                    </a:lnTo>
                    <a:lnTo>
                      <a:pt x="423384" y="388620"/>
                    </a:lnTo>
                    <a:lnTo>
                      <a:pt x="415613" y="387350"/>
                    </a:lnTo>
                    <a:close/>
                  </a:path>
                  <a:path w="817880" h="585470">
                    <a:moveTo>
                      <a:pt x="453944" y="327660"/>
                    </a:moveTo>
                    <a:lnTo>
                      <a:pt x="446522" y="330200"/>
                    </a:lnTo>
                    <a:lnTo>
                      <a:pt x="440390" y="336550"/>
                    </a:lnTo>
                    <a:lnTo>
                      <a:pt x="436817" y="342900"/>
                    </a:lnTo>
                    <a:lnTo>
                      <a:pt x="436321" y="350520"/>
                    </a:lnTo>
                    <a:lnTo>
                      <a:pt x="438781" y="358140"/>
                    </a:lnTo>
                    <a:lnTo>
                      <a:pt x="444073" y="364490"/>
                    </a:lnTo>
                    <a:lnTo>
                      <a:pt x="578274" y="468630"/>
                    </a:lnTo>
                    <a:lnTo>
                      <a:pt x="581699" y="471170"/>
                    </a:lnTo>
                    <a:lnTo>
                      <a:pt x="587806" y="478790"/>
                    </a:lnTo>
                    <a:lnTo>
                      <a:pt x="591626" y="487680"/>
                    </a:lnTo>
                    <a:lnTo>
                      <a:pt x="588193" y="500380"/>
                    </a:lnTo>
                    <a:lnTo>
                      <a:pt x="581842" y="505459"/>
                    </a:lnTo>
                    <a:lnTo>
                      <a:pt x="574080" y="506730"/>
                    </a:lnTo>
                    <a:lnTo>
                      <a:pt x="629251" y="506730"/>
                    </a:lnTo>
                    <a:lnTo>
                      <a:pt x="629690" y="505459"/>
                    </a:lnTo>
                    <a:lnTo>
                      <a:pt x="631043" y="497840"/>
                    </a:lnTo>
                    <a:lnTo>
                      <a:pt x="656171" y="497840"/>
                    </a:lnTo>
                    <a:lnTo>
                      <a:pt x="691383" y="471170"/>
                    </a:lnTo>
                    <a:lnTo>
                      <a:pt x="695593" y="458470"/>
                    </a:lnTo>
                    <a:lnTo>
                      <a:pt x="636529" y="458470"/>
                    </a:lnTo>
                    <a:lnTo>
                      <a:pt x="629976" y="455930"/>
                    </a:lnTo>
                    <a:lnTo>
                      <a:pt x="624134" y="452120"/>
                    </a:lnTo>
                    <a:lnTo>
                      <a:pt x="623880" y="452120"/>
                    </a:lnTo>
                    <a:lnTo>
                      <a:pt x="469003" y="332740"/>
                    </a:lnTo>
                    <a:lnTo>
                      <a:pt x="461743" y="328930"/>
                    </a:lnTo>
                    <a:lnTo>
                      <a:pt x="453944" y="327660"/>
                    </a:lnTo>
                    <a:close/>
                  </a:path>
                  <a:path w="817880" h="585470">
                    <a:moveTo>
                      <a:pt x="360470" y="415290"/>
                    </a:moveTo>
                    <a:lnTo>
                      <a:pt x="307536" y="415290"/>
                    </a:lnTo>
                    <a:lnTo>
                      <a:pt x="311434" y="416559"/>
                    </a:lnTo>
                    <a:lnTo>
                      <a:pt x="314724" y="419100"/>
                    </a:lnTo>
                    <a:lnTo>
                      <a:pt x="319016" y="421640"/>
                    </a:lnTo>
                    <a:lnTo>
                      <a:pt x="321848" y="426720"/>
                    </a:lnTo>
                    <a:lnTo>
                      <a:pt x="322763" y="431800"/>
                    </a:lnTo>
                    <a:lnTo>
                      <a:pt x="323614" y="436880"/>
                    </a:lnTo>
                    <a:lnTo>
                      <a:pt x="322445" y="441959"/>
                    </a:lnTo>
                    <a:lnTo>
                      <a:pt x="305135" y="466090"/>
                    </a:lnTo>
                    <a:lnTo>
                      <a:pt x="301280" y="471170"/>
                    </a:lnTo>
                    <a:lnTo>
                      <a:pt x="294628" y="480059"/>
                    </a:lnTo>
                    <a:lnTo>
                      <a:pt x="288235" y="488950"/>
                    </a:lnTo>
                    <a:lnTo>
                      <a:pt x="285158" y="494030"/>
                    </a:lnTo>
                    <a:lnTo>
                      <a:pt x="279599" y="497840"/>
                    </a:lnTo>
                    <a:lnTo>
                      <a:pt x="273101" y="499109"/>
                    </a:lnTo>
                    <a:lnTo>
                      <a:pt x="331567" y="499109"/>
                    </a:lnTo>
                    <a:lnTo>
                      <a:pt x="336860" y="491490"/>
                    </a:lnTo>
                    <a:lnTo>
                      <a:pt x="340302" y="488950"/>
                    </a:lnTo>
                    <a:lnTo>
                      <a:pt x="344543" y="487680"/>
                    </a:lnTo>
                    <a:lnTo>
                      <a:pt x="420761" y="487680"/>
                    </a:lnTo>
                    <a:lnTo>
                      <a:pt x="393476" y="466090"/>
                    </a:lnTo>
                    <a:lnTo>
                      <a:pt x="393337" y="466090"/>
                    </a:lnTo>
                    <a:lnTo>
                      <a:pt x="390467" y="463550"/>
                    </a:lnTo>
                    <a:lnTo>
                      <a:pt x="387317" y="461009"/>
                    </a:lnTo>
                    <a:lnTo>
                      <a:pt x="377157" y="453390"/>
                    </a:lnTo>
                    <a:lnTo>
                      <a:pt x="369791" y="450850"/>
                    </a:lnTo>
                    <a:lnTo>
                      <a:pt x="362069" y="448309"/>
                    </a:lnTo>
                    <a:lnTo>
                      <a:pt x="363987" y="440690"/>
                    </a:lnTo>
                    <a:lnTo>
                      <a:pt x="364330" y="433070"/>
                    </a:lnTo>
                    <a:lnTo>
                      <a:pt x="362920" y="424180"/>
                    </a:lnTo>
                    <a:lnTo>
                      <a:pt x="360470" y="415290"/>
                    </a:lnTo>
                    <a:close/>
                  </a:path>
                  <a:path w="817880" h="585470">
                    <a:moveTo>
                      <a:pt x="656171" y="497840"/>
                    </a:moveTo>
                    <a:lnTo>
                      <a:pt x="631043" y="497840"/>
                    </a:lnTo>
                    <a:lnTo>
                      <a:pt x="634789" y="499109"/>
                    </a:lnTo>
                    <a:lnTo>
                      <a:pt x="643755" y="499109"/>
                    </a:lnTo>
                    <a:lnTo>
                      <a:pt x="656171" y="497840"/>
                    </a:lnTo>
                    <a:close/>
                  </a:path>
                  <a:path w="817880" h="585470">
                    <a:moveTo>
                      <a:pt x="496072" y="265430"/>
                    </a:moveTo>
                    <a:lnTo>
                      <a:pt x="488266" y="265430"/>
                    </a:lnTo>
                    <a:lnTo>
                      <a:pt x="480903" y="267970"/>
                    </a:lnTo>
                    <a:lnTo>
                      <a:pt x="474883" y="273050"/>
                    </a:lnTo>
                    <a:lnTo>
                      <a:pt x="471443" y="280670"/>
                    </a:lnTo>
                    <a:lnTo>
                      <a:pt x="471118" y="288290"/>
                    </a:lnTo>
                    <a:lnTo>
                      <a:pt x="473755" y="295910"/>
                    </a:lnTo>
                    <a:lnTo>
                      <a:pt x="479201" y="302260"/>
                    </a:lnTo>
                    <a:lnTo>
                      <a:pt x="647680" y="425450"/>
                    </a:lnTo>
                    <a:lnTo>
                      <a:pt x="652074" y="430530"/>
                    </a:lnTo>
                    <a:lnTo>
                      <a:pt x="655465" y="435609"/>
                    </a:lnTo>
                    <a:lnTo>
                      <a:pt x="657103" y="443230"/>
                    </a:lnTo>
                    <a:lnTo>
                      <a:pt x="657598" y="449580"/>
                    </a:lnTo>
                    <a:lnTo>
                      <a:pt x="651439" y="457200"/>
                    </a:lnTo>
                    <a:lnTo>
                      <a:pt x="647680" y="458470"/>
                    </a:lnTo>
                    <a:lnTo>
                      <a:pt x="695593" y="458470"/>
                    </a:lnTo>
                    <a:lnTo>
                      <a:pt x="697038" y="452120"/>
                    </a:lnTo>
                    <a:lnTo>
                      <a:pt x="697464" y="441959"/>
                    </a:lnTo>
                    <a:lnTo>
                      <a:pt x="709782" y="439420"/>
                    </a:lnTo>
                    <a:lnTo>
                      <a:pt x="748529" y="402590"/>
                    </a:lnTo>
                    <a:lnTo>
                      <a:pt x="748673" y="401320"/>
                    </a:lnTo>
                    <a:lnTo>
                      <a:pt x="687621" y="401320"/>
                    </a:lnTo>
                    <a:lnTo>
                      <a:pt x="681398" y="400050"/>
                    </a:lnTo>
                    <a:lnTo>
                      <a:pt x="676153" y="396240"/>
                    </a:lnTo>
                    <a:lnTo>
                      <a:pt x="668863" y="391160"/>
                    </a:lnTo>
                    <a:lnTo>
                      <a:pt x="667860" y="389890"/>
                    </a:lnTo>
                    <a:lnTo>
                      <a:pt x="503420" y="269240"/>
                    </a:lnTo>
                    <a:lnTo>
                      <a:pt x="496072" y="265430"/>
                    </a:lnTo>
                    <a:close/>
                  </a:path>
                  <a:path w="817880" h="585470">
                    <a:moveTo>
                      <a:pt x="310345" y="344170"/>
                    </a:moveTo>
                    <a:lnTo>
                      <a:pt x="257574" y="344170"/>
                    </a:lnTo>
                    <a:lnTo>
                      <a:pt x="261473" y="345440"/>
                    </a:lnTo>
                    <a:lnTo>
                      <a:pt x="264762" y="347980"/>
                    </a:lnTo>
                    <a:lnTo>
                      <a:pt x="270093" y="353060"/>
                    </a:lnTo>
                    <a:lnTo>
                      <a:pt x="272752" y="359410"/>
                    </a:lnTo>
                    <a:lnTo>
                      <a:pt x="272593" y="367030"/>
                    </a:lnTo>
                    <a:lnTo>
                      <a:pt x="269474" y="374650"/>
                    </a:lnTo>
                    <a:lnTo>
                      <a:pt x="220287" y="444500"/>
                    </a:lnTo>
                    <a:lnTo>
                      <a:pt x="214736" y="449580"/>
                    </a:lnTo>
                    <a:lnTo>
                      <a:pt x="207677" y="452120"/>
                    </a:lnTo>
                    <a:lnTo>
                      <a:pt x="266959" y="452120"/>
                    </a:lnTo>
                    <a:lnTo>
                      <a:pt x="287495" y="422909"/>
                    </a:lnTo>
                    <a:lnTo>
                      <a:pt x="291178" y="417830"/>
                    </a:lnTo>
                    <a:lnTo>
                      <a:pt x="297134" y="415290"/>
                    </a:lnTo>
                    <a:lnTo>
                      <a:pt x="360470" y="415290"/>
                    </a:lnTo>
                    <a:lnTo>
                      <a:pt x="359769" y="412750"/>
                    </a:lnTo>
                    <a:lnTo>
                      <a:pt x="354507" y="402590"/>
                    </a:lnTo>
                    <a:lnTo>
                      <a:pt x="347272" y="393700"/>
                    </a:lnTo>
                    <a:lnTo>
                      <a:pt x="338206" y="384810"/>
                    </a:lnTo>
                    <a:lnTo>
                      <a:pt x="332216" y="382270"/>
                    </a:lnTo>
                    <a:lnTo>
                      <a:pt x="325882" y="378460"/>
                    </a:lnTo>
                    <a:lnTo>
                      <a:pt x="312501" y="375920"/>
                    </a:lnTo>
                    <a:lnTo>
                      <a:pt x="313562" y="358140"/>
                    </a:lnTo>
                    <a:lnTo>
                      <a:pt x="310345" y="344170"/>
                    </a:lnTo>
                    <a:close/>
                  </a:path>
                  <a:path w="817880" h="585470">
                    <a:moveTo>
                      <a:pt x="20663" y="273050"/>
                    </a:moveTo>
                    <a:lnTo>
                      <a:pt x="12969" y="274320"/>
                    </a:lnTo>
                    <a:lnTo>
                      <a:pt x="6365" y="279400"/>
                    </a:lnTo>
                    <a:lnTo>
                      <a:pt x="1707" y="285750"/>
                    </a:lnTo>
                    <a:lnTo>
                      <a:pt x="0" y="293370"/>
                    </a:lnTo>
                    <a:lnTo>
                      <a:pt x="1402" y="300990"/>
                    </a:lnTo>
                    <a:lnTo>
                      <a:pt x="5586" y="307340"/>
                    </a:lnTo>
                    <a:lnTo>
                      <a:pt x="12222" y="312420"/>
                    </a:lnTo>
                    <a:lnTo>
                      <a:pt x="91013" y="346710"/>
                    </a:lnTo>
                    <a:lnTo>
                      <a:pt x="88067" y="350520"/>
                    </a:lnTo>
                    <a:lnTo>
                      <a:pt x="82187" y="360680"/>
                    </a:lnTo>
                    <a:lnTo>
                      <a:pt x="78496" y="372110"/>
                    </a:lnTo>
                    <a:lnTo>
                      <a:pt x="77220" y="382270"/>
                    </a:lnTo>
                    <a:lnTo>
                      <a:pt x="77149" y="384810"/>
                    </a:lnTo>
                    <a:lnTo>
                      <a:pt x="77945" y="396240"/>
                    </a:lnTo>
                    <a:lnTo>
                      <a:pt x="102596" y="435609"/>
                    </a:lnTo>
                    <a:lnTo>
                      <a:pt x="128090" y="445770"/>
                    </a:lnTo>
                    <a:lnTo>
                      <a:pt x="142702" y="445770"/>
                    </a:lnTo>
                    <a:lnTo>
                      <a:pt x="145407" y="444500"/>
                    </a:lnTo>
                    <a:lnTo>
                      <a:pt x="187897" y="444500"/>
                    </a:lnTo>
                    <a:lnTo>
                      <a:pt x="185984" y="441959"/>
                    </a:lnTo>
                    <a:lnTo>
                      <a:pt x="185095" y="436880"/>
                    </a:lnTo>
                    <a:lnTo>
                      <a:pt x="184244" y="430530"/>
                    </a:lnTo>
                    <a:lnTo>
                      <a:pt x="185374" y="425450"/>
                    </a:lnTo>
                    <a:lnTo>
                      <a:pt x="188422" y="421640"/>
                    </a:lnTo>
                    <a:lnTo>
                      <a:pt x="200049" y="405130"/>
                    </a:lnTo>
                    <a:lnTo>
                      <a:pt x="133144" y="405130"/>
                    </a:lnTo>
                    <a:lnTo>
                      <a:pt x="126103" y="401320"/>
                    </a:lnTo>
                    <a:lnTo>
                      <a:pt x="121849" y="398780"/>
                    </a:lnTo>
                    <a:lnTo>
                      <a:pt x="119017" y="393700"/>
                    </a:lnTo>
                    <a:lnTo>
                      <a:pt x="117251" y="383540"/>
                    </a:lnTo>
                    <a:lnTo>
                      <a:pt x="118382" y="378460"/>
                    </a:lnTo>
                    <a:lnTo>
                      <a:pt x="157193" y="323850"/>
                    </a:lnTo>
                    <a:lnTo>
                      <a:pt x="163213" y="320040"/>
                    </a:lnTo>
                    <a:lnTo>
                      <a:pt x="294778" y="320040"/>
                    </a:lnTo>
                    <a:lnTo>
                      <a:pt x="288282" y="313690"/>
                    </a:lnTo>
                    <a:lnTo>
                      <a:pt x="285681" y="312420"/>
                    </a:lnTo>
                    <a:lnTo>
                      <a:pt x="115016" y="312420"/>
                    </a:lnTo>
                    <a:lnTo>
                      <a:pt x="28593" y="274320"/>
                    </a:lnTo>
                    <a:lnTo>
                      <a:pt x="20663" y="273050"/>
                    </a:lnTo>
                    <a:close/>
                  </a:path>
                  <a:path w="817880" h="585470">
                    <a:moveTo>
                      <a:pt x="294778" y="320040"/>
                    </a:moveTo>
                    <a:lnTo>
                      <a:pt x="173551" y="320040"/>
                    </a:lnTo>
                    <a:lnTo>
                      <a:pt x="177449" y="321310"/>
                    </a:lnTo>
                    <a:lnTo>
                      <a:pt x="185019" y="327660"/>
                    </a:lnTo>
                    <a:lnTo>
                      <a:pt x="187889" y="331470"/>
                    </a:lnTo>
                    <a:lnTo>
                      <a:pt x="189692" y="341630"/>
                    </a:lnTo>
                    <a:lnTo>
                      <a:pt x="188498" y="346710"/>
                    </a:lnTo>
                    <a:lnTo>
                      <a:pt x="185450" y="351790"/>
                    </a:lnTo>
                    <a:lnTo>
                      <a:pt x="153332" y="397510"/>
                    </a:lnTo>
                    <a:lnTo>
                      <a:pt x="147763" y="402590"/>
                    </a:lnTo>
                    <a:lnTo>
                      <a:pt x="140699" y="405130"/>
                    </a:lnTo>
                    <a:lnTo>
                      <a:pt x="200049" y="405130"/>
                    </a:lnTo>
                    <a:lnTo>
                      <a:pt x="241191" y="346710"/>
                    </a:lnTo>
                    <a:lnTo>
                      <a:pt x="247198" y="344170"/>
                    </a:lnTo>
                    <a:lnTo>
                      <a:pt x="310345" y="344170"/>
                    </a:lnTo>
                    <a:lnTo>
                      <a:pt x="309760" y="341630"/>
                    </a:lnTo>
                    <a:lnTo>
                      <a:pt x="301273" y="326390"/>
                    </a:lnTo>
                    <a:lnTo>
                      <a:pt x="294778" y="320040"/>
                    </a:lnTo>
                    <a:close/>
                  </a:path>
                  <a:path w="817880" h="585470">
                    <a:moveTo>
                      <a:pt x="547800" y="198120"/>
                    </a:moveTo>
                    <a:lnTo>
                      <a:pt x="471532" y="198120"/>
                    </a:lnTo>
                    <a:lnTo>
                      <a:pt x="479364" y="199390"/>
                    </a:lnTo>
                    <a:lnTo>
                      <a:pt x="486567" y="203200"/>
                    </a:lnTo>
                    <a:lnTo>
                      <a:pt x="698886" y="365760"/>
                    </a:lnTo>
                    <a:lnTo>
                      <a:pt x="705570" y="372110"/>
                    </a:lnTo>
                    <a:lnTo>
                      <a:pt x="709387" y="381000"/>
                    </a:lnTo>
                    <a:lnTo>
                      <a:pt x="710050" y="388620"/>
                    </a:lnTo>
                    <a:lnTo>
                      <a:pt x="707268" y="394970"/>
                    </a:lnTo>
                    <a:lnTo>
                      <a:pt x="704512" y="398780"/>
                    </a:lnTo>
                    <a:lnTo>
                      <a:pt x="699521" y="401320"/>
                    </a:lnTo>
                    <a:lnTo>
                      <a:pt x="748673" y="401320"/>
                    </a:lnTo>
                    <a:lnTo>
                      <a:pt x="750696" y="383540"/>
                    </a:lnTo>
                    <a:lnTo>
                      <a:pt x="746176" y="363220"/>
                    </a:lnTo>
                    <a:lnTo>
                      <a:pt x="735284" y="344170"/>
                    </a:lnTo>
                    <a:lnTo>
                      <a:pt x="802273" y="314960"/>
                    </a:lnTo>
                    <a:lnTo>
                      <a:pt x="700512" y="314960"/>
                    </a:lnTo>
                    <a:lnTo>
                      <a:pt x="547800" y="198120"/>
                    </a:lnTo>
                    <a:close/>
                  </a:path>
                  <a:path w="817880" h="585470">
                    <a:moveTo>
                      <a:pt x="796782" y="274320"/>
                    </a:moveTo>
                    <a:lnTo>
                      <a:pt x="788827" y="276860"/>
                    </a:lnTo>
                    <a:lnTo>
                      <a:pt x="700512" y="314960"/>
                    </a:lnTo>
                    <a:lnTo>
                      <a:pt x="802273" y="314960"/>
                    </a:lnTo>
                    <a:lnTo>
                      <a:pt x="805185" y="313690"/>
                    </a:lnTo>
                    <a:lnTo>
                      <a:pt x="811821" y="309880"/>
                    </a:lnTo>
                    <a:lnTo>
                      <a:pt x="816001" y="302260"/>
                    </a:lnTo>
                    <a:lnTo>
                      <a:pt x="817392" y="294640"/>
                    </a:lnTo>
                    <a:lnTo>
                      <a:pt x="815663" y="287020"/>
                    </a:lnTo>
                    <a:lnTo>
                      <a:pt x="811052" y="280670"/>
                    </a:lnTo>
                    <a:lnTo>
                      <a:pt x="804474" y="276860"/>
                    </a:lnTo>
                    <a:lnTo>
                      <a:pt x="796782" y="274320"/>
                    </a:lnTo>
                    <a:close/>
                  </a:path>
                  <a:path w="817880" h="585470">
                    <a:moveTo>
                      <a:pt x="182638" y="281940"/>
                    </a:moveTo>
                    <a:lnTo>
                      <a:pt x="159311" y="281940"/>
                    </a:lnTo>
                    <a:lnTo>
                      <a:pt x="137455" y="289560"/>
                    </a:lnTo>
                    <a:lnTo>
                      <a:pt x="120223" y="304800"/>
                    </a:lnTo>
                    <a:lnTo>
                      <a:pt x="115016" y="312420"/>
                    </a:lnTo>
                    <a:lnTo>
                      <a:pt x="222598" y="312420"/>
                    </a:lnTo>
                    <a:lnTo>
                      <a:pt x="182638" y="281940"/>
                    </a:lnTo>
                    <a:close/>
                  </a:path>
                  <a:path w="817880" h="585470">
                    <a:moveTo>
                      <a:pt x="255688" y="303530"/>
                    </a:moveTo>
                    <a:lnTo>
                      <a:pt x="238580" y="306070"/>
                    </a:lnTo>
                    <a:lnTo>
                      <a:pt x="222598" y="312420"/>
                    </a:lnTo>
                    <a:lnTo>
                      <a:pt x="285681" y="312420"/>
                    </a:lnTo>
                    <a:lnTo>
                      <a:pt x="272672" y="306070"/>
                    </a:lnTo>
                    <a:lnTo>
                      <a:pt x="255688" y="303530"/>
                    </a:lnTo>
                    <a:close/>
                  </a:path>
                  <a:path w="817880" h="585470">
                    <a:moveTo>
                      <a:pt x="581589" y="86360"/>
                    </a:moveTo>
                    <a:lnTo>
                      <a:pt x="303002" y="86360"/>
                    </a:lnTo>
                    <a:lnTo>
                      <a:pt x="306545" y="87629"/>
                    </a:lnTo>
                    <a:lnTo>
                      <a:pt x="313356" y="88900"/>
                    </a:lnTo>
                    <a:lnTo>
                      <a:pt x="320917" y="91440"/>
                    </a:lnTo>
                    <a:lnTo>
                      <a:pt x="336936" y="96520"/>
                    </a:lnTo>
                    <a:lnTo>
                      <a:pt x="262108" y="186690"/>
                    </a:lnTo>
                    <a:lnTo>
                      <a:pt x="253339" y="203200"/>
                    </a:lnTo>
                    <a:lnTo>
                      <a:pt x="267391" y="252730"/>
                    </a:lnTo>
                    <a:lnTo>
                      <a:pt x="305173" y="269240"/>
                    </a:lnTo>
                    <a:lnTo>
                      <a:pt x="342831" y="267970"/>
                    </a:lnTo>
                    <a:lnTo>
                      <a:pt x="393352" y="248920"/>
                    </a:lnTo>
                    <a:lnTo>
                      <a:pt x="421641" y="228600"/>
                    </a:lnTo>
                    <a:lnTo>
                      <a:pt x="310569" y="228600"/>
                    </a:lnTo>
                    <a:lnTo>
                      <a:pt x="294226" y="222250"/>
                    </a:lnTo>
                    <a:lnTo>
                      <a:pt x="291749" y="219710"/>
                    </a:lnTo>
                    <a:lnTo>
                      <a:pt x="291394" y="215900"/>
                    </a:lnTo>
                    <a:lnTo>
                      <a:pt x="293553" y="213360"/>
                    </a:lnTo>
                    <a:lnTo>
                      <a:pt x="372763" y="118110"/>
                    </a:lnTo>
                    <a:lnTo>
                      <a:pt x="377436" y="114300"/>
                    </a:lnTo>
                    <a:lnTo>
                      <a:pt x="479240" y="90170"/>
                    </a:lnTo>
                    <a:lnTo>
                      <a:pt x="590030" y="90170"/>
                    </a:lnTo>
                    <a:lnTo>
                      <a:pt x="581589" y="86360"/>
                    </a:lnTo>
                    <a:close/>
                  </a:path>
                  <a:path w="817880" h="585470">
                    <a:moveTo>
                      <a:pt x="470218" y="157479"/>
                    </a:moveTo>
                    <a:lnTo>
                      <a:pt x="449111" y="161290"/>
                    </a:lnTo>
                    <a:lnTo>
                      <a:pt x="430268" y="172720"/>
                    </a:lnTo>
                    <a:lnTo>
                      <a:pt x="378813" y="209550"/>
                    </a:lnTo>
                    <a:lnTo>
                      <a:pt x="338839" y="226060"/>
                    </a:lnTo>
                    <a:lnTo>
                      <a:pt x="310569" y="228600"/>
                    </a:lnTo>
                    <a:lnTo>
                      <a:pt x="421641" y="228600"/>
                    </a:lnTo>
                    <a:lnTo>
                      <a:pt x="457002" y="203200"/>
                    </a:lnTo>
                    <a:lnTo>
                      <a:pt x="463827" y="199390"/>
                    </a:lnTo>
                    <a:lnTo>
                      <a:pt x="471532" y="198120"/>
                    </a:lnTo>
                    <a:lnTo>
                      <a:pt x="547800" y="198120"/>
                    </a:lnTo>
                    <a:lnTo>
                      <a:pt x="511282" y="170179"/>
                    </a:lnTo>
                    <a:lnTo>
                      <a:pt x="491603" y="160020"/>
                    </a:lnTo>
                    <a:lnTo>
                      <a:pt x="470218" y="157479"/>
                    </a:lnTo>
                    <a:close/>
                  </a:path>
                  <a:path w="817880" h="585470">
                    <a:moveTo>
                      <a:pt x="590030" y="90170"/>
                    </a:moveTo>
                    <a:lnTo>
                      <a:pt x="479240" y="90170"/>
                    </a:lnTo>
                    <a:lnTo>
                      <a:pt x="486641" y="91440"/>
                    </a:lnTo>
                    <a:lnTo>
                      <a:pt x="506111" y="97790"/>
                    </a:lnTo>
                    <a:lnTo>
                      <a:pt x="543181" y="113029"/>
                    </a:lnTo>
                    <a:lnTo>
                      <a:pt x="603382" y="140970"/>
                    </a:lnTo>
                    <a:lnTo>
                      <a:pt x="622047" y="147320"/>
                    </a:lnTo>
                    <a:lnTo>
                      <a:pt x="641268" y="147320"/>
                    </a:lnTo>
                    <a:lnTo>
                      <a:pt x="659977" y="143510"/>
                    </a:lnTo>
                    <a:lnTo>
                      <a:pt x="677106" y="133350"/>
                    </a:lnTo>
                    <a:lnTo>
                      <a:pt x="713629" y="106679"/>
                    </a:lnTo>
                    <a:lnTo>
                      <a:pt x="629021" y="106679"/>
                    </a:lnTo>
                    <a:lnTo>
                      <a:pt x="620984" y="104140"/>
                    </a:lnTo>
                    <a:lnTo>
                      <a:pt x="590030" y="90170"/>
                    </a:lnTo>
                    <a:close/>
                  </a:path>
                  <a:path w="817880" h="585470">
                    <a:moveTo>
                      <a:pt x="800350" y="0"/>
                    </a:moveTo>
                    <a:lnTo>
                      <a:pt x="792547" y="0"/>
                    </a:lnTo>
                    <a:lnTo>
                      <a:pt x="785208" y="3810"/>
                    </a:lnTo>
                    <a:lnTo>
                      <a:pt x="652849" y="100329"/>
                    </a:lnTo>
                    <a:lnTo>
                      <a:pt x="645412" y="105410"/>
                    </a:lnTo>
                    <a:lnTo>
                      <a:pt x="637316" y="106679"/>
                    </a:lnTo>
                    <a:lnTo>
                      <a:pt x="713629" y="106679"/>
                    </a:lnTo>
                    <a:lnTo>
                      <a:pt x="809287" y="36829"/>
                    </a:lnTo>
                    <a:lnTo>
                      <a:pt x="814735" y="30479"/>
                    </a:lnTo>
                    <a:lnTo>
                      <a:pt x="817380" y="22860"/>
                    </a:lnTo>
                    <a:lnTo>
                      <a:pt x="817077" y="15240"/>
                    </a:lnTo>
                    <a:lnTo>
                      <a:pt x="813681" y="7620"/>
                    </a:lnTo>
                    <a:lnTo>
                      <a:pt x="807700" y="2540"/>
                    </a:lnTo>
                    <a:lnTo>
                      <a:pt x="800350" y="0"/>
                    </a:lnTo>
                    <a:close/>
                  </a:path>
                  <a:path w="817880" h="585470">
                    <a:moveTo>
                      <a:pt x="22514" y="6350"/>
                    </a:moveTo>
                    <a:lnTo>
                      <a:pt x="14762" y="6350"/>
                    </a:lnTo>
                    <a:lnTo>
                      <a:pt x="7973" y="10160"/>
                    </a:lnTo>
                    <a:lnTo>
                      <a:pt x="3015" y="17779"/>
                    </a:lnTo>
                    <a:lnTo>
                      <a:pt x="962" y="25400"/>
                    </a:lnTo>
                    <a:lnTo>
                      <a:pt x="2032" y="33020"/>
                    </a:lnTo>
                    <a:lnTo>
                      <a:pt x="108107" y="91440"/>
                    </a:lnTo>
                    <a:lnTo>
                      <a:pt x="144344" y="101600"/>
                    </a:lnTo>
                    <a:lnTo>
                      <a:pt x="157053" y="101600"/>
                    </a:lnTo>
                    <a:lnTo>
                      <a:pt x="295648" y="86360"/>
                    </a:lnTo>
                    <a:lnTo>
                      <a:pt x="581589" y="86360"/>
                    </a:lnTo>
                    <a:lnTo>
                      <a:pt x="550635" y="72390"/>
                    </a:lnTo>
                    <a:lnTo>
                      <a:pt x="547559" y="71120"/>
                    </a:lnTo>
                    <a:lnTo>
                      <a:pt x="383532" y="71120"/>
                    </a:lnTo>
                    <a:lnTo>
                      <a:pt x="375628" y="67310"/>
                    </a:lnTo>
                    <a:lnTo>
                      <a:pt x="358315" y="60960"/>
                    </a:lnTo>
                    <a:lnTo>
                      <a:pt x="146173" y="60960"/>
                    </a:lnTo>
                    <a:lnTo>
                      <a:pt x="133245" y="58420"/>
                    </a:lnTo>
                    <a:lnTo>
                      <a:pt x="126878" y="55879"/>
                    </a:lnTo>
                    <a:lnTo>
                      <a:pt x="30358" y="7620"/>
                    </a:lnTo>
                    <a:lnTo>
                      <a:pt x="22514" y="6350"/>
                    </a:lnTo>
                    <a:close/>
                  </a:path>
                  <a:path w="817880" h="585470">
                    <a:moveTo>
                      <a:pt x="483869" y="49529"/>
                    </a:moveTo>
                    <a:lnTo>
                      <a:pt x="471620" y="49529"/>
                    </a:lnTo>
                    <a:lnTo>
                      <a:pt x="383672" y="71120"/>
                    </a:lnTo>
                    <a:lnTo>
                      <a:pt x="547559" y="71120"/>
                    </a:lnTo>
                    <a:lnTo>
                      <a:pt x="507568" y="54610"/>
                    </a:lnTo>
                    <a:lnTo>
                      <a:pt x="483869" y="49529"/>
                    </a:lnTo>
                    <a:close/>
                  </a:path>
                  <a:path w="817880" h="585470">
                    <a:moveTo>
                      <a:pt x="299750" y="44450"/>
                    </a:moveTo>
                    <a:lnTo>
                      <a:pt x="291318" y="45720"/>
                    </a:lnTo>
                    <a:lnTo>
                      <a:pt x="152697" y="60960"/>
                    </a:lnTo>
                    <a:lnTo>
                      <a:pt x="358315" y="60960"/>
                    </a:lnTo>
                    <a:lnTo>
                      <a:pt x="336799" y="53340"/>
                    </a:lnTo>
                    <a:lnTo>
                      <a:pt x="316362" y="46990"/>
                    </a:lnTo>
                    <a:lnTo>
                      <a:pt x="299750" y="44450"/>
                    </a:lnTo>
                    <a:close/>
                  </a:path>
                </a:pathLst>
              </a:custGeom>
              <a:solidFill>
                <a:srgbClr val="65C5EA"/>
              </a:solidFill>
            </p:spPr>
            <p:txBody>
              <a:bodyPr wrap="square" lIns="0" tIns="0" rIns="0" bIns="0" rtlCol="0"/>
              <a:lstStyle/>
              <a:p>
                <a:endParaRPr/>
              </a:p>
            </p:txBody>
          </p:sp>
        </p:grpSp>
      </p:grpSp>
      <p:graphicFrame>
        <p:nvGraphicFramePr>
          <p:cNvPr id="20" name="Diagram 19"/>
          <p:cNvGraphicFramePr/>
          <p:nvPr>
            <p:extLst>
              <p:ext uri="{D42A27DB-BD31-4B8C-83A1-F6EECF244321}">
                <p14:modId xmlns:p14="http://schemas.microsoft.com/office/powerpoint/2010/main" val="2995978258"/>
              </p:ext>
            </p:extLst>
          </p:nvPr>
        </p:nvGraphicFramePr>
        <p:xfrm>
          <a:off x="1571996" y="1782645"/>
          <a:ext cx="9048008" cy="4675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TextBox 20"/>
          <p:cNvSpPr txBox="1"/>
          <p:nvPr/>
        </p:nvSpPr>
        <p:spPr>
          <a:xfrm>
            <a:off x="3629396" y="3733800"/>
            <a:ext cx="2133600" cy="830997"/>
          </a:xfrm>
          <a:prstGeom prst="rect">
            <a:avLst/>
          </a:prstGeom>
          <a:noFill/>
        </p:spPr>
        <p:txBody>
          <a:bodyPr wrap="square" rtlCol="0">
            <a:spAutoFit/>
          </a:bodyPr>
          <a:lstStyle/>
          <a:p>
            <a:pPr algn="ctr"/>
            <a:r>
              <a:rPr lang="en-US" sz="2400" dirty="0" smtClean="0"/>
              <a:t>What did we want to learn?</a:t>
            </a:r>
            <a:endParaRPr lang="en-US" sz="2400" dirty="0"/>
          </a:p>
        </p:txBody>
      </p:sp>
    </p:spTree>
    <p:extLst>
      <p:ext uri="{BB962C8B-B14F-4D97-AF65-F5344CB8AC3E}">
        <p14:creationId xmlns:p14="http://schemas.microsoft.com/office/powerpoint/2010/main" val="20034978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a:spLocks noChangeAspect="1"/>
          </p:cNvSpPr>
          <p:nvPr/>
        </p:nvSpPr>
        <p:spPr>
          <a:xfrm>
            <a:off x="914400" y="1167786"/>
            <a:ext cx="7213600" cy="1095941"/>
          </a:xfrm>
          <a:prstGeom prst="rect">
            <a:avLst/>
          </a:prstGeom>
        </p:spPr>
        <p:txBody>
          <a:bodyPr vert="horz" wrap="square" lIns="0" tIns="0" rIns="0" bIns="0" rtlCol="0">
            <a:spAutoFit/>
          </a:bodyPr>
          <a:lstStyle/>
          <a:p>
            <a:pPr marL="12700" marR="5080" defTabSz="914400">
              <a:lnSpc>
                <a:spcPct val="106100"/>
              </a:lnSpc>
              <a:spcBef>
                <a:spcPts val="1240"/>
              </a:spcBef>
            </a:pPr>
            <a:r>
              <a:rPr sz="1200" spc="-15" dirty="0" smtClean="0">
                <a:solidFill>
                  <a:prstClr val="black"/>
                </a:solidFill>
                <a:latin typeface="Arial" panose="020B0604020202020204" pitchFamily="34" charset="0"/>
                <a:cs typeface="Arial" panose="020B0604020202020204" pitchFamily="34" charset="0"/>
              </a:rPr>
              <a:t>The </a:t>
            </a:r>
            <a:r>
              <a:rPr sz="1200" spc="-20" dirty="0">
                <a:solidFill>
                  <a:prstClr val="black"/>
                </a:solidFill>
                <a:latin typeface="Arial" panose="020B0604020202020204" pitchFamily="34" charset="0"/>
                <a:cs typeface="Arial" panose="020B0604020202020204" pitchFamily="34" charset="0"/>
              </a:rPr>
              <a:t>findings </a:t>
            </a:r>
            <a:r>
              <a:rPr sz="1200" spc="-25" dirty="0">
                <a:solidFill>
                  <a:prstClr val="black"/>
                </a:solidFill>
                <a:latin typeface="Arial" panose="020B0604020202020204" pitchFamily="34" charset="0"/>
                <a:cs typeface="Arial" panose="020B0604020202020204" pitchFamily="34" charset="0"/>
              </a:rPr>
              <a:t>from this study are </a:t>
            </a:r>
            <a:r>
              <a:rPr sz="1200" spc="-20" dirty="0">
                <a:solidFill>
                  <a:prstClr val="black"/>
                </a:solidFill>
                <a:latin typeface="Arial" panose="020B0604020202020204" pitchFamily="34" charset="0"/>
                <a:cs typeface="Arial" panose="020B0604020202020204" pitchFamily="34" charset="0"/>
              </a:rPr>
              <a:t>based </a:t>
            </a:r>
            <a:r>
              <a:rPr sz="1200" spc="-15" dirty="0">
                <a:solidFill>
                  <a:prstClr val="black"/>
                </a:solidFill>
                <a:latin typeface="Arial" panose="020B0604020202020204" pitchFamily="34" charset="0"/>
                <a:cs typeface="Arial" panose="020B0604020202020204" pitchFamily="34" charset="0"/>
              </a:rPr>
              <a:t>on </a:t>
            </a:r>
            <a:r>
              <a:rPr sz="1200" spc="-10" dirty="0">
                <a:solidFill>
                  <a:prstClr val="black"/>
                </a:solidFill>
                <a:latin typeface="Arial" panose="020B0604020202020204" pitchFamily="34" charset="0"/>
                <a:cs typeface="Arial" panose="020B0604020202020204" pitchFamily="34" charset="0"/>
              </a:rPr>
              <a:t>a </a:t>
            </a:r>
            <a:r>
              <a:rPr sz="1200" spc="-20" dirty="0">
                <a:solidFill>
                  <a:prstClr val="black"/>
                </a:solidFill>
                <a:latin typeface="Arial" panose="020B0604020202020204" pitchFamily="34" charset="0"/>
                <a:cs typeface="Arial" panose="020B0604020202020204" pitchFamily="34" charset="0"/>
              </a:rPr>
              <a:t>national survey </a:t>
            </a:r>
            <a:r>
              <a:rPr sz="1200" spc="-25" dirty="0">
                <a:solidFill>
                  <a:prstClr val="black"/>
                </a:solidFill>
                <a:latin typeface="Arial" panose="020B0604020202020204" pitchFamily="34" charset="0"/>
                <a:cs typeface="Arial" panose="020B0604020202020204" pitchFamily="34" charset="0"/>
              </a:rPr>
              <a:t>of </a:t>
            </a:r>
            <a:r>
              <a:rPr sz="1200" spc="10" dirty="0" smtClean="0">
                <a:solidFill>
                  <a:prstClr val="black"/>
                </a:solidFill>
                <a:latin typeface="Arial" panose="020B0604020202020204" pitchFamily="34" charset="0"/>
                <a:cs typeface="Arial" panose="020B0604020202020204" pitchFamily="34" charset="0"/>
              </a:rPr>
              <a:t>2,705</a:t>
            </a:r>
            <a:r>
              <a:rPr lang="en-US" sz="1200" spc="10" dirty="0" smtClean="0">
                <a:solidFill>
                  <a:prstClr val="black"/>
                </a:solidFill>
                <a:latin typeface="Arial" panose="020B0604020202020204" pitchFamily="34" charset="0"/>
                <a:cs typeface="Arial" panose="020B0604020202020204" pitchFamily="34" charset="0"/>
              </a:rPr>
              <a:t> </a:t>
            </a:r>
            <a:r>
              <a:rPr sz="1200" spc="-25" dirty="0" smtClean="0">
                <a:solidFill>
                  <a:prstClr val="black"/>
                </a:solidFill>
                <a:latin typeface="Arial" panose="020B0604020202020204" pitchFamily="34" charset="0"/>
                <a:cs typeface="Arial" panose="020B0604020202020204" pitchFamily="34" charset="0"/>
              </a:rPr>
              <a:t>adults </a:t>
            </a:r>
            <a:r>
              <a:rPr sz="1200" spc="-20" dirty="0">
                <a:solidFill>
                  <a:prstClr val="black"/>
                </a:solidFill>
                <a:latin typeface="Arial" panose="020B0604020202020204" pitchFamily="34" charset="0"/>
                <a:cs typeface="Arial" panose="020B0604020202020204" pitchFamily="34" charset="0"/>
              </a:rPr>
              <a:t>age </a:t>
            </a:r>
            <a:r>
              <a:rPr sz="1200" spc="25" dirty="0">
                <a:solidFill>
                  <a:prstClr val="black"/>
                </a:solidFill>
                <a:latin typeface="Arial" panose="020B0604020202020204" pitchFamily="34" charset="0"/>
                <a:cs typeface="Arial" panose="020B0604020202020204" pitchFamily="34" charset="0"/>
              </a:rPr>
              <a:t>18 </a:t>
            </a:r>
            <a:r>
              <a:rPr sz="1200" spc="-15" dirty="0">
                <a:solidFill>
                  <a:prstClr val="black"/>
                </a:solidFill>
                <a:latin typeface="Arial" panose="020B0604020202020204" pitchFamily="34" charset="0"/>
                <a:cs typeface="Arial" panose="020B0604020202020204" pitchFamily="34" charset="0"/>
              </a:rPr>
              <a:t>and </a:t>
            </a:r>
            <a:r>
              <a:rPr sz="1200" spc="-30" dirty="0">
                <a:solidFill>
                  <a:prstClr val="black"/>
                </a:solidFill>
                <a:latin typeface="Arial" panose="020B0604020202020204" pitchFamily="34" charset="0"/>
                <a:cs typeface="Arial" panose="020B0604020202020204" pitchFamily="34" charset="0"/>
              </a:rPr>
              <a:t>over </a:t>
            </a:r>
            <a:r>
              <a:rPr sz="1200" spc="-20" dirty="0">
                <a:solidFill>
                  <a:prstClr val="black"/>
                </a:solidFill>
                <a:latin typeface="Arial" panose="020B0604020202020204" pitchFamily="34" charset="0"/>
                <a:cs typeface="Arial" panose="020B0604020202020204" pitchFamily="34" charset="0"/>
              </a:rPr>
              <a:t>conducted </a:t>
            </a:r>
            <a:r>
              <a:rPr sz="1200" spc="-25" dirty="0">
                <a:solidFill>
                  <a:prstClr val="black"/>
                </a:solidFill>
                <a:latin typeface="Arial" panose="020B0604020202020204" pitchFamily="34" charset="0"/>
                <a:cs typeface="Arial" panose="020B0604020202020204" pitchFamily="34" charset="0"/>
              </a:rPr>
              <a:t>by </a:t>
            </a:r>
            <a:r>
              <a:rPr sz="1200" spc="-20" dirty="0">
                <a:solidFill>
                  <a:prstClr val="black"/>
                </a:solidFill>
                <a:latin typeface="Arial" panose="020B0604020202020204" pitchFamily="34" charset="0"/>
                <a:cs typeface="Arial" panose="020B0604020202020204" pitchFamily="34" charset="0"/>
              </a:rPr>
              <a:t>Kantar </a:t>
            </a:r>
            <a:r>
              <a:rPr sz="1200" spc="-25" dirty="0">
                <a:solidFill>
                  <a:prstClr val="black"/>
                </a:solidFill>
                <a:latin typeface="Arial" panose="020B0604020202020204" pitchFamily="34" charset="0"/>
                <a:cs typeface="Arial" panose="020B0604020202020204" pitchFamily="34" charset="0"/>
              </a:rPr>
              <a:t>TNS, </a:t>
            </a:r>
            <a:r>
              <a:rPr sz="1200" spc="-15" dirty="0">
                <a:solidFill>
                  <a:prstClr val="black"/>
                </a:solidFill>
                <a:latin typeface="Arial" panose="020B0604020202020204" pitchFamily="34" charset="0"/>
                <a:cs typeface="Arial" panose="020B0604020202020204" pitchFamily="34" charset="0"/>
              </a:rPr>
              <a:t>one </a:t>
            </a:r>
            <a:r>
              <a:rPr sz="1200" spc="-25" dirty="0">
                <a:solidFill>
                  <a:prstClr val="black"/>
                </a:solidFill>
                <a:latin typeface="Arial" panose="020B0604020202020204" pitchFamily="34" charset="0"/>
                <a:cs typeface="Arial" panose="020B0604020202020204" pitchFamily="34" charset="0"/>
              </a:rPr>
              <a:t>of the </a:t>
            </a:r>
            <a:r>
              <a:rPr sz="1200" spc="-20" dirty="0">
                <a:solidFill>
                  <a:prstClr val="black"/>
                </a:solidFill>
                <a:latin typeface="Arial" panose="020B0604020202020204" pitchFamily="34" charset="0"/>
                <a:cs typeface="Arial" panose="020B0604020202020204" pitchFamily="34" charset="0"/>
              </a:rPr>
              <a:t>world’s </a:t>
            </a:r>
            <a:r>
              <a:rPr sz="1200" spc="-20" dirty="0" smtClean="0">
                <a:solidFill>
                  <a:prstClr val="black"/>
                </a:solidFill>
                <a:latin typeface="Arial" panose="020B0604020202020204" pitchFamily="34" charset="0"/>
                <a:cs typeface="Arial" panose="020B0604020202020204" pitchFamily="34" charset="0"/>
              </a:rPr>
              <a:t>largest </a:t>
            </a:r>
            <a:r>
              <a:rPr sz="1200" spc="-25" dirty="0">
                <a:solidFill>
                  <a:prstClr val="black"/>
                </a:solidFill>
                <a:latin typeface="Arial" panose="020B0604020202020204" pitchFamily="34" charset="0"/>
                <a:cs typeface="Arial" panose="020B0604020202020204" pitchFamily="34" charset="0"/>
              </a:rPr>
              <a:t>marketing research firms. </a:t>
            </a:r>
            <a:r>
              <a:rPr sz="1200" spc="-20" dirty="0">
                <a:solidFill>
                  <a:prstClr val="black"/>
                </a:solidFill>
                <a:latin typeface="Arial" panose="020B0604020202020204" pitchFamily="34" charset="0"/>
                <a:cs typeface="Arial" panose="020B0604020202020204" pitchFamily="34" charset="0"/>
              </a:rPr>
              <a:t>Kantar </a:t>
            </a:r>
            <a:r>
              <a:rPr sz="1200" spc="-15" dirty="0">
                <a:solidFill>
                  <a:prstClr val="black"/>
                </a:solidFill>
                <a:latin typeface="Arial" panose="020B0604020202020204" pitchFamily="34" charset="0"/>
                <a:cs typeface="Arial" panose="020B0604020202020204" pitchFamily="34" charset="0"/>
              </a:rPr>
              <a:t>TNS </a:t>
            </a:r>
            <a:r>
              <a:rPr sz="1200" spc="-20" dirty="0">
                <a:solidFill>
                  <a:prstClr val="black"/>
                </a:solidFill>
                <a:latin typeface="Arial" panose="020B0604020202020204" pitchFamily="34" charset="0"/>
                <a:cs typeface="Arial" panose="020B0604020202020204" pitchFamily="34" charset="0"/>
              </a:rPr>
              <a:t>conducted </a:t>
            </a:r>
            <a:r>
              <a:rPr sz="1200" spc="-25" dirty="0">
                <a:solidFill>
                  <a:prstClr val="black"/>
                </a:solidFill>
                <a:latin typeface="Arial" panose="020B0604020202020204" pitchFamily="34" charset="0"/>
                <a:cs typeface="Arial" panose="020B0604020202020204" pitchFamily="34" charset="0"/>
              </a:rPr>
              <a:t>the </a:t>
            </a:r>
            <a:r>
              <a:rPr sz="1200" spc="-20" dirty="0" smtClean="0">
                <a:solidFill>
                  <a:prstClr val="black"/>
                </a:solidFill>
                <a:latin typeface="Arial" panose="020B0604020202020204" pitchFamily="34" charset="0"/>
                <a:cs typeface="Arial" panose="020B0604020202020204" pitchFamily="34" charset="0"/>
              </a:rPr>
              <a:t>online </a:t>
            </a:r>
            <a:r>
              <a:rPr sz="1200" spc="-20" dirty="0">
                <a:solidFill>
                  <a:prstClr val="black"/>
                </a:solidFill>
                <a:latin typeface="Arial" panose="020B0604020202020204" pitchFamily="34" charset="0"/>
                <a:cs typeface="Arial" panose="020B0604020202020204" pitchFamily="34" charset="0"/>
              </a:rPr>
              <a:t>survey </a:t>
            </a:r>
            <a:r>
              <a:rPr sz="1200" spc="-15" dirty="0">
                <a:solidFill>
                  <a:prstClr val="black"/>
                </a:solidFill>
                <a:latin typeface="Arial" panose="020B0604020202020204" pitchFamily="34" charset="0"/>
                <a:cs typeface="Arial" panose="020B0604020202020204" pitchFamily="34" charset="0"/>
              </a:rPr>
              <a:t>between </a:t>
            </a:r>
            <a:r>
              <a:rPr sz="1200" spc="-35" dirty="0">
                <a:solidFill>
                  <a:prstClr val="black"/>
                </a:solidFill>
                <a:latin typeface="Arial" panose="020B0604020202020204" pitchFamily="34" charset="0"/>
                <a:cs typeface="Arial" panose="020B0604020202020204" pitchFamily="34" charset="0"/>
              </a:rPr>
              <a:t>Nov. </a:t>
            </a:r>
            <a:r>
              <a:rPr sz="1200" spc="25" dirty="0">
                <a:solidFill>
                  <a:prstClr val="black"/>
                </a:solidFill>
                <a:latin typeface="Arial" panose="020B0604020202020204" pitchFamily="34" charset="0"/>
                <a:cs typeface="Arial" panose="020B0604020202020204" pitchFamily="34" charset="0"/>
              </a:rPr>
              <a:t>29 </a:t>
            </a:r>
            <a:r>
              <a:rPr sz="1200" spc="-15" dirty="0">
                <a:solidFill>
                  <a:prstClr val="black"/>
                </a:solidFill>
                <a:latin typeface="Arial" panose="020B0604020202020204" pitchFamily="34" charset="0"/>
                <a:cs typeface="Arial" panose="020B0604020202020204" pitchFamily="34" charset="0"/>
              </a:rPr>
              <a:t>and </a:t>
            </a:r>
            <a:r>
              <a:rPr sz="1200" spc="-25" dirty="0">
                <a:solidFill>
                  <a:prstClr val="black"/>
                </a:solidFill>
                <a:latin typeface="Arial" panose="020B0604020202020204" pitchFamily="34" charset="0"/>
                <a:cs typeface="Arial" panose="020B0604020202020204" pitchFamily="34" charset="0"/>
              </a:rPr>
              <a:t>Dec. </a:t>
            </a:r>
            <a:r>
              <a:rPr sz="1200" spc="5" dirty="0">
                <a:solidFill>
                  <a:prstClr val="black"/>
                </a:solidFill>
                <a:latin typeface="Arial" panose="020B0604020202020204" pitchFamily="34" charset="0"/>
                <a:cs typeface="Arial" panose="020B0604020202020204" pitchFamily="34" charset="0"/>
              </a:rPr>
              <a:t>12, </a:t>
            </a:r>
            <a:r>
              <a:rPr sz="1200" spc="10" dirty="0">
                <a:solidFill>
                  <a:prstClr val="black"/>
                </a:solidFill>
                <a:latin typeface="Arial" panose="020B0604020202020204" pitchFamily="34" charset="0"/>
                <a:cs typeface="Arial" panose="020B0604020202020204" pitchFamily="34" charset="0"/>
              </a:rPr>
              <a:t>2016. </a:t>
            </a:r>
            <a:r>
              <a:rPr sz="1200" spc="-20" dirty="0">
                <a:solidFill>
                  <a:prstClr val="black"/>
                </a:solidFill>
                <a:latin typeface="Arial" panose="020B0604020202020204" pitchFamily="34" charset="0"/>
                <a:cs typeface="Arial" panose="020B0604020202020204" pitchFamily="34" charset="0"/>
              </a:rPr>
              <a:t>This </a:t>
            </a:r>
            <a:r>
              <a:rPr sz="1200" spc="-25" dirty="0">
                <a:solidFill>
                  <a:prstClr val="black"/>
                </a:solidFill>
                <a:latin typeface="Arial" panose="020B0604020202020204" pitchFamily="34" charset="0"/>
                <a:cs typeface="Arial" panose="020B0604020202020204" pitchFamily="34" charset="0"/>
              </a:rPr>
              <a:t>study is the third </a:t>
            </a:r>
            <a:r>
              <a:rPr sz="1200" spc="-20" dirty="0" smtClean="0">
                <a:solidFill>
                  <a:prstClr val="black"/>
                </a:solidFill>
                <a:latin typeface="Arial" panose="020B0604020202020204" pitchFamily="34" charset="0"/>
                <a:cs typeface="Arial" panose="020B0604020202020204" pitchFamily="34" charset="0"/>
              </a:rPr>
              <a:t>in</a:t>
            </a:r>
            <a:r>
              <a:rPr lang="en-US" sz="1200" spc="-20" dirty="0" smtClean="0">
                <a:solidFill>
                  <a:prstClr val="black"/>
                </a:solidFill>
                <a:latin typeface="Arial" panose="020B0604020202020204" pitchFamily="34" charset="0"/>
                <a:cs typeface="Arial" panose="020B0604020202020204" pitchFamily="34" charset="0"/>
              </a:rPr>
              <a:t> </a:t>
            </a:r>
            <a:r>
              <a:rPr sz="1200" spc="-10" dirty="0" smtClean="0">
                <a:solidFill>
                  <a:prstClr val="black"/>
                </a:solidFill>
                <a:latin typeface="Arial" panose="020B0604020202020204" pitchFamily="34" charset="0"/>
                <a:cs typeface="Arial" panose="020B0604020202020204" pitchFamily="34" charset="0"/>
              </a:rPr>
              <a:t>a </a:t>
            </a:r>
            <a:r>
              <a:rPr sz="1200" spc="-25" dirty="0">
                <a:solidFill>
                  <a:prstClr val="black"/>
                </a:solidFill>
                <a:latin typeface="Arial" panose="020B0604020202020204" pitchFamily="34" charset="0"/>
                <a:cs typeface="Arial" panose="020B0604020202020204" pitchFamily="34" charset="0"/>
              </a:rPr>
              <a:t>recurring research </a:t>
            </a:r>
            <a:r>
              <a:rPr sz="1200" spc="-20" dirty="0">
                <a:solidFill>
                  <a:prstClr val="black"/>
                </a:solidFill>
                <a:latin typeface="Arial" panose="020B0604020202020204" pitchFamily="34" charset="0"/>
                <a:cs typeface="Arial" panose="020B0604020202020204" pitchFamily="34" charset="0"/>
              </a:rPr>
              <a:t>effort </a:t>
            </a:r>
            <a:r>
              <a:rPr sz="1200" spc="-30" dirty="0">
                <a:solidFill>
                  <a:prstClr val="black"/>
                </a:solidFill>
                <a:latin typeface="Arial" panose="020B0604020202020204" pitchFamily="34" charset="0"/>
                <a:cs typeface="Arial" panose="020B0604020202020204" pitchFamily="34" charset="0"/>
              </a:rPr>
              <a:t>for </a:t>
            </a:r>
            <a:r>
              <a:rPr sz="1200" spc="-25" dirty="0">
                <a:solidFill>
                  <a:prstClr val="black"/>
                </a:solidFill>
                <a:latin typeface="Arial" panose="020B0604020202020204" pitchFamily="34" charset="0"/>
                <a:cs typeface="Arial" panose="020B0604020202020204" pitchFamily="34" charset="0"/>
              </a:rPr>
              <a:t>UnitedHealth Group, parent </a:t>
            </a:r>
            <a:r>
              <a:rPr sz="1200" spc="-20" dirty="0" smtClean="0">
                <a:solidFill>
                  <a:prstClr val="black"/>
                </a:solidFill>
                <a:latin typeface="Arial" panose="020B0604020202020204" pitchFamily="34" charset="0"/>
                <a:cs typeface="Arial" panose="020B0604020202020204" pitchFamily="34" charset="0"/>
              </a:rPr>
              <a:t>company </a:t>
            </a:r>
            <a:r>
              <a:rPr sz="1200" spc="-25" dirty="0">
                <a:solidFill>
                  <a:prstClr val="black"/>
                </a:solidFill>
                <a:latin typeface="Arial" panose="020B0604020202020204" pitchFamily="34" charset="0"/>
                <a:cs typeface="Arial" panose="020B0604020202020204" pitchFamily="34" charset="0"/>
              </a:rPr>
              <a:t>of UnitedHealthcare, </a:t>
            </a:r>
            <a:r>
              <a:rPr sz="1200" spc="-20" dirty="0">
                <a:solidFill>
                  <a:prstClr val="black"/>
                </a:solidFill>
                <a:latin typeface="Arial" panose="020B0604020202020204" pitchFamily="34" charset="0"/>
                <a:cs typeface="Arial" panose="020B0604020202020204" pitchFamily="34" charset="0"/>
              </a:rPr>
              <a:t>beginning </a:t>
            </a:r>
            <a:r>
              <a:rPr sz="1200" spc="-15" dirty="0">
                <a:solidFill>
                  <a:prstClr val="black"/>
                </a:solidFill>
                <a:latin typeface="Arial" panose="020B0604020202020204" pitchFamily="34" charset="0"/>
                <a:cs typeface="Arial" panose="020B0604020202020204" pitchFamily="34" charset="0"/>
              </a:rPr>
              <a:t>in </a:t>
            </a:r>
            <a:r>
              <a:rPr sz="1200" spc="25" dirty="0">
                <a:solidFill>
                  <a:prstClr val="black"/>
                </a:solidFill>
                <a:latin typeface="Arial" panose="020B0604020202020204" pitchFamily="34" charset="0"/>
                <a:cs typeface="Arial" panose="020B0604020202020204" pitchFamily="34" charset="0"/>
              </a:rPr>
              <a:t>2010 </a:t>
            </a:r>
            <a:r>
              <a:rPr sz="1200" spc="-15" dirty="0">
                <a:solidFill>
                  <a:prstClr val="black"/>
                </a:solidFill>
                <a:latin typeface="Arial" panose="020B0604020202020204" pitchFamily="34" charset="0"/>
                <a:cs typeface="Arial" panose="020B0604020202020204" pitchFamily="34" charset="0"/>
              </a:rPr>
              <a:t>and </a:t>
            </a:r>
            <a:r>
              <a:rPr sz="1200" spc="-25" dirty="0">
                <a:solidFill>
                  <a:prstClr val="black"/>
                </a:solidFill>
                <a:latin typeface="Arial" panose="020B0604020202020204" pitchFamily="34" charset="0"/>
                <a:cs typeface="Arial" panose="020B0604020202020204" pitchFamily="34" charset="0"/>
              </a:rPr>
              <a:t>repeated </a:t>
            </a:r>
            <a:r>
              <a:rPr sz="1200" spc="-15" dirty="0">
                <a:solidFill>
                  <a:prstClr val="black"/>
                </a:solidFill>
                <a:latin typeface="Arial" panose="020B0604020202020204" pitchFamily="34" charset="0"/>
                <a:cs typeface="Arial" panose="020B0604020202020204" pitchFamily="34" charset="0"/>
              </a:rPr>
              <a:t>in</a:t>
            </a:r>
            <a:r>
              <a:rPr sz="1200" spc="15" dirty="0">
                <a:solidFill>
                  <a:prstClr val="black"/>
                </a:solidFill>
                <a:latin typeface="Arial" panose="020B0604020202020204" pitchFamily="34" charset="0"/>
                <a:cs typeface="Arial" panose="020B0604020202020204" pitchFamily="34" charset="0"/>
              </a:rPr>
              <a:t> </a:t>
            </a:r>
            <a:r>
              <a:rPr sz="1200" spc="10" dirty="0">
                <a:solidFill>
                  <a:prstClr val="black"/>
                </a:solidFill>
                <a:latin typeface="Arial" panose="020B0604020202020204" pitchFamily="34" charset="0"/>
                <a:cs typeface="Arial" panose="020B0604020202020204" pitchFamily="34" charset="0"/>
              </a:rPr>
              <a:t>2013.</a:t>
            </a:r>
            <a:endParaRPr sz="1200" dirty="0">
              <a:solidFill>
                <a:prstClr val="black"/>
              </a:solidFill>
              <a:latin typeface="Arial" panose="020B0604020202020204" pitchFamily="34" charset="0"/>
              <a:cs typeface="Arial" panose="020B0604020202020204" pitchFamily="34" charset="0"/>
            </a:endParaRPr>
          </a:p>
          <a:p>
            <a:pPr marL="12700" defTabSz="914400">
              <a:spcBef>
                <a:spcPts val="980"/>
              </a:spcBef>
            </a:pPr>
            <a:r>
              <a:rPr sz="1200" spc="-20" dirty="0">
                <a:solidFill>
                  <a:prstClr val="black"/>
                </a:solidFill>
                <a:latin typeface="Arial" panose="020B0604020202020204" pitchFamily="34" charset="0"/>
                <a:cs typeface="Arial" panose="020B0604020202020204" pitchFamily="34" charset="0"/>
              </a:rPr>
              <a:t>Data </a:t>
            </a:r>
            <a:r>
              <a:rPr lang="en-US" sz="1200" spc="-20" dirty="0" smtClean="0">
                <a:solidFill>
                  <a:prstClr val="black"/>
                </a:solidFill>
                <a:latin typeface="Arial" panose="020B0604020202020204" pitchFamily="34" charset="0"/>
                <a:cs typeface="Arial" panose="020B0604020202020204" pitchFamily="34" charset="0"/>
              </a:rPr>
              <a:t>was </a:t>
            </a:r>
            <a:r>
              <a:rPr sz="1200" spc="-25" dirty="0" smtClean="0">
                <a:solidFill>
                  <a:prstClr val="black"/>
                </a:solidFill>
                <a:latin typeface="Arial" panose="020B0604020202020204" pitchFamily="34" charset="0"/>
                <a:cs typeface="Arial" panose="020B0604020202020204" pitchFamily="34" charset="0"/>
              </a:rPr>
              <a:t>weighted </a:t>
            </a:r>
            <a:r>
              <a:rPr sz="1200" spc="-30" dirty="0">
                <a:solidFill>
                  <a:prstClr val="black"/>
                </a:solidFill>
                <a:latin typeface="Arial" panose="020B0604020202020204" pitchFamily="34" charset="0"/>
                <a:cs typeface="Arial" panose="020B0604020202020204" pitchFamily="34" charset="0"/>
              </a:rPr>
              <a:t>to </a:t>
            </a:r>
            <a:r>
              <a:rPr sz="1200" spc="-25" dirty="0">
                <a:solidFill>
                  <a:prstClr val="black"/>
                </a:solidFill>
                <a:latin typeface="Arial" panose="020B0604020202020204" pitchFamily="34" charset="0"/>
                <a:cs typeface="Arial" panose="020B0604020202020204" pitchFamily="34" charset="0"/>
              </a:rPr>
              <a:t>ensure </a:t>
            </a:r>
            <a:r>
              <a:rPr sz="1200" spc="-10" dirty="0">
                <a:solidFill>
                  <a:prstClr val="black"/>
                </a:solidFill>
                <a:latin typeface="Arial" panose="020B0604020202020204" pitchFamily="34" charset="0"/>
                <a:cs typeface="Arial" panose="020B0604020202020204" pitchFamily="34" charset="0"/>
              </a:rPr>
              <a:t>a </a:t>
            </a:r>
            <a:r>
              <a:rPr sz="1200" spc="-25" dirty="0">
                <a:solidFill>
                  <a:prstClr val="black"/>
                </a:solidFill>
                <a:latin typeface="Arial" panose="020B0604020202020204" pitchFamily="34" charset="0"/>
                <a:cs typeface="Arial" panose="020B0604020202020204" pitchFamily="34" charset="0"/>
              </a:rPr>
              <a:t>representative </a:t>
            </a:r>
            <a:r>
              <a:rPr sz="1200" spc="-20" dirty="0">
                <a:solidFill>
                  <a:prstClr val="black"/>
                </a:solidFill>
                <a:latin typeface="Arial" panose="020B0604020202020204" pitchFamily="34" charset="0"/>
                <a:cs typeface="Arial" panose="020B0604020202020204" pitchFamily="34" charset="0"/>
              </a:rPr>
              <a:t>sample </a:t>
            </a:r>
            <a:r>
              <a:rPr sz="1200" spc="-25" dirty="0">
                <a:solidFill>
                  <a:prstClr val="black"/>
                </a:solidFill>
                <a:latin typeface="Arial" panose="020B0604020202020204" pitchFamily="34" charset="0"/>
                <a:cs typeface="Arial" panose="020B0604020202020204" pitchFamily="34" charset="0"/>
              </a:rPr>
              <a:t>of the</a:t>
            </a:r>
            <a:r>
              <a:rPr sz="1200" spc="80" dirty="0">
                <a:solidFill>
                  <a:prstClr val="black"/>
                </a:solidFill>
                <a:latin typeface="Arial" panose="020B0604020202020204" pitchFamily="34" charset="0"/>
                <a:cs typeface="Arial" panose="020B0604020202020204" pitchFamily="34" charset="0"/>
              </a:rPr>
              <a:t> </a:t>
            </a:r>
            <a:r>
              <a:rPr sz="1200" spc="-30" dirty="0" smtClean="0">
                <a:solidFill>
                  <a:prstClr val="black"/>
                </a:solidFill>
                <a:latin typeface="Arial" panose="020B0604020202020204" pitchFamily="34" charset="0"/>
                <a:cs typeface="Arial" panose="020B0604020202020204" pitchFamily="34" charset="0"/>
              </a:rPr>
              <a:t>total</a:t>
            </a:r>
            <a:r>
              <a:rPr lang="en-US" sz="1200" spc="-30" dirty="0" smtClean="0">
                <a:solidFill>
                  <a:prstClr val="black"/>
                </a:solidFill>
                <a:latin typeface="Arial" panose="020B0604020202020204" pitchFamily="34" charset="0"/>
                <a:cs typeface="Arial" panose="020B0604020202020204" pitchFamily="34" charset="0"/>
              </a:rPr>
              <a:t> </a:t>
            </a:r>
            <a:r>
              <a:rPr sz="1200" spc="-35" dirty="0" smtClean="0">
                <a:solidFill>
                  <a:prstClr val="black"/>
                </a:solidFill>
                <a:latin typeface="Arial" panose="020B0604020202020204" pitchFamily="34" charset="0"/>
                <a:cs typeface="Arial" panose="020B0604020202020204" pitchFamily="34" charset="0"/>
              </a:rPr>
              <a:t>U.S</a:t>
            </a:r>
            <a:r>
              <a:rPr sz="1200" spc="-35" dirty="0">
                <a:solidFill>
                  <a:prstClr val="black"/>
                </a:solidFill>
                <a:latin typeface="Arial" panose="020B0604020202020204" pitchFamily="34" charset="0"/>
                <a:cs typeface="Arial" panose="020B0604020202020204" pitchFamily="34" charset="0"/>
              </a:rPr>
              <a:t>. </a:t>
            </a:r>
            <a:r>
              <a:rPr sz="1200" spc="-20" dirty="0">
                <a:solidFill>
                  <a:prstClr val="black"/>
                </a:solidFill>
                <a:latin typeface="Arial" panose="020B0604020202020204" pitchFamily="34" charset="0"/>
                <a:cs typeface="Arial" panose="020B0604020202020204" pitchFamily="34" charset="0"/>
              </a:rPr>
              <a:t>adult</a:t>
            </a:r>
            <a:r>
              <a:rPr sz="1200" spc="-50" dirty="0">
                <a:solidFill>
                  <a:prstClr val="black"/>
                </a:solidFill>
                <a:latin typeface="Arial" panose="020B0604020202020204" pitchFamily="34" charset="0"/>
                <a:cs typeface="Arial" panose="020B0604020202020204" pitchFamily="34" charset="0"/>
              </a:rPr>
              <a:t> </a:t>
            </a:r>
            <a:r>
              <a:rPr sz="1200" spc="-25" dirty="0">
                <a:solidFill>
                  <a:prstClr val="black"/>
                </a:solidFill>
                <a:latin typeface="Arial" panose="020B0604020202020204" pitchFamily="34" charset="0"/>
                <a:cs typeface="Arial" panose="020B0604020202020204" pitchFamily="34" charset="0"/>
              </a:rPr>
              <a:t>population.</a:t>
            </a:r>
            <a:endParaRPr sz="1200" dirty="0">
              <a:solidFill>
                <a:prstClr val="black"/>
              </a:solidFill>
              <a:latin typeface="Arial" panose="020B0604020202020204" pitchFamily="34" charset="0"/>
              <a:cs typeface="Arial" panose="020B0604020202020204" pitchFamily="34" charset="0"/>
            </a:endParaRPr>
          </a:p>
        </p:txBody>
      </p:sp>
      <p:sp>
        <p:nvSpPr>
          <p:cNvPr id="8" name="object 8"/>
          <p:cNvSpPr txBox="1">
            <a:spLocks noChangeAspect="1"/>
          </p:cNvSpPr>
          <p:nvPr/>
        </p:nvSpPr>
        <p:spPr>
          <a:xfrm>
            <a:off x="11799153" y="6672839"/>
            <a:ext cx="130487" cy="123111"/>
          </a:xfrm>
          <a:prstGeom prst="rect">
            <a:avLst/>
          </a:prstGeom>
        </p:spPr>
        <p:txBody>
          <a:bodyPr vert="horz" wrap="square" lIns="0" tIns="0" rIns="0" bIns="0" rtlCol="0">
            <a:spAutoFit/>
          </a:bodyPr>
          <a:lstStyle/>
          <a:p>
            <a:pPr marL="12700" defTabSz="914400"/>
            <a:r>
              <a:rPr sz="800" spc="20" dirty="0">
                <a:solidFill>
                  <a:srgbClr val="FFFFFF"/>
                </a:solidFill>
                <a:latin typeface="UHC Sans"/>
                <a:cs typeface="UHC Sans"/>
              </a:rPr>
              <a:t>7</a:t>
            </a:r>
            <a:endParaRPr sz="800" dirty="0">
              <a:solidFill>
                <a:prstClr val="black"/>
              </a:solidFill>
              <a:latin typeface="UHC Sans"/>
              <a:cs typeface="UHC Sans"/>
            </a:endParaRPr>
          </a:p>
        </p:txBody>
      </p:sp>
      <p:sp>
        <p:nvSpPr>
          <p:cNvPr id="10" name="object 2"/>
          <p:cNvSpPr/>
          <p:nvPr/>
        </p:nvSpPr>
        <p:spPr>
          <a:xfrm>
            <a:off x="8775653" y="1167786"/>
            <a:ext cx="2535767" cy="0"/>
          </a:xfrm>
          <a:custGeom>
            <a:avLst/>
            <a:gdLst/>
            <a:ahLst/>
            <a:cxnLst/>
            <a:rect l="l" t="t" r="r" b="b"/>
            <a:pathLst>
              <a:path w="1901825">
                <a:moveTo>
                  <a:pt x="0" y="0"/>
                </a:moveTo>
                <a:lnTo>
                  <a:pt x="1901507" y="0"/>
                </a:lnTo>
              </a:path>
            </a:pathLst>
          </a:custGeom>
          <a:ln w="12700">
            <a:solidFill>
              <a:srgbClr val="010202"/>
            </a:solidFill>
            <a:prstDash val="dot"/>
          </a:ln>
        </p:spPr>
        <p:txBody>
          <a:bodyPr wrap="square" lIns="0" tIns="0" rIns="0" bIns="0" rtlCol="0"/>
          <a:lstStyle/>
          <a:p>
            <a:pPr defTabSz="914400"/>
            <a:endParaRPr dirty="0">
              <a:solidFill>
                <a:prstClr val="black"/>
              </a:solidFill>
            </a:endParaRPr>
          </a:p>
        </p:txBody>
      </p:sp>
      <p:sp>
        <p:nvSpPr>
          <p:cNvPr id="11" name="object 3"/>
          <p:cNvSpPr/>
          <p:nvPr/>
        </p:nvSpPr>
        <p:spPr>
          <a:xfrm>
            <a:off x="8775653" y="2369716"/>
            <a:ext cx="2535767" cy="0"/>
          </a:xfrm>
          <a:custGeom>
            <a:avLst/>
            <a:gdLst/>
            <a:ahLst/>
            <a:cxnLst/>
            <a:rect l="l" t="t" r="r" b="b"/>
            <a:pathLst>
              <a:path w="1901825">
                <a:moveTo>
                  <a:pt x="0" y="0"/>
                </a:moveTo>
                <a:lnTo>
                  <a:pt x="1901507" y="0"/>
                </a:lnTo>
              </a:path>
            </a:pathLst>
          </a:custGeom>
          <a:ln w="12700">
            <a:solidFill>
              <a:srgbClr val="010202"/>
            </a:solidFill>
            <a:prstDash val="dot"/>
          </a:ln>
        </p:spPr>
        <p:txBody>
          <a:bodyPr wrap="square" lIns="0" tIns="0" rIns="0" bIns="0" rtlCol="0"/>
          <a:lstStyle/>
          <a:p>
            <a:pPr defTabSz="914400"/>
            <a:endParaRPr dirty="0">
              <a:solidFill>
                <a:prstClr val="black"/>
              </a:solidFill>
            </a:endParaRPr>
          </a:p>
        </p:txBody>
      </p:sp>
      <p:sp>
        <p:nvSpPr>
          <p:cNvPr id="12" name="object 4"/>
          <p:cNvSpPr txBox="1"/>
          <p:nvPr/>
        </p:nvSpPr>
        <p:spPr>
          <a:xfrm>
            <a:off x="9005087" y="1244006"/>
            <a:ext cx="2277352" cy="769441"/>
          </a:xfrm>
          <a:prstGeom prst="rect">
            <a:avLst/>
          </a:prstGeom>
        </p:spPr>
        <p:txBody>
          <a:bodyPr vert="horz" wrap="square" lIns="0" tIns="0" rIns="0" bIns="0" rtlCol="0">
            <a:spAutoFit/>
          </a:bodyPr>
          <a:lstStyle/>
          <a:p>
            <a:pPr marL="12700" defTabSz="914400"/>
            <a:r>
              <a:rPr sz="5000" b="1" spc="-375" dirty="0">
                <a:solidFill>
                  <a:srgbClr val="65C5EA"/>
                </a:solidFill>
                <a:latin typeface="Arial" panose="020B0604020202020204" pitchFamily="34" charset="0"/>
                <a:cs typeface="Arial" panose="020B0604020202020204" pitchFamily="34" charset="0"/>
              </a:rPr>
              <a:t>2,705</a:t>
            </a:r>
            <a:endParaRPr sz="5000" dirty="0">
              <a:solidFill>
                <a:srgbClr val="65C5EA"/>
              </a:solidFill>
              <a:latin typeface="Arial" panose="020B0604020202020204" pitchFamily="34" charset="0"/>
              <a:cs typeface="Arial" panose="020B0604020202020204" pitchFamily="34" charset="0"/>
            </a:endParaRPr>
          </a:p>
        </p:txBody>
      </p:sp>
      <p:sp>
        <p:nvSpPr>
          <p:cNvPr id="13" name="object 5"/>
          <p:cNvSpPr txBox="1"/>
          <p:nvPr/>
        </p:nvSpPr>
        <p:spPr>
          <a:xfrm>
            <a:off x="9241783" y="1980444"/>
            <a:ext cx="1803964" cy="184666"/>
          </a:xfrm>
          <a:prstGeom prst="rect">
            <a:avLst/>
          </a:prstGeom>
        </p:spPr>
        <p:txBody>
          <a:bodyPr vert="horz" wrap="square" lIns="0" tIns="0" rIns="0" bIns="0" rtlCol="0">
            <a:spAutoFit/>
          </a:bodyPr>
          <a:lstStyle/>
          <a:p>
            <a:pPr marL="12700" defTabSz="914400"/>
            <a:r>
              <a:rPr sz="1200" dirty="0">
                <a:solidFill>
                  <a:srgbClr val="010202"/>
                </a:solidFill>
                <a:latin typeface="Arial" panose="020B0604020202020204" pitchFamily="34" charset="0"/>
                <a:cs typeface="Arial" panose="020B0604020202020204" pitchFamily="34" charset="0"/>
              </a:rPr>
              <a:t>adults</a:t>
            </a:r>
            <a:r>
              <a:rPr sz="1200" spc="-75" dirty="0">
                <a:solidFill>
                  <a:srgbClr val="010202"/>
                </a:solidFill>
                <a:latin typeface="Arial" panose="020B0604020202020204" pitchFamily="34" charset="0"/>
                <a:cs typeface="Arial" panose="020B0604020202020204" pitchFamily="34" charset="0"/>
              </a:rPr>
              <a:t> </a:t>
            </a:r>
            <a:r>
              <a:rPr sz="1200" spc="-5" dirty="0">
                <a:solidFill>
                  <a:srgbClr val="010202"/>
                </a:solidFill>
                <a:latin typeface="Arial" panose="020B0604020202020204" pitchFamily="34" charset="0"/>
                <a:cs typeface="Arial" panose="020B0604020202020204" pitchFamily="34" charset="0"/>
              </a:rPr>
              <a:t>surveyed</a:t>
            </a:r>
            <a:endParaRPr sz="1200" dirty="0">
              <a:solidFill>
                <a:prstClr val="black"/>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914400" y="912028"/>
            <a:ext cx="112776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12802" y="472964"/>
            <a:ext cx="7887487" cy="369332"/>
          </a:xfrm>
          <a:prstGeom prst="rect">
            <a:avLst/>
          </a:prstGeom>
          <a:noFill/>
        </p:spPr>
        <p:txBody>
          <a:bodyPr wrap="square" rtlCol="0">
            <a:spAutoFit/>
          </a:bodyPr>
          <a:lstStyle/>
          <a:p>
            <a:pPr defTabSz="914400"/>
            <a:r>
              <a:rPr lang="en-US" b="1" spc="-5" dirty="0">
                <a:solidFill>
                  <a:prstClr val="black"/>
                </a:solidFill>
                <a:latin typeface="Arial" panose="020B0604020202020204" pitchFamily="34" charset="0"/>
                <a:cs typeface="Arial" panose="020B0604020202020204" pitchFamily="34" charset="0"/>
              </a:rPr>
              <a:t>Research</a:t>
            </a:r>
            <a:r>
              <a:rPr lang="en-US" b="1" spc="-50" dirty="0">
                <a:solidFill>
                  <a:prstClr val="black"/>
                </a:solidFill>
                <a:latin typeface="Arial" panose="020B0604020202020204" pitchFamily="34" charset="0"/>
                <a:cs typeface="Arial" panose="020B0604020202020204" pitchFamily="34" charset="0"/>
              </a:rPr>
              <a:t> </a:t>
            </a:r>
            <a:r>
              <a:rPr lang="en-US" b="1" spc="-5" dirty="0" smtClean="0">
                <a:solidFill>
                  <a:prstClr val="black"/>
                </a:solidFill>
                <a:latin typeface="Arial" panose="020B0604020202020204" pitchFamily="34" charset="0"/>
                <a:cs typeface="Arial" panose="020B0604020202020204" pitchFamily="34" charset="0"/>
              </a:rPr>
              <a:t>methodology</a:t>
            </a:r>
            <a:endParaRPr lang="en-US" dirty="0">
              <a:solidFill>
                <a:prstClr val="black"/>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0998" y="117156"/>
            <a:ext cx="1527299" cy="757177"/>
          </a:xfrm>
          <a:prstGeom prst="rect">
            <a:avLst/>
          </a:prstGeom>
        </p:spPr>
      </p:pic>
      <p:sp>
        <p:nvSpPr>
          <p:cNvPr id="17" name="object 7"/>
          <p:cNvSpPr/>
          <p:nvPr/>
        </p:nvSpPr>
        <p:spPr>
          <a:xfrm>
            <a:off x="827069" y="2605220"/>
            <a:ext cx="10537862" cy="4252780"/>
          </a:xfrm>
          <a:prstGeom prst="rect">
            <a:avLst/>
          </a:prstGeom>
          <a:blipFill>
            <a:blip r:embed="rId4" cstate="print">
              <a:extLst>
                <a:ext uri="{28A0092B-C50C-407E-A947-70E740481C1C}">
                  <a14:useLocalDpi xmlns:a14="http://schemas.microsoft.com/office/drawing/2010/main" val="0"/>
                </a:ext>
              </a:extLst>
            </a:blip>
            <a:srcRec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1236439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ChangeAspect="1"/>
          </p:cNvSpPr>
          <p:nvPr/>
        </p:nvSpPr>
        <p:spPr>
          <a:xfrm>
            <a:off x="914400" y="413945"/>
            <a:ext cx="9559365" cy="359073"/>
          </a:xfrm>
          <a:prstGeom prst="rect">
            <a:avLst/>
          </a:prstGeom>
        </p:spPr>
        <p:txBody>
          <a:bodyPr vert="horz" wrap="square" lIns="0" tIns="0" rIns="0" bIns="0" rtlCol="0">
            <a:spAutoFit/>
          </a:bodyPr>
          <a:lstStyle/>
          <a:p>
            <a:pPr marL="12700" marR="5080" defTabSz="914400">
              <a:lnSpc>
                <a:spcPts val="2800"/>
              </a:lnSpc>
            </a:pPr>
            <a:r>
              <a:rPr lang="en-US" sz="2800" b="1" spc="-10" dirty="0" smtClean="0">
                <a:solidFill>
                  <a:prstClr val="black">
                    <a:lumMod val="85000"/>
                    <a:lumOff val="15000"/>
                  </a:prstClr>
                </a:solidFill>
                <a:latin typeface="Arial" panose="020B0604020202020204" pitchFamily="34" charset="0"/>
                <a:cs typeface="Arial" panose="020B0604020202020204" pitchFamily="34" charset="0"/>
              </a:rPr>
              <a:t>DOING GOOD </a:t>
            </a:r>
            <a:r>
              <a:rPr lang="en-US" sz="2800" b="1" i="1" spc="-10" dirty="0" smtClean="0">
                <a:solidFill>
                  <a:srgbClr val="4BACC6"/>
                </a:solidFill>
                <a:latin typeface="Arial" panose="020B0604020202020204" pitchFamily="34" charset="0"/>
                <a:cs typeface="Arial" panose="020B0604020202020204" pitchFamily="34" charset="0"/>
              </a:rPr>
              <a:t>IS</a:t>
            </a:r>
            <a:r>
              <a:rPr lang="en-US" sz="2800" b="1" spc="-10" dirty="0" smtClean="0">
                <a:solidFill>
                  <a:prstClr val="black">
                    <a:lumMod val="85000"/>
                    <a:lumOff val="15000"/>
                  </a:prstClr>
                </a:solidFill>
                <a:latin typeface="Arial" panose="020B0604020202020204" pitchFamily="34" charset="0"/>
                <a:cs typeface="Arial" panose="020B0604020202020204" pitchFamily="34" charset="0"/>
              </a:rPr>
              <a:t> GOOD FOR YOU.</a:t>
            </a:r>
            <a:endParaRPr sz="2800" b="1" dirty="0">
              <a:solidFill>
                <a:prstClr val="black">
                  <a:lumMod val="85000"/>
                  <a:lumOff val="15000"/>
                </a:prstClr>
              </a:solidFill>
              <a:latin typeface="Arial" panose="020B0604020202020204" pitchFamily="34" charset="0"/>
              <a:cs typeface="Arial" panose="020B0604020202020204" pitchFamily="34" charset="0"/>
            </a:endParaRPr>
          </a:p>
        </p:txBody>
      </p:sp>
      <p:cxnSp>
        <p:nvCxnSpPr>
          <p:cNvPr id="5" name="Straight Connector 4"/>
          <p:cNvCxnSpPr/>
          <p:nvPr/>
        </p:nvCxnSpPr>
        <p:spPr>
          <a:xfrm>
            <a:off x="914400" y="912028"/>
            <a:ext cx="11277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0998" y="117156"/>
            <a:ext cx="1527299" cy="757177"/>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6626" y="1143000"/>
            <a:ext cx="8678748" cy="553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1292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3200" y="-152400"/>
            <a:ext cx="12496800" cy="7086600"/>
          </a:xfrm>
          <a:prstGeom prst="rect">
            <a:avLst/>
          </a:prstGeom>
          <a:solidFill>
            <a:srgbClr val="65C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5" name="object 2"/>
          <p:cNvSpPr txBox="1">
            <a:spLocks noChangeAspect="1"/>
          </p:cNvSpPr>
          <p:nvPr/>
        </p:nvSpPr>
        <p:spPr>
          <a:xfrm>
            <a:off x="2301240" y="2179683"/>
            <a:ext cx="7589520" cy="2498635"/>
          </a:xfrm>
          <a:prstGeom prst="rect">
            <a:avLst/>
          </a:prstGeom>
        </p:spPr>
        <p:txBody>
          <a:bodyPr vert="horz" wrap="square" lIns="0" tIns="0" rIns="0" bIns="0" rtlCol="0">
            <a:spAutoFit/>
          </a:bodyPr>
          <a:lstStyle/>
          <a:p>
            <a:pPr marL="12700" marR="5080" algn="ctr">
              <a:lnSpc>
                <a:spcPct val="80000"/>
              </a:lnSpc>
            </a:pPr>
            <a:r>
              <a:rPr sz="5400" spc="-10" dirty="0">
                <a:solidFill>
                  <a:srgbClr val="FFFFFF"/>
                </a:solidFill>
                <a:latin typeface="Arial" panose="020B0604020202020204" pitchFamily="34" charset="0"/>
                <a:cs typeface="Arial" panose="020B0604020202020204" pitchFamily="34" charset="0"/>
              </a:rPr>
              <a:t>Volunteering </a:t>
            </a:r>
            <a:r>
              <a:rPr sz="5400" spc="10" dirty="0">
                <a:solidFill>
                  <a:srgbClr val="FFFFFF"/>
                </a:solidFill>
                <a:latin typeface="Arial" panose="020B0604020202020204" pitchFamily="34" charset="0"/>
                <a:cs typeface="Arial" panose="020B0604020202020204" pitchFamily="34" charset="0"/>
              </a:rPr>
              <a:t>has </a:t>
            </a:r>
            <a:r>
              <a:rPr sz="5400" dirty="0">
                <a:solidFill>
                  <a:srgbClr val="FFFFFF"/>
                </a:solidFill>
                <a:latin typeface="Arial" panose="020B0604020202020204" pitchFamily="34" charset="0"/>
                <a:cs typeface="Arial" panose="020B0604020202020204" pitchFamily="34" charset="0"/>
              </a:rPr>
              <a:t>a </a:t>
            </a:r>
            <a:r>
              <a:rPr sz="5400" spc="-10" dirty="0">
                <a:solidFill>
                  <a:srgbClr val="FFFFFF"/>
                </a:solidFill>
                <a:latin typeface="Arial" panose="020B0604020202020204" pitchFamily="34" charset="0"/>
                <a:cs typeface="Arial" panose="020B0604020202020204" pitchFamily="34" charset="0"/>
              </a:rPr>
              <a:t>proven </a:t>
            </a:r>
            <a:r>
              <a:rPr sz="5400" spc="-5" dirty="0">
                <a:solidFill>
                  <a:srgbClr val="FFFFFF"/>
                </a:solidFill>
                <a:latin typeface="Arial" panose="020B0604020202020204" pitchFamily="34" charset="0"/>
                <a:cs typeface="Arial" panose="020B0604020202020204" pitchFamily="34" charset="0"/>
              </a:rPr>
              <a:t>positive effect </a:t>
            </a:r>
            <a:r>
              <a:rPr sz="5400" dirty="0" smtClean="0">
                <a:solidFill>
                  <a:srgbClr val="FFFFFF"/>
                </a:solidFill>
                <a:latin typeface="Arial" panose="020B0604020202020204" pitchFamily="34" charset="0"/>
                <a:cs typeface="Arial" panose="020B0604020202020204" pitchFamily="34" charset="0"/>
              </a:rPr>
              <a:t>on </a:t>
            </a:r>
            <a:endParaRPr lang="en-US" sz="5400" dirty="0" smtClean="0">
              <a:solidFill>
                <a:srgbClr val="FFFFFF"/>
              </a:solidFill>
              <a:latin typeface="Arial" panose="020B0604020202020204" pitchFamily="34" charset="0"/>
              <a:cs typeface="Arial" panose="020B0604020202020204" pitchFamily="34" charset="0"/>
            </a:endParaRPr>
          </a:p>
          <a:p>
            <a:pPr marL="12700" marR="5080" algn="ctr">
              <a:lnSpc>
                <a:spcPct val="80000"/>
              </a:lnSpc>
            </a:pPr>
            <a:r>
              <a:rPr sz="5400" dirty="0" smtClean="0">
                <a:solidFill>
                  <a:srgbClr val="FFFFFF"/>
                </a:solidFill>
                <a:latin typeface="Arial" panose="020B0604020202020204" pitchFamily="34" charset="0"/>
                <a:cs typeface="Arial" panose="020B0604020202020204" pitchFamily="34" charset="0"/>
              </a:rPr>
              <a:t>our </a:t>
            </a:r>
            <a:r>
              <a:rPr sz="5400" b="1" spc="-5" dirty="0">
                <a:latin typeface="Arial" panose="020B0604020202020204" pitchFamily="34" charset="0"/>
                <a:cs typeface="Arial" panose="020B0604020202020204" pitchFamily="34" charset="0"/>
              </a:rPr>
              <a:t>physical</a:t>
            </a:r>
            <a:r>
              <a:rPr sz="5400" spc="-5" dirty="0">
                <a:latin typeface="Arial" panose="020B0604020202020204" pitchFamily="34" charset="0"/>
                <a:cs typeface="Arial" panose="020B0604020202020204" pitchFamily="34" charset="0"/>
              </a:rPr>
              <a:t> </a:t>
            </a:r>
            <a:r>
              <a:rPr sz="5400" spc="-5" dirty="0">
                <a:solidFill>
                  <a:schemeClr val="bg1"/>
                </a:solidFill>
                <a:latin typeface="Arial" panose="020B0604020202020204" pitchFamily="34" charset="0"/>
                <a:cs typeface="Arial" panose="020B0604020202020204" pitchFamily="34" charset="0"/>
              </a:rPr>
              <a:t>and</a:t>
            </a:r>
            <a:r>
              <a:rPr sz="5400" dirty="0" smtClean="0">
                <a:solidFill>
                  <a:schemeClr val="tx1">
                    <a:lumMod val="85000"/>
                    <a:lumOff val="15000"/>
                  </a:schemeClr>
                </a:solidFill>
                <a:latin typeface="Arial" panose="020B0604020202020204" pitchFamily="34" charset="0"/>
                <a:cs typeface="Arial" panose="020B0604020202020204" pitchFamily="34" charset="0"/>
              </a:rPr>
              <a:t> </a:t>
            </a:r>
            <a:r>
              <a:rPr sz="5400" b="1" spc="-5" dirty="0" smtClean="0">
                <a:latin typeface="Arial" panose="020B0604020202020204" pitchFamily="34" charset="0"/>
                <a:cs typeface="Arial" panose="020B0604020202020204" pitchFamily="34" charset="0"/>
              </a:rPr>
              <a:t>mental</a:t>
            </a:r>
            <a:r>
              <a:rPr sz="5400" spc="-70" dirty="0" smtClean="0">
                <a:latin typeface="Arial" panose="020B0604020202020204" pitchFamily="34" charset="0"/>
                <a:cs typeface="Arial" panose="020B0604020202020204" pitchFamily="34" charset="0"/>
              </a:rPr>
              <a:t> </a:t>
            </a:r>
            <a:r>
              <a:rPr sz="5400" spc="-5" dirty="0">
                <a:solidFill>
                  <a:schemeClr val="bg1"/>
                </a:solidFill>
                <a:latin typeface="Arial" panose="020B0604020202020204" pitchFamily="34" charset="0"/>
                <a:cs typeface="Arial" panose="020B0604020202020204" pitchFamily="34" charset="0"/>
              </a:rPr>
              <a:t>health</a:t>
            </a:r>
            <a:r>
              <a:rPr lang="en-US" sz="5400" spc="-5" dirty="0">
                <a:solidFill>
                  <a:schemeClr val="bg1"/>
                </a:solidFill>
                <a:latin typeface="Arial" panose="020B0604020202020204" pitchFamily="34" charset="0"/>
                <a:cs typeface="Arial" panose="020B0604020202020204" pitchFamily="34" charset="0"/>
              </a:rPr>
              <a:t>.</a:t>
            </a:r>
            <a:endParaRPr sz="5400" spc="-5"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61696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914400" y="912028"/>
            <a:ext cx="11277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12802" y="472964"/>
            <a:ext cx="7887487" cy="369332"/>
          </a:xfrm>
          <a:prstGeom prst="rect">
            <a:avLst/>
          </a:prstGeom>
          <a:noFill/>
        </p:spPr>
        <p:txBody>
          <a:bodyPr wrap="square" rtlCol="0">
            <a:spAutoFit/>
          </a:bodyPr>
          <a:lstStyle/>
          <a:p>
            <a:pPr defTabSz="914400"/>
            <a:r>
              <a:rPr lang="en-US" b="1" spc="-5" dirty="0" smtClean="0">
                <a:solidFill>
                  <a:prstClr val="black"/>
                </a:solidFill>
                <a:latin typeface="Arial" panose="020B0604020202020204" pitchFamily="34" charset="0"/>
                <a:cs typeface="Arial" panose="020B0604020202020204" pitchFamily="34" charset="0"/>
              </a:rPr>
              <a:t>Physical &amp; Mental Health Benefits</a:t>
            </a:r>
            <a:endParaRPr lang="en-US" dirty="0">
              <a:solidFill>
                <a:prstClr val="black"/>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0998" y="117156"/>
            <a:ext cx="1527299" cy="757177"/>
          </a:xfrm>
          <a:prstGeom prst="rect">
            <a:avLst/>
          </a:prstGeom>
        </p:spPr>
      </p:pic>
      <p:grpSp>
        <p:nvGrpSpPr>
          <p:cNvPr id="5" name="Group 4"/>
          <p:cNvGrpSpPr/>
          <p:nvPr/>
        </p:nvGrpSpPr>
        <p:grpSpPr>
          <a:xfrm>
            <a:off x="3047397" y="1238003"/>
            <a:ext cx="6097206" cy="5162797"/>
            <a:chOff x="1578283" y="1238003"/>
            <a:chExt cx="6097206" cy="5162797"/>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3166" y="1447800"/>
              <a:ext cx="2988365" cy="16764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4040" y="3487470"/>
              <a:ext cx="2211449" cy="2895517"/>
            </a:xfrm>
            <a:prstGeom prst="roundRect">
              <a:avLst>
                <a:gd name="adj" fmla="val 8594"/>
              </a:avLst>
            </a:prstGeom>
            <a:solidFill>
              <a:srgbClr val="FFFFFF">
                <a:shade val="85000"/>
              </a:srgbClr>
            </a:solidFill>
            <a:ln>
              <a:noFill/>
            </a:ln>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283" y="1238003"/>
              <a:ext cx="2211512" cy="2895600"/>
            </a:xfrm>
            <a:prstGeom prst="roundRect">
              <a:avLst>
                <a:gd name="adj" fmla="val 8594"/>
              </a:avLst>
            </a:prstGeom>
            <a:solidFill>
              <a:srgbClr val="FFFFFF">
                <a:shade val="85000"/>
              </a:srgbClr>
            </a:solidFill>
            <a:ln>
              <a:noFill/>
            </a:ln>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3127" y="4419600"/>
              <a:ext cx="3522133" cy="1981200"/>
            </a:xfrm>
            <a:prstGeom prst="rect">
              <a:avLst/>
            </a:prstGeom>
          </p:spPr>
        </p:pic>
      </p:grpSp>
    </p:spTree>
    <p:extLst>
      <p:ext uri="{BB962C8B-B14F-4D97-AF65-F5344CB8AC3E}">
        <p14:creationId xmlns:p14="http://schemas.microsoft.com/office/powerpoint/2010/main" val="1125983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3200" y="-152400"/>
            <a:ext cx="12496800" cy="7086600"/>
          </a:xfrm>
          <a:prstGeom prst="rect">
            <a:avLst/>
          </a:prstGeom>
          <a:solidFill>
            <a:srgbClr val="65C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5" name="object 2"/>
          <p:cNvSpPr txBox="1">
            <a:spLocks noChangeAspect="1"/>
          </p:cNvSpPr>
          <p:nvPr/>
        </p:nvSpPr>
        <p:spPr>
          <a:xfrm>
            <a:off x="2301240" y="1867353"/>
            <a:ext cx="7589520" cy="3123294"/>
          </a:xfrm>
          <a:prstGeom prst="rect">
            <a:avLst/>
          </a:prstGeom>
        </p:spPr>
        <p:txBody>
          <a:bodyPr vert="horz" wrap="square" lIns="0" tIns="0" rIns="0" bIns="0" rtlCol="0">
            <a:spAutoFit/>
          </a:bodyPr>
          <a:lstStyle/>
          <a:p>
            <a:pPr marL="12700" marR="5080" algn="ctr">
              <a:lnSpc>
                <a:spcPct val="80000"/>
              </a:lnSpc>
            </a:pPr>
            <a:r>
              <a:rPr sz="5400" spc="-10" dirty="0">
                <a:solidFill>
                  <a:srgbClr val="FFFFFF"/>
                </a:solidFill>
                <a:latin typeface="Arial" panose="020B0604020202020204" pitchFamily="34" charset="0"/>
                <a:cs typeface="Arial" panose="020B0604020202020204" pitchFamily="34" charset="0"/>
              </a:rPr>
              <a:t>Volunteering </a:t>
            </a:r>
            <a:r>
              <a:rPr lang="en-US" sz="5400" spc="10" dirty="0" smtClean="0">
                <a:solidFill>
                  <a:srgbClr val="FFFFFF"/>
                </a:solidFill>
                <a:latin typeface="Arial" panose="020B0604020202020204" pitchFamily="34" charset="0"/>
                <a:cs typeface="Arial" panose="020B0604020202020204" pitchFamily="34" charset="0"/>
              </a:rPr>
              <a:t>provides </a:t>
            </a:r>
            <a:r>
              <a:rPr lang="en-US" sz="5400" b="1" spc="10" dirty="0" smtClean="0">
                <a:latin typeface="Arial" panose="020B0604020202020204" pitchFamily="34" charset="0"/>
                <a:cs typeface="Arial" panose="020B0604020202020204" pitchFamily="34" charset="0"/>
              </a:rPr>
              <a:t>intrinsic benefits</a:t>
            </a:r>
            <a:r>
              <a:rPr lang="en-US" sz="5400" spc="10" dirty="0" smtClean="0">
                <a:solidFill>
                  <a:srgbClr val="FFFFFF"/>
                </a:solidFill>
                <a:latin typeface="Arial" panose="020B0604020202020204" pitchFamily="34" charset="0"/>
                <a:cs typeface="Arial" panose="020B0604020202020204" pitchFamily="34" charset="0"/>
              </a:rPr>
              <a:t>, which enrich our </a:t>
            </a:r>
            <a:br>
              <a:rPr lang="en-US" sz="5400" spc="10" dirty="0" smtClean="0">
                <a:solidFill>
                  <a:srgbClr val="FFFFFF"/>
                </a:solidFill>
                <a:latin typeface="Arial" panose="020B0604020202020204" pitchFamily="34" charset="0"/>
                <a:cs typeface="Arial" panose="020B0604020202020204" pitchFamily="34" charset="0"/>
              </a:rPr>
            </a:br>
            <a:r>
              <a:rPr lang="en-US" sz="5400" spc="10" dirty="0" smtClean="0">
                <a:solidFill>
                  <a:srgbClr val="FFFFFF"/>
                </a:solidFill>
                <a:latin typeface="Arial" panose="020B0604020202020204" pitchFamily="34" charset="0"/>
                <a:cs typeface="Arial" panose="020B0604020202020204" pitchFamily="34" charset="0"/>
              </a:rPr>
              <a:t>lives beyond our expectations.</a:t>
            </a:r>
            <a:endParaRPr sz="5400" spc="-5"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32102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603259" y="912028"/>
            <a:ext cx="4588740" cy="5945976"/>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object 2"/>
          <p:cNvSpPr txBox="1">
            <a:spLocks noChangeAspect="1"/>
          </p:cNvSpPr>
          <p:nvPr/>
        </p:nvSpPr>
        <p:spPr>
          <a:xfrm>
            <a:off x="263129" y="6672839"/>
            <a:ext cx="130487" cy="123111"/>
          </a:xfrm>
          <a:prstGeom prst="rect">
            <a:avLst/>
          </a:prstGeom>
        </p:spPr>
        <p:txBody>
          <a:bodyPr vert="horz" wrap="square" lIns="0" tIns="0" rIns="0" bIns="0" rtlCol="0">
            <a:spAutoFit/>
          </a:bodyPr>
          <a:lstStyle/>
          <a:p>
            <a:pPr marL="12700" defTabSz="914400"/>
            <a:r>
              <a:rPr sz="800" spc="20" dirty="0">
                <a:solidFill>
                  <a:srgbClr val="231F20"/>
                </a:solidFill>
                <a:latin typeface="UHC Sans"/>
                <a:cs typeface="UHC Sans"/>
              </a:rPr>
              <a:t>4</a:t>
            </a:r>
            <a:endParaRPr sz="800" dirty="0">
              <a:solidFill>
                <a:prstClr val="black"/>
              </a:solidFill>
              <a:latin typeface="UHC Sans"/>
              <a:cs typeface="UHC Sans"/>
            </a:endParaRPr>
          </a:p>
        </p:txBody>
      </p:sp>
      <p:sp>
        <p:nvSpPr>
          <p:cNvPr id="4" name="Rectangle 3"/>
          <p:cNvSpPr/>
          <p:nvPr/>
        </p:nvSpPr>
        <p:spPr>
          <a:xfrm>
            <a:off x="812800" y="2133602"/>
            <a:ext cx="6604000" cy="1938992"/>
          </a:xfrm>
          <a:prstGeom prst="rect">
            <a:avLst/>
          </a:prstGeom>
        </p:spPr>
        <p:txBody>
          <a:bodyPr wrap="square">
            <a:spAutoFit/>
          </a:bodyPr>
          <a:lstStyle/>
          <a:p>
            <a:pPr marL="298450" marR="314325" lvl="1" indent="-285750" defTabSz="914400">
              <a:buFont typeface="Arial" panose="020B0604020202020204" pitchFamily="34" charset="0"/>
              <a:buChar char="•"/>
            </a:pPr>
            <a:r>
              <a:rPr lang="en-US" sz="2000" spc="-10" dirty="0">
                <a:solidFill>
                  <a:prstClr val="black"/>
                </a:solidFill>
                <a:latin typeface="Arial" panose="020B0604020202020204" pitchFamily="34" charset="0"/>
                <a:cs typeface="Arial" panose="020B0604020202020204" pitchFamily="34" charset="0"/>
              </a:rPr>
              <a:t>Volunteers are more likely than non-volunteers to socialize in various ways and to do so more frequently</a:t>
            </a:r>
            <a:r>
              <a:rPr lang="en-US" sz="2000" spc="-10" dirty="0" smtClean="0">
                <a:solidFill>
                  <a:prstClr val="black"/>
                </a:solidFill>
                <a:latin typeface="Arial" panose="020B0604020202020204" pitchFamily="34" charset="0"/>
                <a:cs typeface="Arial" panose="020B0604020202020204" pitchFamily="34" charset="0"/>
              </a:rPr>
              <a:t>.</a:t>
            </a:r>
          </a:p>
          <a:p>
            <a:pPr marL="12700" marR="314325" lvl="1" defTabSz="914400"/>
            <a:endParaRPr lang="en-US" sz="2000" spc="-10" dirty="0">
              <a:solidFill>
                <a:prstClr val="black"/>
              </a:solidFill>
              <a:latin typeface="Arial" panose="020B0604020202020204" pitchFamily="34" charset="0"/>
              <a:cs typeface="Arial" panose="020B0604020202020204" pitchFamily="34" charset="0"/>
            </a:endParaRPr>
          </a:p>
          <a:p>
            <a:pPr marL="298450" marR="314325" lvl="1" indent="-285750" defTabSz="9144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Volunteers report greater social adjustment and emotional well being.</a:t>
            </a:r>
          </a:p>
        </p:txBody>
      </p:sp>
      <p:sp>
        <p:nvSpPr>
          <p:cNvPr id="12" name="object 5"/>
          <p:cNvSpPr txBox="1"/>
          <p:nvPr/>
        </p:nvSpPr>
        <p:spPr>
          <a:xfrm>
            <a:off x="8545353" y="3881848"/>
            <a:ext cx="3138649" cy="184666"/>
          </a:xfrm>
          <a:prstGeom prst="rect">
            <a:avLst/>
          </a:prstGeom>
        </p:spPr>
        <p:txBody>
          <a:bodyPr vert="horz" wrap="square" lIns="0" tIns="0" rIns="0" bIns="0" rtlCol="0">
            <a:spAutoFit/>
          </a:bodyPr>
          <a:lstStyle/>
          <a:p>
            <a:pPr marL="12700" defTabSz="914400">
              <a:tabLst>
                <a:tab pos="1913889" algn="l"/>
              </a:tabLst>
            </a:pPr>
            <a:r>
              <a:rPr sz="1200" u="dash" dirty="0">
                <a:solidFill>
                  <a:srgbClr val="231F20"/>
                </a:solidFill>
                <a:latin typeface="UHC Sans"/>
                <a:cs typeface="UHC Sans"/>
              </a:rPr>
              <a:t> </a:t>
            </a:r>
            <a:endParaRPr sz="1200" dirty="0">
              <a:solidFill>
                <a:prstClr val="black"/>
              </a:solidFill>
              <a:latin typeface="UHC Sans"/>
              <a:cs typeface="UHC Sans"/>
            </a:endParaRPr>
          </a:p>
        </p:txBody>
      </p:sp>
      <p:sp>
        <p:nvSpPr>
          <p:cNvPr id="13" name="object 16"/>
          <p:cNvSpPr/>
          <p:nvPr/>
        </p:nvSpPr>
        <p:spPr>
          <a:xfrm flipV="1">
            <a:off x="8562287" y="2502191"/>
            <a:ext cx="2653949" cy="45719"/>
          </a:xfrm>
          <a:custGeom>
            <a:avLst/>
            <a:gdLst/>
            <a:ahLst/>
            <a:cxnLst/>
            <a:rect l="l" t="t" r="r" b="b"/>
            <a:pathLst>
              <a:path w="1901825">
                <a:moveTo>
                  <a:pt x="0" y="0"/>
                </a:moveTo>
                <a:lnTo>
                  <a:pt x="1901507" y="0"/>
                </a:lnTo>
              </a:path>
            </a:pathLst>
          </a:custGeom>
          <a:ln w="12700">
            <a:solidFill>
              <a:srgbClr val="010202"/>
            </a:solidFill>
            <a:prstDash val="dot"/>
          </a:ln>
        </p:spPr>
        <p:txBody>
          <a:bodyPr wrap="square" lIns="0" tIns="0" rIns="0" bIns="0" rtlCol="0"/>
          <a:lstStyle/>
          <a:p>
            <a:pPr defTabSz="914400"/>
            <a:endParaRPr sz="2000" dirty="0">
              <a:solidFill>
                <a:prstClr val="black"/>
              </a:solidFill>
            </a:endParaRPr>
          </a:p>
        </p:txBody>
      </p:sp>
      <p:sp>
        <p:nvSpPr>
          <p:cNvPr id="14" name="object 17"/>
          <p:cNvSpPr txBox="1"/>
          <p:nvPr/>
        </p:nvSpPr>
        <p:spPr>
          <a:xfrm>
            <a:off x="8873809" y="1143003"/>
            <a:ext cx="1859027" cy="830997"/>
          </a:xfrm>
          <a:prstGeom prst="rect">
            <a:avLst/>
          </a:prstGeom>
        </p:spPr>
        <p:txBody>
          <a:bodyPr vert="horz" wrap="square" lIns="0" tIns="0" rIns="0" bIns="0" rtlCol="0">
            <a:spAutoFit/>
          </a:bodyPr>
          <a:lstStyle/>
          <a:p>
            <a:pPr marL="12700" defTabSz="914400"/>
            <a:r>
              <a:rPr sz="5400" b="1" spc="-335" dirty="0">
                <a:solidFill>
                  <a:srgbClr val="65C5EA"/>
                </a:solidFill>
                <a:latin typeface="Arial" panose="020B0604020202020204" pitchFamily="34" charset="0"/>
                <a:cs typeface="Arial" panose="020B0604020202020204" pitchFamily="34" charset="0"/>
              </a:rPr>
              <a:t>94</a:t>
            </a:r>
            <a:r>
              <a:rPr sz="5400" b="1" spc="-625" dirty="0">
                <a:solidFill>
                  <a:srgbClr val="65C5EA"/>
                </a:solidFill>
                <a:latin typeface="Arial" panose="020B0604020202020204" pitchFamily="34" charset="0"/>
                <a:cs typeface="Arial" panose="020B0604020202020204" pitchFamily="34" charset="0"/>
              </a:rPr>
              <a:t>%</a:t>
            </a:r>
            <a:endParaRPr sz="5400" dirty="0">
              <a:solidFill>
                <a:srgbClr val="65C5EA"/>
              </a:solidFill>
              <a:latin typeface="Arial" panose="020B0604020202020204" pitchFamily="34" charset="0"/>
              <a:cs typeface="Arial" panose="020B0604020202020204" pitchFamily="34" charset="0"/>
            </a:endParaRPr>
          </a:p>
        </p:txBody>
      </p:sp>
      <p:sp>
        <p:nvSpPr>
          <p:cNvPr id="15" name="object 18"/>
          <p:cNvSpPr txBox="1"/>
          <p:nvPr/>
        </p:nvSpPr>
        <p:spPr>
          <a:xfrm>
            <a:off x="8873809" y="2679003"/>
            <a:ext cx="2071208" cy="830997"/>
          </a:xfrm>
          <a:prstGeom prst="rect">
            <a:avLst/>
          </a:prstGeom>
        </p:spPr>
        <p:txBody>
          <a:bodyPr vert="horz" wrap="square" lIns="0" tIns="0" rIns="0" bIns="0" rtlCol="0">
            <a:spAutoFit/>
          </a:bodyPr>
          <a:lstStyle/>
          <a:p>
            <a:pPr marL="12700" defTabSz="914400"/>
            <a:r>
              <a:rPr sz="5400" b="1" spc="-335" dirty="0">
                <a:solidFill>
                  <a:srgbClr val="65C5EA"/>
                </a:solidFill>
                <a:latin typeface="Arial" panose="020B0604020202020204" pitchFamily="34" charset="0"/>
                <a:cs typeface="Arial" panose="020B0604020202020204" pitchFamily="34" charset="0"/>
              </a:rPr>
              <a:t>89%</a:t>
            </a:r>
          </a:p>
        </p:txBody>
      </p:sp>
      <p:sp>
        <p:nvSpPr>
          <p:cNvPr id="16" name="object 19"/>
          <p:cNvSpPr txBox="1"/>
          <p:nvPr/>
        </p:nvSpPr>
        <p:spPr>
          <a:xfrm>
            <a:off x="8873809" y="4210206"/>
            <a:ext cx="2071208" cy="830997"/>
          </a:xfrm>
          <a:prstGeom prst="rect">
            <a:avLst/>
          </a:prstGeom>
        </p:spPr>
        <p:txBody>
          <a:bodyPr vert="horz" wrap="square" lIns="0" tIns="0" rIns="0" bIns="0" rtlCol="0">
            <a:spAutoFit/>
          </a:bodyPr>
          <a:lstStyle/>
          <a:p>
            <a:pPr marL="12700" defTabSz="914400"/>
            <a:r>
              <a:rPr sz="5400" b="1" spc="-335" dirty="0">
                <a:solidFill>
                  <a:srgbClr val="65C5EA"/>
                </a:solidFill>
                <a:latin typeface="Arial" panose="020B0604020202020204" pitchFamily="34" charset="0"/>
                <a:cs typeface="Arial" panose="020B0604020202020204" pitchFamily="34" charset="0"/>
              </a:rPr>
              <a:t>85%</a:t>
            </a:r>
          </a:p>
        </p:txBody>
      </p:sp>
      <p:sp>
        <p:nvSpPr>
          <p:cNvPr id="17" name="object 20"/>
          <p:cNvSpPr txBox="1"/>
          <p:nvPr/>
        </p:nvSpPr>
        <p:spPr>
          <a:xfrm>
            <a:off x="8873809" y="1974000"/>
            <a:ext cx="2507399" cy="333425"/>
          </a:xfrm>
          <a:prstGeom prst="rect">
            <a:avLst/>
          </a:prstGeom>
        </p:spPr>
        <p:txBody>
          <a:bodyPr vert="horz" wrap="square" lIns="0" tIns="0" rIns="0" bIns="0" rtlCol="0">
            <a:spAutoFit/>
          </a:bodyPr>
          <a:lstStyle/>
          <a:p>
            <a:pPr marL="12700" marR="5080" indent="-12700" defTabSz="914400">
              <a:lnSpc>
                <a:spcPts val="1300"/>
              </a:lnSpc>
            </a:pPr>
            <a:r>
              <a:rPr sz="1200" dirty="0">
                <a:solidFill>
                  <a:srgbClr val="010202"/>
                </a:solidFill>
                <a:latin typeface="Arial" panose="020B0604020202020204" pitchFamily="34" charset="0"/>
                <a:cs typeface="Arial" panose="020B0604020202020204" pitchFamily="34" charset="0"/>
              </a:rPr>
              <a:t>of </a:t>
            </a:r>
            <a:r>
              <a:rPr sz="1200" spc="-5" dirty="0">
                <a:solidFill>
                  <a:srgbClr val="010202"/>
                </a:solidFill>
                <a:latin typeface="Arial" panose="020B0604020202020204" pitchFamily="34" charset="0"/>
                <a:cs typeface="Arial" panose="020B0604020202020204" pitchFamily="34" charset="0"/>
              </a:rPr>
              <a:t>volunteers </a:t>
            </a:r>
            <a:r>
              <a:rPr sz="1200" spc="5" dirty="0">
                <a:solidFill>
                  <a:srgbClr val="010202"/>
                </a:solidFill>
                <a:latin typeface="Arial" panose="020B0604020202020204" pitchFamily="34" charset="0"/>
                <a:cs typeface="Arial" panose="020B0604020202020204" pitchFamily="34" charset="0"/>
              </a:rPr>
              <a:t>report </a:t>
            </a:r>
            <a:r>
              <a:rPr sz="1200" dirty="0">
                <a:solidFill>
                  <a:srgbClr val="010202"/>
                </a:solidFill>
                <a:latin typeface="Arial" panose="020B0604020202020204" pitchFamily="34" charset="0"/>
                <a:cs typeface="Arial" panose="020B0604020202020204" pitchFamily="34" charset="0"/>
              </a:rPr>
              <a:t>an </a:t>
            </a:r>
            <a:r>
              <a:rPr sz="1200" dirty="0" smtClean="0">
                <a:solidFill>
                  <a:srgbClr val="010202"/>
                </a:solidFill>
                <a:latin typeface="Arial" panose="020B0604020202020204" pitchFamily="34" charset="0"/>
                <a:cs typeface="Arial" panose="020B0604020202020204" pitchFamily="34" charset="0"/>
              </a:rPr>
              <a:t>enriched </a:t>
            </a:r>
            <a:r>
              <a:rPr sz="1200" dirty="0">
                <a:solidFill>
                  <a:srgbClr val="010202"/>
                </a:solidFill>
                <a:latin typeface="Arial" panose="020B0604020202020204" pitchFamily="34" charset="0"/>
                <a:cs typeface="Arial" panose="020B0604020202020204" pitchFamily="34" charset="0"/>
              </a:rPr>
              <a:t>sense of</a:t>
            </a:r>
            <a:r>
              <a:rPr sz="1200" spc="-100" dirty="0">
                <a:solidFill>
                  <a:srgbClr val="010202"/>
                </a:solidFill>
                <a:latin typeface="Arial" panose="020B0604020202020204" pitchFamily="34" charset="0"/>
                <a:cs typeface="Arial" panose="020B0604020202020204" pitchFamily="34" charset="0"/>
              </a:rPr>
              <a:t> </a:t>
            </a:r>
            <a:r>
              <a:rPr sz="1200" dirty="0" smtClean="0">
                <a:solidFill>
                  <a:srgbClr val="010202"/>
                </a:solidFill>
                <a:latin typeface="Arial" panose="020B0604020202020204" pitchFamily="34" charset="0"/>
                <a:cs typeface="Arial" panose="020B0604020202020204" pitchFamily="34" charset="0"/>
              </a:rPr>
              <a:t>purpose</a:t>
            </a:r>
            <a:endParaRPr sz="1200" dirty="0">
              <a:solidFill>
                <a:prstClr val="black"/>
              </a:solidFill>
              <a:latin typeface="Arial" panose="020B0604020202020204" pitchFamily="34" charset="0"/>
              <a:cs typeface="Arial" panose="020B0604020202020204" pitchFamily="34" charset="0"/>
            </a:endParaRPr>
          </a:p>
        </p:txBody>
      </p:sp>
      <p:sp>
        <p:nvSpPr>
          <p:cNvPr id="18" name="object 21"/>
          <p:cNvSpPr txBox="1"/>
          <p:nvPr/>
        </p:nvSpPr>
        <p:spPr>
          <a:xfrm>
            <a:off x="8873809" y="3517200"/>
            <a:ext cx="2204699" cy="333425"/>
          </a:xfrm>
          <a:prstGeom prst="rect">
            <a:avLst/>
          </a:prstGeom>
        </p:spPr>
        <p:txBody>
          <a:bodyPr vert="horz" wrap="square" lIns="0" tIns="0" rIns="0" bIns="0" rtlCol="0">
            <a:spAutoFit/>
          </a:bodyPr>
          <a:lstStyle/>
          <a:p>
            <a:pPr marR="5080" defTabSz="914400">
              <a:lnSpc>
                <a:spcPts val="1300"/>
              </a:lnSpc>
            </a:pPr>
            <a:r>
              <a:rPr sz="1200" dirty="0">
                <a:solidFill>
                  <a:srgbClr val="010202"/>
                </a:solidFill>
                <a:latin typeface="Arial" panose="020B0604020202020204" pitchFamily="34" charset="0"/>
                <a:cs typeface="Arial" panose="020B0604020202020204" pitchFamily="34" charset="0"/>
              </a:rPr>
              <a:t>of </a:t>
            </a:r>
            <a:r>
              <a:rPr sz="1200" spc="-5" dirty="0" smtClean="0">
                <a:solidFill>
                  <a:srgbClr val="010202"/>
                </a:solidFill>
                <a:latin typeface="Arial" panose="020B0604020202020204" pitchFamily="34" charset="0"/>
                <a:cs typeface="Arial" panose="020B0604020202020204" pitchFamily="34" charset="0"/>
              </a:rPr>
              <a:t>volunteers</a:t>
            </a:r>
            <a:r>
              <a:rPr lang="en-US" sz="1200" spc="-5" dirty="0" smtClean="0">
                <a:solidFill>
                  <a:srgbClr val="010202"/>
                </a:solidFill>
                <a:latin typeface="Arial" panose="020B0604020202020204" pitchFamily="34" charset="0"/>
                <a:cs typeface="Arial" panose="020B0604020202020204" pitchFamily="34" charset="0"/>
              </a:rPr>
              <a:t> </a:t>
            </a:r>
            <a:r>
              <a:rPr sz="1200" spc="5" dirty="0" smtClean="0">
                <a:solidFill>
                  <a:srgbClr val="010202"/>
                </a:solidFill>
                <a:latin typeface="Arial" panose="020B0604020202020204" pitchFamily="34" charset="0"/>
                <a:cs typeface="Arial" panose="020B0604020202020204" pitchFamily="34" charset="0"/>
              </a:rPr>
              <a:t>report</a:t>
            </a:r>
            <a:r>
              <a:rPr sz="1200" spc="-55" dirty="0" smtClean="0">
                <a:solidFill>
                  <a:srgbClr val="010202"/>
                </a:solidFill>
                <a:latin typeface="Arial" panose="020B0604020202020204" pitchFamily="34" charset="0"/>
                <a:cs typeface="Arial" panose="020B0604020202020204" pitchFamily="34" charset="0"/>
              </a:rPr>
              <a:t> </a:t>
            </a:r>
            <a:r>
              <a:rPr sz="1200" dirty="0" smtClean="0">
                <a:solidFill>
                  <a:srgbClr val="010202"/>
                </a:solidFill>
                <a:latin typeface="Arial" panose="020B0604020202020204" pitchFamily="34" charset="0"/>
                <a:cs typeface="Arial" panose="020B0604020202020204" pitchFamily="34" charset="0"/>
              </a:rPr>
              <a:t>an</a:t>
            </a:r>
            <a:r>
              <a:rPr lang="en-US" sz="1200" dirty="0" smtClean="0">
                <a:solidFill>
                  <a:srgbClr val="010202"/>
                </a:solidFill>
                <a:latin typeface="Arial" panose="020B0604020202020204" pitchFamily="34" charset="0"/>
                <a:cs typeface="Arial" panose="020B0604020202020204" pitchFamily="34" charset="0"/>
              </a:rPr>
              <a:t> </a:t>
            </a:r>
            <a:r>
              <a:rPr sz="1200" spc="-5" dirty="0" smtClean="0">
                <a:solidFill>
                  <a:srgbClr val="010202"/>
                </a:solidFill>
                <a:latin typeface="Arial" panose="020B0604020202020204" pitchFamily="34" charset="0"/>
                <a:cs typeface="Arial" panose="020B0604020202020204" pitchFamily="34" charset="0"/>
              </a:rPr>
              <a:t>expanded</a:t>
            </a:r>
            <a:r>
              <a:rPr sz="1200" spc="-60" dirty="0" smtClean="0">
                <a:solidFill>
                  <a:srgbClr val="010202"/>
                </a:solidFill>
                <a:latin typeface="Arial" panose="020B0604020202020204" pitchFamily="34" charset="0"/>
                <a:cs typeface="Arial" panose="020B0604020202020204" pitchFamily="34" charset="0"/>
              </a:rPr>
              <a:t> </a:t>
            </a:r>
            <a:r>
              <a:rPr sz="1200" spc="-5" dirty="0">
                <a:solidFill>
                  <a:srgbClr val="010202"/>
                </a:solidFill>
                <a:latin typeface="Arial" panose="020B0604020202020204" pitchFamily="34" charset="0"/>
                <a:cs typeface="Arial" panose="020B0604020202020204" pitchFamily="34" charset="0"/>
              </a:rPr>
              <a:t>worldview</a:t>
            </a:r>
            <a:endParaRPr sz="1200" dirty="0">
              <a:solidFill>
                <a:prstClr val="black"/>
              </a:solidFill>
              <a:latin typeface="Arial" panose="020B0604020202020204" pitchFamily="34" charset="0"/>
              <a:cs typeface="Arial" panose="020B0604020202020204" pitchFamily="34" charset="0"/>
            </a:endParaRPr>
          </a:p>
        </p:txBody>
      </p:sp>
      <p:sp>
        <p:nvSpPr>
          <p:cNvPr id="19" name="object 22"/>
          <p:cNvSpPr txBox="1"/>
          <p:nvPr/>
        </p:nvSpPr>
        <p:spPr>
          <a:xfrm>
            <a:off x="8873808" y="5041203"/>
            <a:ext cx="2715069" cy="333425"/>
          </a:xfrm>
          <a:prstGeom prst="rect">
            <a:avLst/>
          </a:prstGeom>
        </p:spPr>
        <p:txBody>
          <a:bodyPr vert="horz" wrap="square" lIns="0" tIns="0" rIns="0" bIns="0" rtlCol="0">
            <a:spAutoFit/>
          </a:bodyPr>
          <a:lstStyle/>
          <a:p>
            <a:pPr marL="12700" marR="5080" indent="-12700" defTabSz="914400">
              <a:lnSpc>
                <a:spcPts val="1300"/>
              </a:lnSpc>
            </a:pPr>
            <a:r>
              <a:rPr sz="1200" dirty="0">
                <a:solidFill>
                  <a:srgbClr val="010202"/>
                </a:solidFill>
                <a:latin typeface="Arial" panose="020B0604020202020204" pitchFamily="34" charset="0"/>
                <a:cs typeface="Arial" panose="020B0604020202020204" pitchFamily="34" charset="0"/>
              </a:rPr>
              <a:t>of </a:t>
            </a:r>
            <a:r>
              <a:rPr sz="1200" spc="-5" dirty="0">
                <a:solidFill>
                  <a:srgbClr val="010202"/>
                </a:solidFill>
                <a:latin typeface="Arial" panose="020B0604020202020204" pitchFamily="34" charset="0"/>
                <a:cs typeface="Arial" panose="020B0604020202020204" pitchFamily="34" charset="0"/>
              </a:rPr>
              <a:t>volunteers have </a:t>
            </a:r>
            <a:r>
              <a:rPr sz="1200" spc="-5" dirty="0" smtClean="0">
                <a:solidFill>
                  <a:srgbClr val="010202"/>
                </a:solidFill>
                <a:latin typeface="Arial" panose="020B0604020202020204" pitchFamily="34" charset="0"/>
                <a:cs typeface="Arial" panose="020B0604020202020204" pitchFamily="34" charset="0"/>
              </a:rPr>
              <a:t>developed</a:t>
            </a:r>
            <a:r>
              <a:rPr lang="en-US" sz="1200" spc="-5" dirty="0" smtClean="0">
                <a:solidFill>
                  <a:srgbClr val="010202"/>
                </a:solidFill>
                <a:latin typeface="Arial" panose="020B0604020202020204" pitchFamily="34" charset="0"/>
                <a:cs typeface="Arial" panose="020B0604020202020204" pitchFamily="34" charset="0"/>
              </a:rPr>
              <a:t> </a:t>
            </a:r>
            <a:r>
              <a:rPr sz="1200" dirty="0" smtClean="0">
                <a:solidFill>
                  <a:srgbClr val="010202"/>
                </a:solidFill>
                <a:latin typeface="Arial" panose="020B0604020202020204" pitchFamily="34" charset="0"/>
                <a:cs typeface="Arial" panose="020B0604020202020204" pitchFamily="34" charset="0"/>
              </a:rPr>
              <a:t>friendships </a:t>
            </a:r>
            <a:r>
              <a:rPr sz="1200" spc="-5" dirty="0">
                <a:solidFill>
                  <a:srgbClr val="010202"/>
                </a:solidFill>
                <a:latin typeface="Arial" panose="020B0604020202020204" pitchFamily="34" charset="0"/>
                <a:cs typeface="Arial" panose="020B0604020202020204" pitchFamily="34" charset="0"/>
              </a:rPr>
              <a:t>through</a:t>
            </a:r>
            <a:r>
              <a:rPr sz="1200" spc="-45" dirty="0">
                <a:solidFill>
                  <a:srgbClr val="010202"/>
                </a:solidFill>
                <a:latin typeface="Arial" panose="020B0604020202020204" pitchFamily="34" charset="0"/>
                <a:cs typeface="Arial" panose="020B0604020202020204" pitchFamily="34" charset="0"/>
              </a:rPr>
              <a:t> </a:t>
            </a:r>
            <a:r>
              <a:rPr sz="1200" spc="-5" dirty="0">
                <a:solidFill>
                  <a:srgbClr val="010202"/>
                </a:solidFill>
                <a:latin typeface="Arial" panose="020B0604020202020204" pitchFamily="34" charset="0"/>
                <a:cs typeface="Arial" panose="020B0604020202020204" pitchFamily="34" charset="0"/>
              </a:rPr>
              <a:t>volunteering</a:t>
            </a:r>
            <a:endParaRPr sz="1200" dirty="0">
              <a:solidFill>
                <a:prstClr val="black"/>
              </a:solidFill>
              <a:latin typeface="Arial" panose="020B0604020202020204" pitchFamily="34" charset="0"/>
              <a:cs typeface="Arial" panose="020B0604020202020204" pitchFamily="34" charset="0"/>
            </a:endParaRPr>
          </a:p>
        </p:txBody>
      </p:sp>
      <p:sp>
        <p:nvSpPr>
          <p:cNvPr id="21" name="object 16"/>
          <p:cNvSpPr/>
          <p:nvPr/>
        </p:nvSpPr>
        <p:spPr>
          <a:xfrm flipV="1">
            <a:off x="8562287" y="4004882"/>
            <a:ext cx="2653949" cy="45719"/>
          </a:xfrm>
          <a:custGeom>
            <a:avLst/>
            <a:gdLst/>
            <a:ahLst/>
            <a:cxnLst/>
            <a:rect l="l" t="t" r="r" b="b"/>
            <a:pathLst>
              <a:path w="1901825">
                <a:moveTo>
                  <a:pt x="0" y="0"/>
                </a:moveTo>
                <a:lnTo>
                  <a:pt x="1901507" y="0"/>
                </a:lnTo>
              </a:path>
            </a:pathLst>
          </a:custGeom>
          <a:ln w="12700">
            <a:solidFill>
              <a:srgbClr val="010202"/>
            </a:solidFill>
            <a:prstDash val="dot"/>
          </a:ln>
        </p:spPr>
        <p:txBody>
          <a:bodyPr wrap="square" lIns="0" tIns="0" rIns="0" bIns="0" rtlCol="0"/>
          <a:lstStyle/>
          <a:p>
            <a:pPr defTabSz="914400"/>
            <a:endParaRPr sz="2000" dirty="0">
              <a:solidFill>
                <a:prstClr val="black"/>
              </a:solidFill>
            </a:endParaRPr>
          </a:p>
        </p:txBody>
      </p:sp>
      <p:cxnSp>
        <p:nvCxnSpPr>
          <p:cNvPr id="22" name="Straight Connector 21"/>
          <p:cNvCxnSpPr/>
          <p:nvPr/>
        </p:nvCxnSpPr>
        <p:spPr>
          <a:xfrm>
            <a:off x="914400" y="912028"/>
            <a:ext cx="11277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0998" y="117156"/>
            <a:ext cx="1527299" cy="757177"/>
          </a:xfrm>
          <a:prstGeom prst="rect">
            <a:avLst/>
          </a:prstGeom>
        </p:spPr>
      </p:pic>
      <p:sp>
        <p:nvSpPr>
          <p:cNvPr id="20" name="TextBox 19"/>
          <p:cNvSpPr txBox="1"/>
          <p:nvPr/>
        </p:nvSpPr>
        <p:spPr>
          <a:xfrm>
            <a:off x="812802" y="472964"/>
            <a:ext cx="7887487" cy="369332"/>
          </a:xfrm>
          <a:prstGeom prst="rect">
            <a:avLst/>
          </a:prstGeom>
          <a:noFill/>
        </p:spPr>
        <p:txBody>
          <a:bodyPr wrap="square" rtlCol="0">
            <a:spAutoFit/>
          </a:bodyPr>
          <a:lstStyle/>
          <a:p>
            <a:pPr defTabSz="914400"/>
            <a:r>
              <a:rPr lang="en-US" b="1" spc="-5" dirty="0" smtClean="0">
                <a:solidFill>
                  <a:prstClr val="black"/>
                </a:solidFill>
                <a:latin typeface="Arial" panose="020B0604020202020204" pitchFamily="34" charset="0"/>
                <a:cs typeface="Arial" panose="020B0604020202020204" pitchFamily="34" charset="0"/>
              </a:rPr>
              <a:t>Intrinsic Benefits</a:t>
            </a: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61699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3200" y="-152400"/>
            <a:ext cx="12496800" cy="7086600"/>
          </a:xfrm>
          <a:prstGeom prst="rect">
            <a:avLst/>
          </a:prstGeom>
          <a:solidFill>
            <a:srgbClr val="65C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object 2"/>
          <p:cNvSpPr txBox="1">
            <a:spLocks noChangeAspect="1"/>
          </p:cNvSpPr>
          <p:nvPr/>
        </p:nvSpPr>
        <p:spPr>
          <a:xfrm>
            <a:off x="2301240" y="2960506"/>
            <a:ext cx="7589520" cy="936988"/>
          </a:xfrm>
          <a:prstGeom prst="rect">
            <a:avLst/>
          </a:prstGeom>
        </p:spPr>
        <p:txBody>
          <a:bodyPr vert="horz" wrap="square" lIns="0" tIns="0" rIns="0" bIns="0" rtlCol="0">
            <a:spAutoFit/>
          </a:bodyPr>
          <a:lstStyle/>
          <a:p>
            <a:pPr marL="12700" marR="5080" algn="ctr" defTabSz="914400">
              <a:lnSpc>
                <a:spcPct val="80000"/>
              </a:lnSpc>
            </a:pPr>
            <a:r>
              <a:rPr lang="en-US" sz="5400" spc="-10" dirty="0" smtClean="0">
                <a:solidFill>
                  <a:srgbClr val="FFFFFF"/>
                </a:solidFill>
                <a:latin typeface="Arial" panose="020B0604020202020204" pitchFamily="34" charset="0"/>
                <a:cs typeface="Arial" panose="020B0604020202020204" pitchFamily="34" charset="0"/>
              </a:rPr>
              <a:t>We’re spending </a:t>
            </a:r>
            <a:r>
              <a:rPr lang="en-US" sz="5400" b="1" spc="-10" dirty="0" smtClean="0">
                <a:solidFill>
                  <a:prstClr val="black"/>
                </a:solidFill>
                <a:latin typeface="Arial" panose="020B0604020202020204" pitchFamily="34" charset="0"/>
                <a:cs typeface="Arial" panose="020B0604020202020204" pitchFamily="34" charset="0"/>
              </a:rPr>
              <a:t>less</a:t>
            </a:r>
            <a:r>
              <a:rPr lang="en-US" sz="5400" spc="-10" dirty="0" smtClean="0">
                <a:solidFill>
                  <a:srgbClr val="FFFFFF"/>
                </a:solidFill>
                <a:latin typeface="Arial" panose="020B0604020202020204" pitchFamily="34" charset="0"/>
                <a:cs typeface="Arial" panose="020B0604020202020204" pitchFamily="34" charset="0"/>
              </a:rPr>
              <a:t> </a:t>
            </a:r>
          </a:p>
          <a:p>
            <a:pPr marL="12700" marR="5080" algn="ctr" defTabSz="914400">
              <a:lnSpc>
                <a:spcPct val="80000"/>
              </a:lnSpc>
            </a:pPr>
            <a:r>
              <a:rPr lang="en-US" sz="5400" spc="-10" dirty="0" smtClean="0">
                <a:solidFill>
                  <a:srgbClr val="FFFFFF"/>
                </a:solidFill>
                <a:latin typeface="Arial" panose="020B0604020202020204" pitchFamily="34" charset="0"/>
                <a:cs typeface="Arial" panose="020B0604020202020204" pitchFamily="34" charset="0"/>
              </a:rPr>
              <a:t>time volunteering.</a:t>
            </a:r>
            <a:endParaRPr sz="5400" spc="-5"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0244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770490" y="1820481"/>
            <a:ext cx="8666922" cy="4924540"/>
          </a:xfrm>
        </p:spPr>
        <p:txBody>
          <a:bodyPr>
            <a:normAutofit fontScale="85000" lnSpcReduction="20000"/>
          </a:bodyPr>
          <a:lstStyle/>
          <a:p>
            <a:pPr algn="ctr"/>
            <a:endParaRPr lang="en-US" dirty="0"/>
          </a:p>
          <a:p>
            <a:pPr algn="ctr"/>
            <a:r>
              <a:rPr lang="en-US" sz="3900" dirty="0" smtClean="0">
                <a:solidFill>
                  <a:schemeClr val="bg1"/>
                </a:solidFill>
                <a:latin typeface="Arial" panose="020B0604020202020204" pitchFamily="34" charset="0"/>
                <a:cs typeface="Arial" panose="020B0604020202020204" pitchFamily="34" charset="0"/>
              </a:rPr>
              <a:t>Our Mission:</a:t>
            </a:r>
            <a:endParaRPr lang="en-US" sz="3900" dirty="0">
              <a:solidFill>
                <a:schemeClr val="bg1"/>
              </a:solidFill>
              <a:latin typeface="Arial" panose="020B0604020202020204" pitchFamily="34" charset="0"/>
              <a:cs typeface="Arial" panose="020B0604020202020204" pitchFamily="34" charset="0"/>
            </a:endParaRPr>
          </a:p>
          <a:p>
            <a:pPr algn="ctr"/>
            <a:r>
              <a:rPr lang="en-US" sz="4200" dirty="0">
                <a:solidFill>
                  <a:schemeClr val="bg1"/>
                </a:solidFill>
              </a:rPr>
              <a:t> </a:t>
            </a:r>
            <a:r>
              <a:rPr lang="en-US" sz="4200" cap="none" dirty="0">
                <a:ln w="0"/>
                <a:solidFill>
                  <a:schemeClr val="bg1"/>
                </a:solidFill>
                <a:effectLst>
                  <a:outerShdw blurRad="38100" dist="19050" dir="2700000" algn="tl" rotWithShape="0">
                    <a:schemeClr val="dk1">
                      <a:alpha val="40000"/>
                    </a:schemeClr>
                  </a:outerShdw>
                </a:effectLst>
              </a:rPr>
              <a:t>To foster collaborative opportunities to creatively address community needs in Anoka County.</a:t>
            </a:r>
          </a:p>
          <a:p>
            <a:endParaRPr lang="en-US" sz="3900" cap="none" dirty="0">
              <a:ln w="0"/>
              <a:solidFill>
                <a:schemeClr val="bg1"/>
              </a:solidFill>
              <a:effectLst>
                <a:outerShdw blurRad="38100" dist="19050" dir="2700000" algn="tl" rotWithShape="0">
                  <a:schemeClr val="dk1">
                    <a:alpha val="40000"/>
                  </a:schemeClr>
                </a:outerShdw>
              </a:effectLst>
            </a:endParaRPr>
          </a:p>
          <a:p>
            <a:endParaRPr lang="en-US" sz="3900" dirty="0">
              <a:solidFill>
                <a:schemeClr val="bg1"/>
              </a:solidFill>
            </a:endParaRPr>
          </a:p>
          <a:p>
            <a:pPr algn="ctr"/>
            <a:r>
              <a:rPr lang="en-US" sz="3900" cap="none" dirty="0">
                <a:ln w="0"/>
                <a:solidFill>
                  <a:schemeClr val="bg1"/>
                </a:solidFill>
                <a:effectLst>
                  <a:outerShdw blurRad="38100" dist="19050" dir="2700000" algn="tl" rotWithShape="0">
                    <a:schemeClr val="dk1">
                      <a:alpha val="40000"/>
                    </a:schemeClr>
                  </a:outerShdw>
                </a:effectLst>
                <a:cs typeface="Arial Black"/>
              </a:rPr>
              <a:t>www.compassionactionnetwork.org</a:t>
            </a:r>
          </a:p>
          <a:p>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355" y="240193"/>
            <a:ext cx="4572000" cy="2286000"/>
          </a:xfrm>
          <a:prstGeom prst="rect">
            <a:avLst/>
          </a:prstGeom>
        </p:spPr>
      </p:pic>
    </p:spTree>
    <p:extLst>
      <p:ext uri="{BB962C8B-B14F-4D97-AF65-F5344CB8AC3E}">
        <p14:creationId xmlns:p14="http://schemas.microsoft.com/office/powerpoint/2010/main" val="7298910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3"/>
          <p:cNvSpPr txBox="1">
            <a:spLocks noChangeAspect="1"/>
          </p:cNvSpPr>
          <p:nvPr/>
        </p:nvSpPr>
        <p:spPr>
          <a:xfrm>
            <a:off x="263129" y="6672839"/>
            <a:ext cx="130487" cy="123111"/>
          </a:xfrm>
          <a:prstGeom prst="rect">
            <a:avLst/>
          </a:prstGeom>
        </p:spPr>
        <p:txBody>
          <a:bodyPr vert="horz" wrap="square" lIns="0" tIns="0" rIns="0" bIns="0" rtlCol="0">
            <a:spAutoFit/>
          </a:bodyPr>
          <a:lstStyle/>
          <a:p>
            <a:pPr marL="12700" defTabSz="914400"/>
            <a:r>
              <a:rPr sz="800" spc="20" dirty="0">
                <a:solidFill>
                  <a:srgbClr val="FFFFFF"/>
                </a:solidFill>
                <a:latin typeface="UHC Sans"/>
                <a:cs typeface="UHC Sans"/>
              </a:rPr>
              <a:t>6</a:t>
            </a:r>
            <a:endParaRPr sz="800" dirty="0">
              <a:solidFill>
                <a:prstClr val="black"/>
              </a:solidFill>
              <a:latin typeface="UHC Sans"/>
              <a:cs typeface="UHC Sans"/>
            </a:endParaRPr>
          </a:p>
        </p:txBody>
      </p:sp>
      <p:cxnSp>
        <p:nvCxnSpPr>
          <p:cNvPr id="14" name="Straight Connector 13"/>
          <p:cNvCxnSpPr/>
          <p:nvPr/>
        </p:nvCxnSpPr>
        <p:spPr>
          <a:xfrm>
            <a:off x="914400" y="934982"/>
            <a:ext cx="112776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object 7"/>
          <p:cNvSpPr txBox="1">
            <a:spLocks noChangeAspect="1"/>
          </p:cNvSpPr>
          <p:nvPr/>
        </p:nvSpPr>
        <p:spPr>
          <a:xfrm>
            <a:off x="914401" y="581872"/>
            <a:ext cx="9114699" cy="312265"/>
          </a:xfrm>
          <a:prstGeom prst="rect">
            <a:avLst/>
          </a:prstGeom>
        </p:spPr>
        <p:txBody>
          <a:bodyPr vert="horz" wrap="square" lIns="0" tIns="0" rIns="0" bIns="0" rtlCol="0">
            <a:spAutoFit/>
          </a:bodyPr>
          <a:lstStyle/>
          <a:p>
            <a:pPr marL="12700" marR="5080" defTabSz="914400">
              <a:lnSpc>
                <a:spcPts val="2700"/>
              </a:lnSpc>
            </a:pPr>
            <a:r>
              <a:rPr lang="en-US" b="1" spc="-10" dirty="0" smtClean="0">
                <a:solidFill>
                  <a:prstClr val="black"/>
                </a:solidFill>
                <a:latin typeface="Arial" panose="020B0604020202020204" pitchFamily="34" charset="0"/>
                <a:cs typeface="Arial" panose="020B0604020202020204" pitchFamily="34" charset="0"/>
              </a:rPr>
              <a:t>Get involved!</a:t>
            </a:r>
            <a:endParaRPr lang="en-US" b="1" spc="-10" dirty="0" smtClean="0">
              <a:solidFill>
                <a:srgbClr val="65C5EA"/>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0998" y="117156"/>
            <a:ext cx="1527299" cy="757177"/>
          </a:xfrm>
          <a:prstGeom prst="rect">
            <a:avLst/>
          </a:prstGeom>
        </p:spPr>
      </p:pic>
      <p:grpSp>
        <p:nvGrpSpPr>
          <p:cNvPr id="2" name="Group 1"/>
          <p:cNvGrpSpPr/>
          <p:nvPr/>
        </p:nvGrpSpPr>
        <p:grpSpPr>
          <a:xfrm>
            <a:off x="1698873" y="1179036"/>
            <a:ext cx="8794255" cy="5616911"/>
            <a:chOff x="197345" y="1179036"/>
            <a:chExt cx="8794255" cy="5616911"/>
          </a:xfrm>
        </p:grpSpPr>
        <p:sp>
          <p:nvSpPr>
            <p:cNvPr id="19" name="object 13"/>
            <p:cNvSpPr txBox="1">
              <a:spLocks noChangeAspect="1"/>
            </p:cNvSpPr>
            <p:nvPr/>
          </p:nvSpPr>
          <p:spPr>
            <a:xfrm>
              <a:off x="197345" y="6672836"/>
              <a:ext cx="97865" cy="123111"/>
            </a:xfrm>
            <a:prstGeom prst="rect">
              <a:avLst/>
            </a:prstGeom>
          </p:spPr>
          <p:txBody>
            <a:bodyPr vert="horz" wrap="square" lIns="0" tIns="0" rIns="0" bIns="0" rtlCol="0">
              <a:spAutoFit/>
            </a:bodyPr>
            <a:lstStyle/>
            <a:p>
              <a:pPr marL="12700">
                <a:lnSpc>
                  <a:spcPct val="100000"/>
                </a:lnSpc>
              </a:pPr>
              <a:r>
                <a:rPr sz="800" spc="20" dirty="0">
                  <a:solidFill>
                    <a:srgbClr val="FFFFFF"/>
                  </a:solidFill>
                  <a:latin typeface="UHC Sans"/>
                  <a:cs typeface="UHC Sans"/>
                </a:rPr>
                <a:t>6</a:t>
              </a:r>
              <a:endParaRPr sz="800" dirty="0">
                <a:latin typeface="UHC Sans"/>
                <a:cs typeface="UHC Sans"/>
              </a:endParaRPr>
            </a:p>
          </p:txBody>
        </p:sp>
        <p:sp>
          <p:nvSpPr>
            <p:cNvPr id="20" name="object 6"/>
            <p:cNvSpPr txBox="1">
              <a:spLocks noChangeAspect="1"/>
            </p:cNvSpPr>
            <p:nvPr/>
          </p:nvSpPr>
          <p:spPr>
            <a:xfrm>
              <a:off x="1585219" y="1981200"/>
              <a:ext cx="6634772" cy="1600438"/>
            </a:xfrm>
            <a:prstGeom prst="rect">
              <a:avLst/>
            </a:prstGeom>
          </p:spPr>
          <p:txBody>
            <a:bodyPr vert="horz" wrap="square" lIns="0" tIns="0" rIns="0" bIns="0" rtlCol="0">
              <a:spAutoFit/>
            </a:bodyPr>
            <a:lstStyle/>
            <a:p>
              <a:pPr marL="355600" indent="-342900">
                <a:lnSpc>
                  <a:spcPct val="100000"/>
                </a:lnSpc>
                <a:buFont typeface="Arial" panose="020B0604020202020204" pitchFamily="34" charset="0"/>
                <a:buChar char="•"/>
              </a:pPr>
              <a:r>
                <a:rPr lang="en-US" dirty="0" smtClean="0">
                  <a:latin typeface="Arial" panose="020B0604020202020204" pitchFamily="34" charset="0"/>
                  <a:cs typeface="Arial" panose="020B0604020202020204" pitchFamily="34" charset="0"/>
                </a:rPr>
                <a:t>Follow your interests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passions.</a:t>
              </a:r>
              <a:br>
                <a:rPr lang="en-US" dirty="0" smtClean="0">
                  <a:latin typeface="Arial" panose="020B0604020202020204" pitchFamily="34" charset="0"/>
                  <a:cs typeface="Arial" panose="020B0604020202020204" pitchFamily="34" charset="0"/>
                </a:rPr>
              </a:br>
              <a:endParaRPr lang="en-US" sz="1400" dirty="0" smtClean="0">
                <a:latin typeface="Arial" panose="020B0604020202020204" pitchFamily="34" charset="0"/>
                <a:cs typeface="Arial" panose="020B0604020202020204" pitchFamily="34" charset="0"/>
              </a:endParaRPr>
            </a:p>
            <a:p>
              <a:pPr marL="355600" indent="-342900">
                <a:lnSpc>
                  <a:spcPct val="100000"/>
                </a:lnSpc>
                <a:buFont typeface="Arial" panose="020B0604020202020204" pitchFamily="34" charset="0"/>
                <a:buChar char="•"/>
              </a:pPr>
              <a:r>
                <a:rPr lang="en-US" dirty="0" smtClean="0">
                  <a:latin typeface="Arial" panose="020B0604020202020204" pitchFamily="34" charset="0"/>
                  <a:cs typeface="Arial" panose="020B0604020202020204" pitchFamily="34" charset="0"/>
                </a:rPr>
                <a:t>Apply your </a:t>
              </a:r>
              <a:r>
                <a:rPr lang="en-US" dirty="0">
                  <a:latin typeface="Arial" panose="020B0604020202020204" pitchFamily="34" charset="0"/>
                  <a:cs typeface="Arial" panose="020B0604020202020204" pitchFamily="34" charset="0"/>
                </a:rPr>
                <a:t>skills and </a:t>
              </a:r>
              <a:r>
                <a:rPr lang="en-US" dirty="0" smtClean="0">
                  <a:latin typeface="Arial" panose="020B0604020202020204" pitchFamily="34" charset="0"/>
                  <a:cs typeface="Arial" panose="020B0604020202020204" pitchFamily="34" charset="0"/>
                </a:rPr>
                <a:t>experience.</a:t>
              </a:r>
              <a:br>
                <a:rPr lang="en-US" dirty="0" smtClean="0">
                  <a:latin typeface="Arial" panose="020B0604020202020204" pitchFamily="34" charset="0"/>
                  <a:cs typeface="Arial" panose="020B0604020202020204" pitchFamily="34" charset="0"/>
                </a:rPr>
              </a:br>
              <a:endParaRPr lang="en-US" dirty="0" smtClean="0">
                <a:latin typeface="Arial" panose="020B0604020202020204" pitchFamily="34" charset="0"/>
                <a:cs typeface="Arial" panose="020B0604020202020204" pitchFamily="34" charset="0"/>
              </a:endParaRPr>
            </a:p>
            <a:p>
              <a:pPr marL="355600" indent="-342900">
                <a:lnSpc>
                  <a:spcPct val="100000"/>
                </a:lnSpc>
                <a:buFont typeface="Arial" panose="020B0604020202020204" pitchFamily="34" charset="0"/>
                <a:buChar char="•"/>
              </a:pPr>
              <a:r>
                <a:rPr lang="en-US" dirty="0" smtClean="0">
                  <a:latin typeface="Arial" panose="020B0604020202020204" pitchFamily="34" charset="0"/>
                  <a:cs typeface="Arial" panose="020B0604020202020204" pitchFamily="34" charset="0"/>
                </a:rPr>
                <a:t>Don’t get overwhelmed </a:t>
              </a:r>
              <a:r>
                <a:rPr lang="en-US" dirty="0">
                  <a:latin typeface="Arial" panose="020B0604020202020204" pitchFamily="34" charset="0"/>
                  <a:cs typeface="Arial" panose="020B0604020202020204" pitchFamily="34" charset="0"/>
                </a:rPr>
                <a:t>by time commitments and the nearly unlimited </a:t>
              </a:r>
              <a:r>
                <a:rPr lang="en-US" dirty="0" smtClean="0">
                  <a:latin typeface="Arial" panose="020B0604020202020204" pitchFamily="34" charset="0"/>
                  <a:cs typeface="Arial" panose="020B0604020202020204" pitchFamily="34" charset="0"/>
                </a:rPr>
                <a:t>opportunities.</a:t>
              </a:r>
            </a:p>
          </p:txBody>
        </p:sp>
        <p:sp>
          <p:nvSpPr>
            <p:cNvPr id="21" name="object 7"/>
            <p:cNvSpPr txBox="1">
              <a:spLocks noChangeAspect="1"/>
            </p:cNvSpPr>
            <p:nvPr/>
          </p:nvSpPr>
          <p:spPr>
            <a:xfrm>
              <a:off x="1585219" y="1412855"/>
              <a:ext cx="6659362" cy="318100"/>
            </a:xfrm>
            <a:prstGeom prst="rect">
              <a:avLst/>
            </a:prstGeom>
          </p:spPr>
          <p:txBody>
            <a:bodyPr vert="horz" wrap="square" lIns="0" tIns="0" rIns="0" bIns="0" rtlCol="0">
              <a:spAutoFit/>
            </a:bodyPr>
            <a:lstStyle/>
            <a:p>
              <a:pPr marL="12700" marR="5080">
                <a:lnSpc>
                  <a:spcPts val="2700"/>
                </a:lnSpc>
              </a:pPr>
              <a:r>
                <a:rPr lang="en-US" sz="2000" b="1" spc="-10" dirty="0" smtClean="0">
                  <a:latin typeface="Arial" panose="020B0604020202020204" pitchFamily="34" charset="0"/>
                  <a:cs typeface="Arial" panose="020B0604020202020204" pitchFamily="34" charset="0"/>
                </a:rPr>
                <a:t>FINDING MEANINGFUL </a:t>
              </a:r>
              <a:r>
                <a:rPr lang="en-US" sz="2000" b="1" spc="-10" dirty="0" smtClean="0">
                  <a:solidFill>
                    <a:srgbClr val="65C5EA"/>
                  </a:solidFill>
                  <a:latin typeface="Arial" panose="020B0604020202020204" pitchFamily="34" charset="0"/>
                  <a:cs typeface="Arial" panose="020B0604020202020204" pitchFamily="34" charset="0"/>
                </a:rPr>
                <a:t>VOLUNTEER EXPERIENCES</a:t>
              </a:r>
            </a:p>
          </p:txBody>
        </p:sp>
        <p:grpSp>
          <p:nvGrpSpPr>
            <p:cNvPr id="23" name="Group 22"/>
            <p:cNvGrpSpPr/>
            <p:nvPr/>
          </p:nvGrpSpPr>
          <p:grpSpPr>
            <a:xfrm>
              <a:off x="685801" y="1179036"/>
              <a:ext cx="738688" cy="710969"/>
              <a:chOff x="657222" y="4562469"/>
              <a:chExt cx="1248410" cy="1248410"/>
            </a:xfrm>
          </p:grpSpPr>
          <p:sp>
            <p:nvSpPr>
              <p:cNvPr id="25" name="object 8"/>
              <p:cNvSpPr/>
              <p:nvPr/>
            </p:nvSpPr>
            <p:spPr>
              <a:xfrm>
                <a:off x="657222" y="4562469"/>
                <a:ext cx="1248410" cy="1248410"/>
              </a:xfrm>
              <a:custGeom>
                <a:avLst/>
                <a:gdLst/>
                <a:ahLst/>
                <a:cxnLst/>
                <a:rect l="l" t="t" r="r" b="b"/>
                <a:pathLst>
                  <a:path w="1248410" h="1248410">
                    <a:moveTo>
                      <a:pt x="624090" y="1248181"/>
                    </a:moveTo>
                    <a:lnTo>
                      <a:pt x="672790" y="1246300"/>
                    </a:lnTo>
                    <a:lnTo>
                      <a:pt x="720478" y="1240749"/>
                    </a:lnTo>
                    <a:lnTo>
                      <a:pt x="767013" y="1231670"/>
                    </a:lnTo>
                    <a:lnTo>
                      <a:pt x="812256" y="1219200"/>
                    </a:lnTo>
                    <a:lnTo>
                      <a:pt x="856067" y="1203481"/>
                    </a:lnTo>
                    <a:lnTo>
                      <a:pt x="898306" y="1184652"/>
                    </a:lnTo>
                    <a:lnTo>
                      <a:pt x="938833" y="1162853"/>
                    </a:lnTo>
                    <a:lnTo>
                      <a:pt x="977509" y="1138224"/>
                    </a:lnTo>
                    <a:lnTo>
                      <a:pt x="1014193" y="1110904"/>
                    </a:lnTo>
                    <a:lnTo>
                      <a:pt x="1048747" y="1081033"/>
                    </a:lnTo>
                    <a:lnTo>
                      <a:pt x="1081029" y="1048752"/>
                    </a:lnTo>
                    <a:lnTo>
                      <a:pt x="1110900" y="1014199"/>
                    </a:lnTo>
                    <a:lnTo>
                      <a:pt x="1138220" y="977515"/>
                    </a:lnTo>
                    <a:lnTo>
                      <a:pt x="1162851" y="938839"/>
                    </a:lnTo>
                    <a:lnTo>
                      <a:pt x="1184650" y="898312"/>
                    </a:lnTo>
                    <a:lnTo>
                      <a:pt x="1203480" y="856072"/>
                    </a:lnTo>
                    <a:lnTo>
                      <a:pt x="1219199" y="812261"/>
                    </a:lnTo>
                    <a:lnTo>
                      <a:pt x="1231669" y="767017"/>
                    </a:lnTo>
                    <a:lnTo>
                      <a:pt x="1240749" y="720481"/>
                    </a:lnTo>
                    <a:lnTo>
                      <a:pt x="1246300" y="672792"/>
                    </a:lnTo>
                    <a:lnTo>
                      <a:pt x="1248181" y="624090"/>
                    </a:lnTo>
                    <a:lnTo>
                      <a:pt x="1246300" y="575390"/>
                    </a:lnTo>
                    <a:lnTo>
                      <a:pt x="1240749" y="527702"/>
                    </a:lnTo>
                    <a:lnTo>
                      <a:pt x="1231669" y="481167"/>
                    </a:lnTo>
                    <a:lnTo>
                      <a:pt x="1219199" y="435924"/>
                    </a:lnTo>
                    <a:lnTo>
                      <a:pt x="1203480" y="392113"/>
                    </a:lnTo>
                    <a:lnTo>
                      <a:pt x="1184650" y="349874"/>
                    </a:lnTo>
                    <a:lnTo>
                      <a:pt x="1162851" y="309347"/>
                    </a:lnTo>
                    <a:lnTo>
                      <a:pt x="1138220" y="270671"/>
                    </a:lnTo>
                    <a:lnTo>
                      <a:pt x="1110900" y="233987"/>
                    </a:lnTo>
                    <a:lnTo>
                      <a:pt x="1081029" y="199434"/>
                    </a:lnTo>
                    <a:lnTo>
                      <a:pt x="1048747" y="167152"/>
                    </a:lnTo>
                    <a:lnTo>
                      <a:pt x="1014193" y="137280"/>
                    </a:lnTo>
                    <a:lnTo>
                      <a:pt x="977509" y="109960"/>
                    </a:lnTo>
                    <a:lnTo>
                      <a:pt x="938833" y="85330"/>
                    </a:lnTo>
                    <a:lnTo>
                      <a:pt x="898306" y="63530"/>
                    </a:lnTo>
                    <a:lnTo>
                      <a:pt x="856067" y="44701"/>
                    </a:lnTo>
                    <a:lnTo>
                      <a:pt x="812256" y="28981"/>
                    </a:lnTo>
                    <a:lnTo>
                      <a:pt x="767013" y="16511"/>
                    </a:lnTo>
                    <a:lnTo>
                      <a:pt x="720478" y="7431"/>
                    </a:lnTo>
                    <a:lnTo>
                      <a:pt x="672790" y="1881"/>
                    </a:lnTo>
                    <a:lnTo>
                      <a:pt x="624090" y="0"/>
                    </a:lnTo>
                    <a:lnTo>
                      <a:pt x="575390" y="1881"/>
                    </a:lnTo>
                    <a:lnTo>
                      <a:pt x="527702" y="7431"/>
                    </a:lnTo>
                    <a:lnTo>
                      <a:pt x="481167" y="16511"/>
                    </a:lnTo>
                    <a:lnTo>
                      <a:pt x="435924" y="28981"/>
                    </a:lnTo>
                    <a:lnTo>
                      <a:pt x="392113" y="44701"/>
                    </a:lnTo>
                    <a:lnTo>
                      <a:pt x="349874" y="63530"/>
                    </a:lnTo>
                    <a:lnTo>
                      <a:pt x="309347" y="85330"/>
                    </a:lnTo>
                    <a:lnTo>
                      <a:pt x="270671" y="109960"/>
                    </a:lnTo>
                    <a:lnTo>
                      <a:pt x="233987" y="137280"/>
                    </a:lnTo>
                    <a:lnTo>
                      <a:pt x="199434" y="167152"/>
                    </a:lnTo>
                    <a:lnTo>
                      <a:pt x="167152" y="199434"/>
                    </a:lnTo>
                    <a:lnTo>
                      <a:pt x="137280" y="233987"/>
                    </a:lnTo>
                    <a:lnTo>
                      <a:pt x="109960" y="270671"/>
                    </a:lnTo>
                    <a:lnTo>
                      <a:pt x="85330" y="309347"/>
                    </a:lnTo>
                    <a:lnTo>
                      <a:pt x="63530" y="349874"/>
                    </a:lnTo>
                    <a:lnTo>
                      <a:pt x="44701" y="392113"/>
                    </a:lnTo>
                    <a:lnTo>
                      <a:pt x="28981" y="435924"/>
                    </a:lnTo>
                    <a:lnTo>
                      <a:pt x="16511" y="481167"/>
                    </a:lnTo>
                    <a:lnTo>
                      <a:pt x="7431" y="527702"/>
                    </a:lnTo>
                    <a:lnTo>
                      <a:pt x="1881" y="575390"/>
                    </a:lnTo>
                    <a:lnTo>
                      <a:pt x="0" y="624090"/>
                    </a:lnTo>
                    <a:lnTo>
                      <a:pt x="1881" y="672792"/>
                    </a:lnTo>
                    <a:lnTo>
                      <a:pt x="7431" y="720481"/>
                    </a:lnTo>
                    <a:lnTo>
                      <a:pt x="16511" y="767017"/>
                    </a:lnTo>
                    <a:lnTo>
                      <a:pt x="28981" y="812261"/>
                    </a:lnTo>
                    <a:lnTo>
                      <a:pt x="44701" y="856072"/>
                    </a:lnTo>
                    <a:lnTo>
                      <a:pt x="63530" y="898312"/>
                    </a:lnTo>
                    <a:lnTo>
                      <a:pt x="85330" y="938839"/>
                    </a:lnTo>
                    <a:lnTo>
                      <a:pt x="109960" y="977515"/>
                    </a:lnTo>
                    <a:lnTo>
                      <a:pt x="137280" y="1014199"/>
                    </a:lnTo>
                    <a:lnTo>
                      <a:pt x="167152" y="1048752"/>
                    </a:lnTo>
                    <a:lnTo>
                      <a:pt x="199434" y="1081033"/>
                    </a:lnTo>
                    <a:lnTo>
                      <a:pt x="233987" y="1110904"/>
                    </a:lnTo>
                    <a:lnTo>
                      <a:pt x="270671" y="1138224"/>
                    </a:lnTo>
                    <a:lnTo>
                      <a:pt x="309347" y="1162853"/>
                    </a:lnTo>
                    <a:lnTo>
                      <a:pt x="349874" y="1184652"/>
                    </a:lnTo>
                    <a:lnTo>
                      <a:pt x="392113" y="1203481"/>
                    </a:lnTo>
                    <a:lnTo>
                      <a:pt x="435924" y="1219200"/>
                    </a:lnTo>
                    <a:lnTo>
                      <a:pt x="481167" y="1231670"/>
                    </a:lnTo>
                    <a:lnTo>
                      <a:pt x="527702" y="1240749"/>
                    </a:lnTo>
                    <a:lnTo>
                      <a:pt x="575390" y="1246300"/>
                    </a:lnTo>
                    <a:lnTo>
                      <a:pt x="624090" y="1248181"/>
                    </a:lnTo>
                    <a:close/>
                  </a:path>
                </a:pathLst>
              </a:custGeom>
              <a:ln w="57150">
                <a:solidFill>
                  <a:srgbClr val="65C5EA"/>
                </a:solidFill>
              </a:ln>
            </p:spPr>
            <p:txBody>
              <a:bodyPr wrap="square" lIns="0" tIns="0" rIns="0" bIns="0" rtlCol="0"/>
              <a:lstStyle/>
              <a:p>
                <a:endParaRPr dirty="0"/>
              </a:p>
            </p:txBody>
          </p:sp>
          <p:sp>
            <p:nvSpPr>
              <p:cNvPr id="26" name="object 9"/>
              <p:cNvSpPr/>
              <p:nvPr/>
            </p:nvSpPr>
            <p:spPr>
              <a:xfrm>
                <a:off x="870195" y="4907383"/>
                <a:ext cx="817880" cy="585470"/>
              </a:xfrm>
              <a:custGeom>
                <a:avLst/>
                <a:gdLst/>
                <a:ahLst/>
                <a:cxnLst/>
                <a:rect l="l" t="t" r="r" b="b"/>
                <a:pathLst>
                  <a:path w="817880" h="585470">
                    <a:moveTo>
                      <a:pt x="322160" y="539750"/>
                    </a:moveTo>
                    <a:lnTo>
                      <a:pt x="277513" y="539750"/>
                    </a:lnTo>
                    <a:lnTo>
                      <a:pt x="280826" y="549910"/>
                    </a:lnTo>
                    <a:lnTo>
                      <a:pt x="309096" y="580390"/>
                    </a:lnTo>
                    <a:lnTo>
                      <a:pt x="326575" y="585470"/>
                    </a:lnTo>
                    <a:lnTo>
                      <a:pt x="335831" y="585470"/>
                    </a:lnTo>
                    <a:lnTo>
                      <a:pt x="375458" y="571500"/>
                    </a:lnTo>
                    <a:lnTo>
                      <a:pt x="396392" y="544830"/>
                    </a:lnTo>
                    <a:lnTo>
                      <a:pt x="331603" y="544830"/>
                    </a:lnTo>
                    <a:lnTo>
                      <a:pt x="324604" y="542290"/>
                    </a:lnTo>
                    <a:lnTo>
                      <a:pt x="322160" y="539750"/>
                    </a:lnTo>
                    <a:close/>
                  </a:path>
                  <a:path w="817880" h="585470">
                    <a:moveTo>
                      <a:pt x="528782" y="528320"/>
                    </a:moveTo>
                    <a:lnTo>
                      <a:pt x="405338" y="528320"/>
                    </a:lnTo>
                    <a:lnTo>
                      <a:pt x="432389" y="549910"/>
                    </a:lnTo>
                    <a:lnTo>
                      <a:pt x="442334" y="556260"/>
                    </a:lnTo>
                    <a:lnTo>
                      <a:pt x="452997" y="561340"/>
                    </a:lnTo>
                    <a:lnTo>
                      <a:pt x="464138" y="563880"/>
                    </a:lnTo>
                    <a:lnTo>
                      <a:pt x="475518" y="565150"/>
                    </a:lnTo>
                    <a:lnTo>
                      <a:pt x="478109" y="565150"/>
                    </a:lnTo>
                    <a:lnTo>
                      <a:pt x="520769" y="543560"/>
                    </a:lnTo>
                    <a:lnTo>
                      <a:pt x="528782" y="528320"/>
                    </a:lnTo>
                    <a:close/>
                  </a:path>
                  <a:path w="817880" h="585470">
                    <a:moveTo>
                      <a:pt x="616820" y="528320"/>
                    </a:moveTo>
                    <a:lnTo>
                      <a:pt x="528782" y="528320"/>
                    </a:lnTo>
                    <a:lnTo>
                      <a:pt x="531957" y="530860"/>
                    </a:lnTo>
                    <a:lnTo>
                      <a:pt x="542118" y="537210"/>
                    </a:lnTo>
                    <a:lnTo>
                      <a:pt x="552865" y="542290"/>
                    </a:lnTo>
                    <a:lnTo>
                      <a:pt x="563940" y="544830"/>
                    </a:lnTo>
                    <a:lnTo>
                      <a:pt x="575086" y="546100"/>
                    </a:lnTo>
                    <a:lnTo>
                      <a:pt x="588003" y="544830"/>
                    </a:lnTo>
                    <a:lnTo>
                      <a:pt x="600151" y="541020"/>
                    </a:lnTo>
                    <a:lnTo>
                      <a:pt x="611064" y="534670"/>
                    </a:lnTo>
                    <a:lnTo>
                      <a:pt x="616820" y="528320"/>
                    </a:lnTo>
                    <a:close/>
                  </a:path>
                  <a:path w="817880" h="585470">
                    <a:moveTo>
                      <a:pt x="420761" y="487680"/>
                    </a:moveTo>
                    <a:lnTo>
                      <a:pt x="353002" y="487680"/>
                    </a:lnTo>
                    <a:lnTo>
                      <a:pt x="356900" y="488950"/>
                    </a:lnTo>
                    <a:lnTo>
                      <a:pt x="360190" y="491490"/>
                    </a:lnTo>
                    <a:lnTo>
                      <a:pt x="365521" y="496570"/>
                    </a:lnTo>
                    <a:lnTo>
                      <a:pt x="368189" y="504190"/>
                    </a:lnTo>
                    <a:lnTo>
                      <a:pt x="368035" y="511809"/>
                    </a:lnTo>
                    <a:lnTo>
                      <a:pt x="364901" y="518159"/>
                    </a:lnTo>
                    <a:lnTo>
                      <a:pt x="351871" y="537210"/>
                    </a:lnTo>
                    <a:lnTo>
                      <a:pt x="346266" y="542290"/>
                    </a:lnTo>
                    <a:lnTo>
                      <a:pt x="339166" y="544830"/>
                    </a:lnTo>
                    <a:lnTo>
                      <a:pt x="396392" y="544830"/>
                    </a:lnTo>
                    <a:lnTo>
                      <a:pt x="398264" y="542290"/>
                    </a:lnTo>
                    <a:lnTo>
                      <a:pt x="401376" y="537210"/>
                    </a:lnTo>
                    <a:lnTo>
                      <a:pt x="403573" y="533400"/>
                    </a:lnTo>
                    <a:lnTo>
                      <a:pt x="405338" y="528320"/>
                    </a:lnTo>
                    <a:lnTo>
                      <a:pt x="616820" y="528320"/>
                    </a:lnTo>
                    <a:lnTo>
                      <a:pt x="620273" y="524510"/>
                    </a:lnTo>
                    <a:lnTo>
                      <a:pt x="470172" y="524510"/>
                    </a:lnTo>
                    <a:lnTo>
                      <a:pt x="463276" y="521970"/>
                    </a:lnTo>
                    <a:lnTo>
                      <a:pt x="457675" y="516890"/>
                    </a:lnTo>
                    <a:lnTo>
                      <a:pt x="420761" y="487680"/>
                    </a:lnTo>
                    <a:close/>
                  </a:path>
                  <a:path w="817880" h="585470">
                    <a:moveTo>
                      <a:pt x="187897" y="444500"/>
                    </a:moveTo>
                    <a:lnTo>
                      <a:pt x="145407" y="444500"/>
                    </a:lnTo>
                    <a:lnTo>
                      <a:pt x="148716" y="455930"/>
                    </a:lnTo>
                    <a:lnTo>
                      <a:pt x="177560" y="487680"/>
                    </a:lnTo>
                    <a:lnTo>
                      <a:pt x="195057" y="492759"/>
                    </a:lnTo>
                    <a:lnTo>
                      <a:pt x="212425" y="492759"/>
                    </a:lnTo>
                    <a:lnTo>
                      <a:pt x="215708" y="502920"/>
                    </a:lnTo>
                    <a:lnTo>
                      <a:pt x="244552" y="534670"/>
                    </a:lnTo>
                    <a:lnTo>
                      <a:pt x="271277" y="541020"/>
                    </a:lnTo>
                    <a:lnTo>
                      <a:pt x="273398" y="541020"/>
                    </a:lnTo>
                    <a:lnTo>
                      <a:pt x="275417" y="539750"/>
                    </a:lnTo>
                    <a:lnTo>
                      <a:pt x="322160" y="539750"/>
                    </a:lnTo>
                    <a:lnTo>
                      <a:pt x="319715" y="537210"/>
                    </a:lnTo>
                    <a:lnTo>
                      <a:pt x="317083" y="530860"/>
                    </a:lnTo>
                    <a:lnTo>
                      <a:pt x="316761" y="523240"/>
                    </a:lnTo>
                    <a:lnTo>
                      <a:pt x="318800" y="516890"/>
                    </a:lnTo>
                    <a:lnTo>
                      <a:pt x="321863" y="513080"/>
                    </a:lnTo>
                    <a:lnTo>
                      <a:pt x="331567" y="499109"/>
                    </a:lnTo>
                    <a:lnTo>
                      <a:pt x="266358" y="499109"/>
                    </a:lnTo>
                    <a:lnTo>
                      <a:pt x="260063" y="496570"/>
                    </a:lnTo>
                    <a:lnTo>
                      <a:pt x="255808" y="492759"/>
                    </a:lnTo>
                    <a:lnTo>
                      <a:pt x="252976" y="488950"/>
                    </a:lnTo>
                    <a:lnTo>
                      <a:pt x="251198" y="478790"/>
                    </a:lnTo>
                    <a:lnTo>
                      <a:pt x="252367" y="473709"/>
                    </a:lnTo>
                    <a:lnTo>
                      <a:pt x="255351" y="468630"/>
                    </a:lnTo>
                    <a:lnTo>
                      <a:pt x="266959" y="452120"/>
                    </a:lnTo>
                    <a:lnTo>
                      <a:pt x="200125" y="452120"/>
                    </a:lnTo>
                    <a:lnTo>
                      <a:pt x="193096" y="448309"/>
                    </a:lnTo>
                    <a:lnTo>
                      <a:pt x="188854" y="445770"/>
                    </a:lnTo>
                    <a:lnTo>
                      <a:pt x="187897" y="444500"/>
                    </a:lnTo>
                    <a:close/>
                  </a:path>
                  <a:path w="817880" h="585470">
                    <a:moveTo>
                      <a:pt x="415613" y="387350"/>
                    </a:moveTo>
                    <a:lnTo>
                      <a:pt x="408089" y="389890"/>
                    </a:lnTo>
                    <a:lnTo>
                      <a:pt x="401731" y="394970"/>
                    </a:lnTo>
                    <a:lnTo>
                      <a:pt x="397865" y="401320"/>
                    </a:lnTo>
                    <a:lnTo>
                      <a:pt x="397053" y="408940"/>
                    </a:lnTo>
                    <a:lnTo>
                      <a:pt x="399215" y="416559"/>
                    </a:lnTo>
                    <a:lnTo>
                      <a:pt x="404271" y="422909"/>
                    </a:lnTo>
                    <a:lnTo>
                      <a:pt x="476801" y="483870"/>
                    </a:lnTo>
                    <a:lnTo>
                      <a:pt x="480561" y="487680"/>
                    </a:lnTo>
                    <a:lnTo>
                      <a:pt x="487023" y="495300"/>
                    </a:lnTo>
                    <a:lnTo>
                      <a:pt x="491330" y="506730"/>
                    </a:lnTo>
                    <a:lnTo>
                      <a:pt x="488625" y="518159"/>
                    </a:lnTo>
                    <a:lnTo>
                      <a:pt x="485577" y="523240"/>
                    </a:lnTo>
                    <a:lnTo>
                      <a:pt x="479481" y="523240"/>
                    </a:lnTo>
                    <a:lnTo>
                      <a:pt x="470172" y="524510"/>
                    </a:lnTo>
                    <a:lnTo>
                      <a:pt x="620273" y="524510"/>
                    </a:lnTo>
                    <a:lnTo>
                      <a:pt x="624376" y="519430"/>
                    </a:lnTo>
                    <a:lnTo>
                      <a:pt x="627491" y="511809"/>
                    </a:lnTo>
                    <a:lnTo>
                      <a:pt x="629251" y="506730"/>
                    </a:lnTo>
                    <a:lnTo>
                      <a:pt x="574080" y="506730"/>
                    </a:lnTo>
                    <a:lnTo>
                      <a:pt x="565751" y="504190"/>
                    </a:lnTo>
                    <a:lnTo>
                      <a:pt x="557700" y="499109"/>
                    </a:lnTo>
                    <a:lnTo>
                      <a:pt x="430484" y="392430"/>
                    </a:lnTo>
                    <a:lnTo>
                      <a:pt x="423384" y="388620"/>
                    </a:lnTo>
                    <a:lnTo>
                      <a:pt x="415613" y="387350"/>
                    </a:lnTo>
                    <a:close/>
                  </a:path>
                  <a:path w="817880" h="585470">
                    <a:moveTo>
                      <a:pt x="453944" y="327660"/>
                    </a:moveTo>
                    <a:lnTo>
                      <a:pt x="446522" y="330200"/>
                    </a:lnTo>
                    <a:lnTo>
                      <a:pt x="440390" y="336550"/>
                    </a:lnTo>
                    <a:lnTo>
                      <a:pt x="436817" y="342900"/>
                    </a:lnTo>
                    <a:lnTo>
                      <a:pt x="436321" y="350520"/>
                    </a:lnTo>
                    <a:lnTo>
                      <a:pt x="438781" y="358140"/>
                    </a:lnTo>
                    <a:lnTo>
                      <a:pt x="444073" y="364490"/>
                    </a:lnTo>
                    <a:lnTo>
                      <a:pt x="578274" y="468630"/>
                    </a:lnTo>
                    <a:lnTo>
                      <a:pt x="581699" y="471170"/>
                    </a:lnTo>
                    <a:lnTo>
                      <a:pt x="587806" y="478790"/>
                    </a:lnTo>
                    <a:lnTo>
                      <a:pt x="591626" y="487680"/>
                    </a:lnTo>
                    <a:lnTo>
                      <a:pt x="588193" y="500380"/>
                    </a:lnTo>
                    <a:lnTo>
                      <a:pt x="581842" y="505459"/>
                    </a:lnTo>
                    <a:lnTo>
                      <a:pt x="574080" y="506730"/>
                    </a:lnTo>
                    <a:lnTo>
                      <a:pt x="629251" y="506730"/>
                    </a:lnTo>
                    <a:lnTo>
                      <a:pt x="629690" y="505459"/>
                    </a:lnTo>
                    <a:lnTo>
                      <a:pt x="631043" y="497840"/>
                    </a:lnTo>
                    <a:lnTo>
                      <a:pt x="656171" y="497840"/>
                    </a:lnTo>
                    <a:lnTo>
                      <a:pt x="691383" y="471170"/>
                    </a:lnTo>
                    <a:lnTo>
                      <a:pt x="695593" y="458470"/>
                    </a:lnTo>
                    <a:lnTo>
                      <a:pt x="636529" y="458470"/>
                    </a:lnTo>
                    <a:lnTo>
                      <a:pt x="629976" y="455930"/>
                    </a:lnTo>
                    <a:lnTo>
                      <a:pt x="624134" y="452120"/>
                    </a:lnTo>
                    <a:lnTo>
                      <a:pt x="623880" y="452120"/>
                    </a:lnTo>
                    <a:lnTo>
                      <a:pt x="469003" y="332740"/>
                    </a:lnTo>
                    <a:lnTo>
                      <a:pt x="461743" y="328930"/>
                    </a:lnTo>
                    <a:lnTo>
                      <a:pt x="453944" y="327660"/>
                    </a:lnTo>
                    <a:close/>
                  </a:path>
                  <a:path w="817880" h="585470">
                    <a:moveTo>
                      <a:pt x="360470" y="415290"/>
                    </a:moveTo>
                    <a:lnTo>
                      <a:pt x="307536" y="415290"/>
                    </a:lnTo>
                    <a:lnTo>
                      <a:pt x="311434" y="416559"/>
                    </a:lnTo>
                    <a:lnTo>
                      <a:pt x="314724" y="419100"/>
                    </a:lnTo>
                    <a:lnTo>
                      <a:pt x="319016" y="421640"/>
                    </a:lnTo>
                    <a:lnTo>
                      <a:pt x="321848" y="426720"/>
                    </a:lnTo>
                    <a:lnTo>
                      <a:pt x="322763" y="431800"/>
                    </a:lnTo>
                    <a:lnTo>
                      <a:pt x="323614" y="436880"/>
                    </a:lnTo>
                    <a:lnTo>
                      <a:pt x="322445" y="441959"/>
                    </a:lnTo>
                    <a:lnTo>
                      <a:pt x="305135" y="466090"/>
                    </a:lnTo>
                    <a:lnTo>
                      <a:pt x="301280" y="471170"/>
                    </a:lnTo>
                    <a:lnTo>
                      <a:pt x="294628" y="480059"/>
                    </a:lnTo>
                    <a:lnTo>
                      <a:pt x="288235" y="488950"/>
                    </a:lnTo>
                    <a:lnTo>
                      <a:pt x="285158" y="494030"/>
                    </a:lnTo>
                    <a:lnTo>
                      <a:pt x="279599" y="497840"/>
                    </a:lnTo>
                    <a:lnTo>
                      <a:pt x="273101" y="499109"/>
                    </a:lnTo>
                    <a:lnTo>
                      <a:pt x="331567" y="499109"/>
                    </a:lnTo>
                    <a:lnTo>
                      <a:pt x="336860" y="491490"/>
                    </a:lnTo>
                    <a:lnTo>
                      <a:pt x="340302" y="488950"/>
                    </a:lnTo>
                    <a:lnTo>
                      <a:pt x="344543" y="487680"/>
                    </a:lnTo>
                    <a:lnTo>
                      <a:pt x="420761" y="487680"/>
                    </a:lnTo>
                    <a:lnTo>
                      <a:pt x="393476" y="466090"/>
                    </a:lnTo>
                    <a:lnTo>
                      <a:pt x="393337" y="466090"/>
                    </a:lnTo>
                    <a:lnTo>
                      <a:pt x="390467" y="463550"/>
                    </a:lnTo>
                    <a:lnTo>
                      <a:pt x="387317" y="461009"/>
                    </a:lnTo>
                    <a:lnTo>
                      <a:pt x="377157" y="453390"/>
                    </a:lnTo>
                    <a:lnTo>
                      <a:pt x="369791" y="450850"/>
                    </a:lnTo>
                    <a:lnTo>
                      <a:pt x="362069" y="448309"/>
                    </a:lnTo>
                    <a:lnTo>
                      <a:pt x="363987" y="440690"/>
                    </a:lnTo>
                    <a:lnTo>
                      <a:pt x="364330" y="433070"/>
                    </a:lnTo>
                    <a:lnTo>
                      <a:pt x="362920" y="424180"/>
                    </a:lnTo>
                    <a:lnTo>
                      <a:pt x="360470" y="415290"/>
                    </a:lnTo>
                    <a:close/>
                  </a:path>
                  <a:path w="817880" h="585470">
                    <a:moveTo>
                      <a:pt x="656171" y="497840"/>
                    </a:moveTo>
                    <a:lnTo>
                      <a:pt x="631043" y="497840"/>
                    </a:lnTo>
                    <a:lnTo>
                      <a:pt x="634789" y="499109"/>
                    </a:lnTo>
                    <a:lnTo>
                      <a:pt x="643755" y="499109"/>
                    </a:lnTo>
                    <a:lnTo>
                      <a:pt x="656171" y="497840"/>
                    </a:lnTo>
                    <a:close/>
                  </a:path>
                  <a:path w="817880" h="585470">
                    <a:moveTo>
                      <a:pt x="496072" y="265430"/>
                    </a:moveTo>
                    <a:lnTo>
                      <a:pt x="488266" y="265430"/>
                    </a:lnTo>
                    <a:lnTo>
                      <a:pt x="480903" y="267970"/>
                    </a:lnTo>
                    <a:lnTo>
                      <a:pt x="474883" y="273050"/>
                    </a:lnTo>
                    <a:lnTo>
                      <a:pt x="471443" y="280670"/>
                    </a:lnTo>
                    <a:lnTo>
                      <a:pt x="471118" y="288290"/>
                    </a:lnTo>
                    <a:lnTo>
                      <a:pt x="473755" y="295910"/>
                    </a:lnTo>
                    <a:lnTo>
                      <a:pt x="479201" y="302260"/>
                    </a:lnTo>
                    <a:lnTo>
                      <a:pt x="647680" y="425450"/>
                    </a:lnTo>
                    <a:lnTo>
                      <a:pt x="652074" y="430530"/>
                    </a:lnTo>
                    <a:lnTo>
                      <a:pt x="655465" y="435609"/>
                    </a:lnTo>
                    <a:lnTo>
                      <a:pt x="657103" y="443230"/>
                    </a:lnTo>
                    <a:lnTo>
                      <a:pt x="657598" y="449580"/>
                    </a:lnTo>
                    <a:lnTo>
                      <a:pt x="651439" y="457200"/>
                    </a:lnTo>
                    <a:lnTo>
                      <a:pt x="647680" y="458470"/>
                    </a:lnTo>
                    <a:lnTo>
                      <a:pt x="695593" y="458470"/>
                    </a:lnTo>
                    <a:lnTo>
                      <a:pt x="697038" y="452120"/>
                    </a:lnTo>
                    <a:lnTo>
                      <a:pt x="697464" y="441959"/>
                    </a:lnTo>
                    <a:lnTo>
                      <a:pt x="709782" y="439420"/>
                    </a:lnTo>
                    <a:lnTo>
                      <a:pt x="748529" y="402590"/>
                    </a:lnTo>
                    <a:lnTo>
                      <a:pt x="748673" y="401320"/>
                    </a:lnTo>
                    <a:lnTo>
                      <a:pt x="687621" y="401320"/>
                    </a:lnTo>
                    <a:lnTo>
                      <a:pt x="681398" y="400050"/>
                    </a:lnTo>
                    <a:lnTo>
                      <a:pt x="676153" y="396240"/>
                    </a:lnTo>
                    <a:lnTo>
                      <a:pt x="668863" y="391160"/>
                    </a:lnTo>
                    <a:lnTo>
                      <a:pt x="667860" y="389890"/>
                    </a:lnTo>
                    <a:lnTo>
                      <a:pt x="503420" y="269240"/>
                    </a:lnTo>
                    <a:lnTo>
                      <a:pt x="496072" y="265430"/>
                    </a:lnTo>
                    <a:close/>
                  </a:path>
                  <a:path w="817880" h="585470">
                    <a:moveTo>
                      <a:pt x="310345" y="344170"/>
                    </a:moveTo>
                    <a:lnTo>
                      <a:pt x="257574" y="344170"/>
                    </a:lnTo>
                    <a:lnTo>
                      <a:pt x="261473" y="345440"/>
                    </a:lnTo>
                    <a:lnTo>
                      <a:pt x="264762" y="347980"/>
                    </a:lnTo>
                    <a:lnTo>
                      <a:pt x="270093" y="353060"/>
                    </a:lnTo>
                    <a:lnTo>
                      <a:pt x="272752" y="359410"/>
                    </a:lnTo>
                    <a:lnTo>
                      <a:pt x="272593" y="367030"/>
                    </a:lnTo>
                    <a:lnTo>
                      <a:pt x="269474" y="374650"/>
                    </a:lnTo>
                    <a:lnTo>
                      <a:pt x="220287" y="444500"/>
                    </a:lnTo>
                    <a:lnTo>
                      <a:pt x="214736" y="449580"/>
                    </a:lnTo>
                    <a:lnTo>
                      <a:pt x="207677" y="452120"/>
                    </a:lnTo>
                    <a:lnTo>
                      <a:pt x="266959" y="452120"/>
                    </a:lnTo>
                    <a:lnTo>
                      <a:pt x="287495" y="422909"/>
                    </a:lnTo>
                    <a:lnTo>
                      <a:pt x="291178" y="417830"/>
                    </a:lnTo>
                    <a:lnTo>
                      <a:pt x="297134" y="415290"/>
                    </a:lnTo>
                    <a:lnTo>
                      <a:pt x="360470" y="415290"/>
                    </a:lnTo>
                    <a:lnTo>
                      <a:pt x="359769" y="412750"/>
                    </a:lnTo>
                    <a:lnTo>
                      <a:pt x="354507" y="402590"/>
                    </a:lnTo>
                    <a:lnTo>
                      <a:pt x="347272" y="393700"/>
                    </a:lnTo>
                    <a:lnTo>
                      <a:pt x="338206" y="384810"/>
                    </a:lnTo>
                    <a:lnTo>
                      <a:pt x="332216" y="382270"/>
                    </a:lnTo>
                    <a:lnTo>
                      <a:pt x="325882" y="378460"/>
                    </a:lnTo>
                    <a:lnTo>
                      <a:pt x="312501" y="375920"/>
                    </a:lnTo>
                    <a:lnTo>
                      <a:pt x="313562" y="358140"/>
                    </a:lnTo>
                    <a:lnTo>
                      <a:pt x="310345" y="344170"/>
                    </a:lnTo>
                    <a:close/>
                  </a:path>
                  <a:path w="817880" h="585470">
                    <a:moveTo>
                      <a:pt x="20663" y="273050"/>
                    </a:moveTo>
                    <a:lnTo>
                      <a:pt x="12969" y="274320"/>
                    </a:lnTo>
                    <a:lnTo>
                      <a:pt x="6365" y="279400"/>
                    </a:lnTo>
                    <a:lnTo>
                      <a:pt x="1707" y="285750"/>
                    </a:lnTo>
                    <a:lnTo>
                      <a:pt x="0" y="293370"/>
                    </a:lnTo>
                    <a:lnTo>
                      <a:pt x="1402" y="300990"/>
                    </a:lnTo>
                    <a:lnTo>
                      <a:pt x="5586" y="307340"/>
                    </a:lnTo>
                    <a:lnTo>
                      <a:pt x="12222" y="312420"/>
                    </a:lnTo>
                    <a:lnTo>
                      <a:pt x="91013" y="346710"/>
                    </a:lnTo>
                    <a:lnTo>
                      <a:pt x="88067" y="350520"/>
                    </a:lnTo>
                    <a:lnTo>
                      <a:pt x="82187" y="360680"/>
                    </a:lnTo>
                    <a:lnTo>
                      <a:pt x="78496" y="372110"/>
                    </a:lnTo>
                    <a:lnTo>
                      <a:pt x="77220" y="382270"/>
                    </a:lnTo>
                    <a:lnTo>
                      <a:pt x="77149" y="384810"/>
                    </a:lnTo>
                    <a:lnTo>
                      <a:pt x="77945" y="396240"/>
                    </a:lnTo>
                    <a:lnTo>
                      <a:pt x="102596" y="435609"/>
                    </a:lnTo>
                    <a:lnTo>
                      <a:pt x="128090" y="445770"/>
                    </a:lnTo>
                    <a:lnTo>
                      <a:pt x="142702" y="445770"/>
                    </a:lnTo>
                    <a:lnTo>
                      <a:pt x="145407" y="444500"/>
                    </a:lnTo>
                    <a:lnTo>
                      <a:pt x="187897" y="444500"/>
                    </a:lnTo>
                    <a:lnTo>
                      <a:pt x="185984" y="441959"/>
                    </a:lnTo>
                    <a:lnTo>
                      <a:pt x="185095" y="436880"/>
                    </a:lnTo>
                    <a:lnTo>
                      <a:pt x="184244" y="430530"/>
                    </a:lnTo>
                    <a:lnTo>
                      <a:pt x="185374" y="425450"/>
                    </a:lnTo>
                    <a:lnTo>
                      <a:pt x="188422" y="421640"/>
                    </a:lnTo>
                    <a:lnTo>
                      <a:pt x="200049" y="405130"/>
                    </a:lnTo>
                    <a:lnTo>
                      <a:pt x="133144" y="405130"/>
                    </a:lnTo>
                    <a:lnTo>
                      <a:pt x="126103" y="401320"/>
                    </a:lnTo>
                    <a:lnTo>
                      <a:pt x="121849" y="398780"/>
                    </a:lnTo>
                    <a:lnTo>
                      <a:pt x="119017" y="393700"/>
                    </a:lnTo>
                    <a:lnTo>
                      <a:pt x="117251" y="383540"/>
                    </a:lnTo>
                    <a:lnTo>
                      <a:pt x="118382" y="378460"/>
                    </a:lnTo>
                    <a:lnTo>
                      <a:pt x="157193" y="323850"/>
                    </a:lnTo>
                    <a:lnTo>
                      <a:pt x="163213" y="320040"/>
                    </a:lnTo>
                    <a:lnTo>
                      <a:pt x="294778" y="320040"/>
                    </a:lnTo>
                    <a:lnTo>
                      <a:pt x="288282" y="313690"/>
                    </a:lnTo>
                    <a:lnTo>
                      <a:pt x="285681" y="312420"/>
                    </a:lnTo>
                    <a:lnTo>
                      <a:pt x="115016" y="312420"/>
                    </a:lnTo>
                    <a:lnTo>
                      <a:pt x="28593" y="274320"/>
                    </a:lnTo>
                    <a:lnTo>
                      <a:pt x="20663" y="273050"/>
                    </a:lnTo>
                    <a:close/>
                  </a:path>
                  <a:path w="817880" h="585470">
                    <a:moveTo>
                      <a:pt x="294778" y="320040"/>
                    </a:moveTo>
                    <a:lnTo>
                      <a:pt x="173551" y="320040"/>
                    </a:lnTo>
                    <a:lnTo>
                      <a:pt x="177449" y="321310"/>
                    </a:lnTo>
                    <a:lnTo>
                      <a:pt x="185019" y="327660"/>
                    </a:lnTo>
                    <a:lnTo>
                      <a:pt x="187889" y="331470"/>
                    </a:lnTo>
                    <a:lnTo>
                      <a:pt x="189692" y="341630"/>
                    </a:lnTo>
                    <a:lnTo>
                      <a:pt x="188498" y="346710"/>
                    </a:lnTo>
                    <a:lnTo>
                      <a:pt x="185450" y="351790"/>
                    </a:lnTo>
                    <a:lnTo>
                      <a:pt x="153332" y="397510"/>
                    </a:lnTo>
                    <a:lnTo>
                      <a:pt x="147763" y="402590"/>
                    </a:lnTo>
                    <a:lnTo>
                      <a:pt x="140699" y="405130"/>
                    </a:lnTo>
                    <a:lnTo>
                      <a:pt x="200049" y="405130"/>
                    </a:lnTo>
                    <a:lnTo>
                      <a:pt x="241191" y="346710"/>
                    </a:lnTo>
                    <a:lnTo>
                      <a:pt x="247198" y="344170"/>
                    </a:lnTo>
                    <a:lnTo>
                      <a:pt x="310345" y="344170"/>
                    </a:lnTo>
                    <a:lnTo>
                      <a:pt x="309760" y="341630"/>
                    </a:lnTo>
                    <a:lnTo>
                      <a:pt x="301273" y="326390"/>
                    </a:lnTo>
                    <a:lnTo>
                      <a:pt x="294778" y="320040"/>
                    </a:lnTo>
                    <a:close/>
                  </a:path>
                  <a:path w="817880" h="585470">
                    <a:moveTo>
                      <a:pt x="547800" y="198120"/>
                    </a:moveTo>
                    <a:lnTo>
                      <a:pt x="471532" y="198120"/>
                    </a:lnTo>
                    <a:lnTo>
                      <a:pt x="479364" y="199390"/>
                    </a:lnTo>
                    <a:lnTo>
                      <a:pt x="486567" y="203200"/>
                    </a:lnTo>
                    <a:lnTo>
                      <a:pt x="698886" y="365760"/>
                    </a:lnTo>
                    <a:lnTo>
                      <a:pt x="705570" y="372110"/>
                    </a:lnTo>
                    <a:lnTo>
                      <a:pt x="709387" y="381000"/>
                    </a:lnTo>
                    <a:lnTo>
                      <a:pt x="710050" y="388620"/>
                    </a:lnTo>
                    <a:lnTo>
                      <a:pt x="707268" y="394970"/>
                    </a:lnTo>
                    <a:lnTo>
                      <a:pt x="704512" y="398780"/>
                    </a:lnTo>
                    <a:lnTo>
                      <a:pt x="699521" y="401320"/>
                    </a:lnTo>
                    <a:lnTo>
                      <a:pt x="748673" y="401320"/>
                    </a:lnTo>
                    <a:lnTo>
                      <a:pt x="750696" y="383540"/>
                    </a:lnTo>
                    <a:lnTo>
                      <a:pt x="746176" y="363220"/>
                    </a:lnTo>
                    <a:lnTo>
                      <a:pt x="735284" y="344170"/>
                    </a:lnTo>
                    <a:lnTo>
                      <a:pt x="802273" y="314960"/>
                    </a:lnTo>
                    <a:lnTo>
                      <a:pt x="700512" y="314960"/>
                    </a:lnTo>
                    <a:lnTo>
                      <a:pt x="547800" y="198120"/>
                    </a:lnTo>
                    <a:close/>
                  </a:path>
                  <a:path w="817880" h="585470">
                    <a:moveTo>
                      <a:pt x="796782" y="274320"/>
                    </a:moveTo>
                    <a:lnTo>
                      <a:pt x="788827" y="276860"/>
                    </a:lnTo>
                    <a:lnTo>
                      <a:pt x="700512" y="314960"/>
                    </a:lnTo>
                    <a:lnTo>
                      <a:pt x="802273" y="314960"/>
                    </a:lnTo>
                    <a:lnTo>
                      <a:pt x="805185" y="313690"/>
                    </a:lnTo>
                    <a:lnTo>
                      <a:pt x="811821" y="309880"/>
                    </a:lnTo>
                    <a:lnTo>
                      <a:pt x="816001" y="302260"/>
                    </a:lnTo>
                    <a:lnTo>
                      <a:pt x="817392" y="294640"/>
                    </a:lnTo>
                    <a:lnTo>
                      <a:pt x="815663" y="287020"/>
                    </a:lnTo>
                    <a:lnTo>
                      <a:pt x="811052" y="280670"/>
                    </a:lnTo>
                    <a:lnTo>
                      <a:pt x="804474" y="276860"/>
                    </a:lnTo>
                    <a:lnTo>
                      <a:pt x="796782" y="274320"/>
                    </a:lnTo>
                    <a:close/>
                  </a:path>
                  <a:path w="817880" h="585470">
                    <a:moveTo>
                      <a:pt x="182638" y="281940"/>
                    </a:moveTo>
                    <a:lnTo>
                      <a:pt x="159311" y="281940"/>
                    </a:lnTo>
                    <a:lnTo>
                      <a:pt x="137455" y="289560"/>
                    </a:lnTo>
                    <a:lnTo>
                      <a:pt x="120223" y="304800"/>
                    </a:lnTo>
                    <a:lnTo>
                      <a:pt x="115016" y="312420"/>
                    </a:lnTo>
                    <a:lnTo>
                      <a:pt x="222598" y="312420"/>
                    </a:lnTo>
                    <a:lnTo>
                      <a:pt x="182638" y="281940"/>
                    </a:lnTo>
                    <a:close/>
                  </a:path>
                  <a:path w="817880" h="585470">
                    <a:moveTo>
                      <a:pt x="255688" y="303530"/>
                    </a:moveTo>
                    <a:lnTo>
                      <a:pt x="238580" y="306070"/>
                    </a:lnTo>
                    <a:lnTo>
                      <a:pt x="222598" y="312420"/>
                    </a:lnTo>
                    <a:lnTo>
                      <a:pt x="285681" y="312420"/>
                    </a:lnTo>
                    <a:lnTo>
                      <a:pt x="272672" y="306070"/>
                    </a:lnTo>
                    <a:lnTo>
                      <a:pt x="255688" y="303530"/>
                    </a:lnTo>
                    <a:close/>
                  </a:path>
                  <a:path w="817880" h="585470">
                    <a:moveTo>
                      <a:pt x="581589" y="86360"/>
                    </a:moveTo>
                    <a:lnTo>
                      <a:pt x="303002" y="86360"/>
                    </a:lnTo>
                    <a:lnTo>
                      <a:pt x="306545" y="87629"/>
                    </a:lnTo>
                    <a:lnTo>
                      <a:pt x="313356" y="88900"/>
                    </a:lnTo>
                    <a:lnTo>
                      <a:pt x="320917" y="91440"/>
                    </a:lnTo>
                    <a:lnTo>
                      <a:pt x="336936" y="96520"/>
                    </a:lnTo>
                    <a:lnTo>
                      <a:pt x="262108" y="186690"/>
                    </a:lnTo>
                    <a:lnTo>
                      <a:pt x="253339" y="203200"/>
                    </a:lnTo>
                    <a:lnTo>
                      <a:pt x="267391" y="252730"/>
                    </a:lnTo>
                    <a:lnTo>
                      <a:pt x="305173" y="269240"/>
                    </a:lnTo>
                    <a:lnTo>
                      <a:pt x="342831" y="267970"/>
                    </a:lnTo>
                    <a:lnTo>
                      <a:pt x="393352" y="248920"/>
                    </a:lnTo>
                    <a:lnTo>
                      <a:pt x="421641" y="228600"/>
                    </a:lnTo>
                    <a:lnTo>
                      <a:pt x="310569" y="228600"/>
                    </a:lnTo>
                    <a:lnTo>
                      <a:pt x="294226" y="222250"/>
                    </a:lnTo>
                    <a:lnTo>
                      <a:pt x="291749" y="219710"/>
                    </a:lnTo>
                    <a:lnTo>
                      <a:pt x="291394" y="215900"/>
                    </a:lnTo>
                    <a:lnTo>
                      <a:pt x="293553" y="213360"/>
                    </a:lnTo>
                    <a:lnTo>
                      <a:pt x="372763" y="118110"/>
                    </a:lnTo>
                    <a:lnTo>
                      <a:pt x="377436" y="114300"/>
                    </a:lnTo>
                    <a:lnTo>
                      <a:pt x="479240" y="90170"/>
                    </a:lnTo>
                    <a:lnTo>
                      <a:pt x="590030" y="90170"/>
                    </a:lnTo>
                    <a:lnTo>
                      <a:pt x="581589" y="86360"/>
                    </a:lnTo>
                    <a:close/>
                  </a:path>
                  <a:path w="817880" h="585470">
                    <a:moveTo>
                      <a:pt x="470218" y="157479"/>
                    </a:moveTo>
                    <a:lnTo>
                      <a:pt x="449111" y="161290"/>
                    </a:lnTo>
                    <a:lnTo>
                      <a:pt x="430268" y="172720"/>
                    </a:lnTo>
                    <a:lnTo>
                      <a:pt x="378813" y="209550"/>
                    </a:lnTo>
                    <a:lnTo>
                      <a:pt x="338839" y="226060"/>
                    </a:lnTo>
                    <a:lnTo>
                      <a:pt x="310569" y="228600"/>
                    </a:lnTo>
                    <a:lnTo>
                      <a:pt x="421641" y="228600"/>
                    </a:lnTo>
                    <a:lnTo>
                      <a:pt x="457002" y="203200"/>
                    </a:lnTo>
                    <a:lnTo>
                      <a:pt x="463827" y="199390"/>
                    </a:lnTo>
                    <a:lnTo>
                      <a:pt x="471532" y="198120"/>
                    </a:lnTo>
                    <a:lnTo>
                      <a:pt x="547800" y="198120"/>
                    </a:lnTo>
                    <a:lnTo>
                      <a:pt x="511282" y="170179"/>
                    </a:lnTo>
                    <a:lnTo>
                      <a:pt x="491603" y="160020"/>
                    </a:lnTo>
                    <a:lnTo>
                      <a:pt x="470218" y="157479"/>
                    </a:lnTo>
                    <a:close/>
                  </a:path>
                  <a:path w="817880" h="585470">
                    <a:moveTo>
                      <a:pt x="590030" y="90170"/>
                    </a:moveTo>
                    <a:lnTo>
                      <a:pt x="479240" y="90170"/>
                    </a:lnTo>
                    <a:lnTo>
                      <a:pt x="486641" y="91440"/>
                    </a:lnTo>
                    <a:lnTo>
                      <a:pt x="506111" y="97790"/>
                    </a:lnTo>
                    <a:lnTo>
                      <a:pt x="543181" y="113029"/>
                    </a:lnTo>
                    <a:lnTo>
                      <a:pt x="603382" y="140970"/>
                    </a:lnTo>
                    <a:lnTo>
                      <a:pt x="622047" y="147320"/>
                    </a:lnTo>
                    <a:lnTo>
                      <a:pt x="641268" y="147320"/>
                    </a:lnTo>
                    <a:lnTo>
                      <a:pt x="659977" y="143510"/>
                    </a:lnTo>
                    <a:lnTo>
                      <a:pt x="677106" y="133350"/>
                    </a:lnTo>
                    <a:lnTo>
                      <a:pt x="713629" y="106679"/>
                    </a:lnTo>
                    <a:lnTo>
                      <a:pt x="629021" y="106679"/>
                    </a:lnTo>
                    <a:lnTo>
                      <a:pt x="620984" y="104140"/>
                    </a:lnTo>
                    <a:lnTo>
                      <a:pt x="590030" y="90170"/>
                    </a:lnTo>
                    <a:close/>
                  </a:path>
                  <a:path w="817880" h="585470">
                    <a:moveTo>
                      <a:pt x="800350" y="0"/>
                    </a:moveTo>
                    <a:lnTo>
                      <a:pt x="792547" y="0"/>
                    </a:lnTo>
                    <a:lnTo>
                      <a:pt x="785208" y="3810"/>
                    </a:lnTo>
                    <a:lnTo>
                      <a:pt x="652849" y="100329"/>
                    </a:lnTo>
                    <a:lnTo>
                      <a:pt x="645412" y="105410"/>
                    </a:lnTo>
                    <a:lnTo>
                      <a:pt x="637316" y="106679"/>
                    </a:lnTo>
                    <a:lnTo>
                      <a:pt x="713629" y="106679"/>
                    </a:lnTo>
                    <a:lnTo>
                      <a:pt x="809287" y="36829"/>
                    </a:lnTo>
                    <a:lnTo>
                      <a:pt x="814735" y="30479"/>
                    </a:lnTo>
                    <a:lnTo>
                      <a:pt x="817380" y="22860"/>
                    </a:lnTo>
                    <a:lnTo>
                      <a:pt x="817077" y="15240"/>
                    </a:lnTo>
                    <a:lnTo>
                      <a:pt x="813681" y="7620"/>
                    </a:lnTo>
                    <a:lnTo>
                      <a:pt x="807700" y="2540"/>
                    </a:lnTo>
                    <a:lnTo>
                      <a:pt x="800350" y="0"/>
                    </a:lnTo>
                    <a:close/>
                  </a:path>
                  <a:path w="817880" h="585470">
                    <a:moveTo>
                      <a:pt x="22514" y="6350"/>
                    </a:moveTo>
                    <a:lnTo>
                      <a:pt x="14762" y="6350"/>
                    </a:lnTo>
                    <a:lnTo>
                      <a:pt x="7973" y="10160"/>
                    </a:lnTo>
                    <a:lnTo>
                      <a:pt x="3015" y="17779"/>
                    </a:lnTo>
                    <a:lnTo>
                      <a:pt x="962" y="25400"/>
                    </a:lnTo>
                    <a:lnTo>
                      <a:pt x="2032" y="33020"/>
                    </a:lnTo>
                    <a:lnTo>
                      <a:pt x="108107" y="91440"/>
                    </a:lnTo>
                    <a:lnTo>
                      <a:pt x="144344" y="101600"/>
                    </a:lnTo>
                    <a:lnTo>
                      <a:pt x="157053" y="101600"/>
                    </a:lnTo>
                    <a:lnTo>
                      <a:pt x="295648" y="86360"/>
                    </a:lnTo>
                    <a:lnTo>
                      <a:pt x="581589" y="86360"/>
                    </a:lnTo>
                    <a:lnTo>
                      <a:pt x="550635" y="72390"/>
                    </a:lnTo>
                    <a:lnTo>
                      <a:pt x="547559" y="71120"/>
                    </a:lnTo>
                    <a:lnTo>
                      <a:pt x="383532" y="71120"/>
                    </a:lnTo>
                    <a:lnTo>
                      <a:pt x="375628" y="67310"/>
                    </a:lnTo>
                    <a:lnTo>
                      <a:pt x="358315" y="60960"/>
                    </a:lnTo>
                    <a:lnTo>
                      <a:pt x="146173" y="60960"/>
                    </a:lnTo>
                    <a:lnTo>
                      <a:pt x="133245" y="58420"/>
                    </a:lnTo>
                    <a:lnTo>
                      <a:pt x="126878" y="55879"/>
                    </a:lnTo>
                    <a:lnTo>
                      <a:pt x="30358" y="7620"/>
                    </a:lnTo>
                    <a:lnTo>
                      <a:pt x="22514" y="6350"/>
                    </a:lnTo>
                    <a:close/>
                  </a:path>
                  <a:path w="817880" h="585470">
                    <a:moveTo>
                      <a:pt x="483869" y="49529"/>
                    </a:moveTo>
                    <a:lnTo>
                      <a:pt x="471620" y="49529"/>
                    </a:lnTo>
                    <a:lnTo>
                      <a:pt x="383672" y="71120"/>
                    </a:lnTo>
                    <a:lnTo>
                      <a:pt x="547559" y="71120"/>
                    </a:lnTo>
                    <a:lnTo>
                      <a:pt x="507568" y="54610"/>
                    </a:lnTo>
                    <a:lnTo>
                      <a:pt x="483869" y="49529"/>
                    </a:lnTo>
                    <a:close/>
                  </a:path>
                  <a:path w="817880" h="585470">
                    <a:moveTo>
                      <a:pt x="299750" y="44450"/>
                    </a:moveTo>
                    <a:lnTo>
                      <a:pt x="291318" y="45720"/>
                    </a:lnTo>
                    <a:lnTo>
                      <a:pt x="152697" y="60960"/>
                    </a:lnTo>
                    <a:lnTo>
                      <a:pt x="358315" y="60960"/>
                    </a:lnTo>
                    <a:lnTo>
                      <a:pt x="336799" y="53340"/>
                    </a:lnTo>
                    <a:lnTo>
                      <a:pt x="316362" y="46990"/>
                    </a:lnTo>
                    <a:lnTo>
                      <a:pt x="299750" y="44450"/>
                    </a:lnTo>
                    <a:close/>
                  </a:path>
                </a:pathLst>
              </a:custGeom>
              <a:solidFill>
                <a:srgbClr val="65C5EA"/>
              </a:solidFill>
              <a:ln>
                <a:noFill/>
              </a:ln>
            </p:spPr>
            <p:txBody>
              <a:bodyPr wrap="square" lIns="0" tIns="0" rIns="0" bIns="0" rtlCol="0"/>
              <a:lstStyle/>
              <a:p>
                <a:endParaRPr dirty="0"/>
              </a:p>
            </p:txBody>
          </p:sp>
        </p:grpSp>
        <p:sp>
          <p:nvSpPr>
            <p:cNvPr id="27" name="object 6"/>
            <p:cNvSpPr txBox="1">
              <a:spLocks noChangeAspect="1"/>
            </p:cNvSpPr>
            <p:nvPr/>
          </p:nvSpPr>
          <p:spPr>
            <a:xfrm>
              <a:off x="4459773" y="5334989"/>
              <a:ext cx="4531827" cy="677108"/>
            </a:xfrm>
            <a:prstGeom prst="rect">
              <a:avLst/>
            </a:prstGeom>
          </p:spPr>
          <p:txBody>
            <a:bodyPr vert="horz" wrap="square" lIns="0" tIns="0" rIns="0" bIns="0" rtlCol="0">
              <a:spAutoFit/>
            </a:bodyPr>
            <a:lstStyle/>
            <a:p>
              <a:pPr marL="12700">
                <a:lnSpc>
                  <a:spcPct val="100000"/>
                </a:lnSpc>
              </a:pPr>
              <a:r>
                <a:rPr lang="en-US" sz="1600" dirty="0" smtClean="0">
                  <a:latin typeface="Arial" panose="020B0604020202020204" pitchFamily="34" charset="0"/>
                  <a:cs typeface="Arial" panose="020B0604020202020204" pitchFamily="34" charset="0"/>
                </a:rPr>
                <a:t>Download the article: </a:t>
              </a:r>
              <a:r>
                <a:rPr lang="en-US" sz="1600" b="1" u="sng" dirty="0">
                  <a:solidFill>
                    <a:srgbClr val="65C5EA"/>
                  </a:solidFill>
                  <a:latin typeface="Arial" panose="020B0604020202020204" pitchFamily="34" charset="0"/>
                  <a:cs typeface="Arial" panose="020B0604020202020204" pitchFamily="34" charset="0"/>
                </a:rPr>
                <a:t>http://bit.ly/2ljgMhG</a:t>
              </a:r>
              <a:endParaRPr lang="en-US" sz="1600" b="1" u="sng" dirty="0" smtClean="0">
                <a:solidFill>
                  <a:srgbClr val="65C5EA"/>
                </a:solidFill>
                <a:latin typeface="Arial" panose="020B0604020202020204" pitchFamily="34" charset="0"/>
                <a:cs typeface="Arial" panose="020B0604020202020204" pitchFamily="34" charset="0"/>
              </a:endParaRPr>
            </a:p>
            <a:p>
              <a:pPr marL="12700">
                <a:lnSpc>
                  <a:spcPct val="100000"/>
                </a:lnSpc>
              </a:pPr>
              <a:endParaRPr lang="en-US" sz="1200" dirty="0" smtClean="0">
                <a:latin typeface="Arial" panose="020B0604020202020204" pitchFamily="34" charset="0"/>
                <a:cs typeface="Arial" panose="020B0604020202020204" pitchFamily="34" charset="0"/>
              </a:endParaRPr>
            </a:p>
            <a:p>
              <a:pPr marL="12700">
                <a:lnSpc>
                  <a:spcPct val="100000"/>
                </a:lnSpc>
              </a:pPr>
              <a:r>
                <a:rPr lang="en-US" sz="1600" dirty="0" smtClean="0">
                  <a:latin typeface="Arial" panose="020B0604020202020204" pitchFamily="34" charset="0"/>
                  <a:cs typeface="Arial" panose="020B0604020202020204" pitchFamily="34" charset="0"/>
                </a:rPr>
                <a:t>Test your knowledge: </a:t>
              </a:r>
              <a:r>
                <a:rPr lang="en-US" sz="1600" b="1" u="sng" dirty="0">
                  <a:solidFill>
                    <a:srgbClr val="65C5EA"/>
                  </a:solidFill>
                  <a:latin typeface="Arial" panose="020B0604020202020204" pitchFamily="34" charset="0"/>
                  <a:cs typeface="Arial" panose="020B0604020202020204" pitchFamily="34" charset="0"/>
                </a:rPr>
                <a:t>http://bit.ly/2llAlpt</a:t>
              </a:r>
              <a:endParaRPr lang="en-US" sz="1600" b="1" u="sng" dirty="0" smtClean="0">
                <a:solidFill>
                  <a:srgbClr val="65C5EA"/>
                </a:solidFill>
                <a:latin typeface="Arial" panose="020B0604020202020204" pitchFamily="34" charset="0"/>
                <a:cs typeface="Arial" panose="020B0604020202020204" pitchFamily="34" charset="0"/>
              </a:endParaRPr>
            </a:p>
          </p:txBody>
        </p:sp>
        <p:pic>
          <p:nvPicPr>
            <p:cNvPr id="28" name="Picture 2" descr="S:\UHC_Social_Resp\Real Estate\Highlight_DGLW_Photos\LA_obesit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886200"/>
              <a:ext cx="3775126" cy="251576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4495800" y="4267200"/>
              <a:ext cx="3962400" cy="646331"/>
            </a:xfrm>
            <a:prstGeom prst="rect">
              <a:avLst/>
            </a:prstGeom>
          </p:spPr>
          <p:txBody>
            <a:bodyPr wrap="square">
              <a:spAutoFit/>
            </a:bodyPr>
            <a:lstStyle/>
            <a:p>
              <a:pPr marL="12700" algn="ctr">
                <a:lnSpc>
                  <a:spcPct val="100000"/>
                </a:lnSpc>
              </a:pPr>
              <a:r>
                <a:rPr lang="en-US" b="1" dirty="0">
                  <a:latin typeface="Arial" panose="020B0604020202020204" pitchFamily="34" charset="0"/>
                  <a:cs typeface="Arial" panose="020B0604020202020204" pitchFamily="34" charset="0"/>
                </a:rPr>
                <a:t>Learn more and find opportunities at </a:t>
              </a:r>
              <a:r>
                <a:rPr lang="en-US" b="1" u="sng" dirty="0">
                  <a:solidFill>
                    <a:srgbClr val="65C5EA"/>
                  </a:solidFill>
                  <a:latin typeface="Arial" panose="020B0604020202020204" pitchFamily="34" charset="0"/>
                  <a:cs typeface="Arial" panose="020B0604020202020204" pitchFamily="34" charset="0"/>
                </a:rPr>
                <a:t>DoGoodLiveWell.org</a:t>
              </a:r>
            </a:p>
          </p:txBody>
        </p:sp>
      </p:grpSp>
    </p:spTree>
    <p:extLst>
      <p:ext uri="{BB962C8B-B14F-4D97-AF65-F5344CB8AC3E}">
        <p14:creationId xmlns:p14="http://schemas.microsoft.com/office/powerpoint/2010/main" val="24915987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914400" y="934982"/>
            <a:ext cx="112776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object 7"/>
          <p:cNvSpPr txBox="1">
            <a:spLocks noChangeAspect="1"/>
          </p:cNvSpPr>
          <p:nvPr/>
        </p:nvSpPr>
        <p:spPr>
          <a:xfrm>
            <a:off x="914401" y="581874"/>
            <a:ext cx="9114699" cy="346249"/>
          </a:xfrm>
          <a:prstGeom prst="rect">
            <a:avLst/>
          </a:prstGeom>
        </p:spPr>
        <p:txBody>
          <a:bodyPr vert="horz" wrap="square" lIns="0" tIns="0" rIns="0" bIns="0" rtlCol="0">
            <a:spAutoFit/>
          </a:bodyPr>
          <a:lstStyle/>
          <a:p>
            <a:pPr marL="12700" marR="5080" defTabSz="914400">
              <a:lnSpc>
                <a:spcPts val="2700"/>
              </a:lnSpc>
            </a:pPr>
            <a:r>
              <a:rPr lang="en-US" sz="1600" b="1" spc="-10" dirty="0" smtClean="0">
                <a:solidFill>
                  <a:prstClr val="black"/>
                </a:solidFill>
                <a:latin typeface="Arial" panose="020B0604020202020204" pitchFamily="34" charset="0"/>
                <a:cs typeface="Arial" panose="020B0604020202020204" pitchFamily="34" charset="0"/>
              </a:rPr>
              <a:t>The Seven Practices of an Effective Employee Volunteer Program</a:t>
            </a:r>
            <a:endParaRPr lang="en-US" sz="1600" b="1" spc="-10" dirty="0" smtClean="0">
              <a:solidFill>
                <a:srgbClr val="65C5EA"/>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0998" y="117156"/>
            <a:ext cx="1527299" cy="757177"/>
          </a:xfrm>
          <a:prstGeom prst="rect">
            <a:avLst/>
          </a:prstGeom>
        </p:spPr>
      </p:pic>
      <p:grpSp>
        <p:nvGrpSpPr>
          <p:cNvPr id="2" name="Group 1"/>
          <p:cNvGrpSpPr/>
          <p:nvPr/>
        </p:nvGrpSpPr>
        <p:grpSpPr>
          <a:xfrm>
            <a:off x="1676400" y="1325509"/>
            <a:ext cx="10301897" cy="5380091"/>
            <a:chOff x="228600" y="1325509"/>
            <a:chExt cx="10301897" cy="5380091"/>
          </a:xfrm>
        </p:grpSpPr>
        <p:sp>
          <p:nvSpPr>
            <p:cNvPr id="24" name="object 13"/>
            <p:cNvSpPr txBox="1">
              <a:spLocks noChangeAspect="1"/>
            </p:cNvSpPr>
            <p:nvPr/>
          </p:nvSpPr>
          <p:spPr>
            <a:xfrm>
              <a:off x="228600" y="6582489"/>
              <a:ext cx="97865" cy="123111"/>
            </a:xfrm>
            <a:prstGeom prst="rect">
              <a:avLst/>
            </a:prstGeom>
          </p:spPr>
          <p:txBody>
            <a:bodyPr vert="horz" wrap="square" lIns="0" tIns="0" rIns="0" bIns="0" rtlCol="0">
              <a:spAutoFit/>
            </a:bodyPr>
            <a:lstStyle/>
            <a:p>
              <a:pPr marL="12700">
                <a:lnSpc>
                  <a:spcPct val="100000"/>
                </a:lnSpc>
              </a:pPr>
              <a:r>
                <a:rPr sz="800" spc="20" dirty="0">
                  <a:solidFill>
                    <a:schemeClr val="bg1"/>
                  </a:solidFill>
                  <a:latin typeface="UHC Sans"/>
                  <a:cs typeface="UHC Sans"/>
                </a:rPr>
                <a:t>6</a:t>
              </a:r>
              <a:endParaRPr sz="800" dirty="0">
                <a:solidFill>
                  <a:schemeClr val="bg1"/>
                </a:solidFill>
                <a:latin typeface="UHC Sans"/>
                <a:cs typeface="UHC Sans"/>
              </a:endParaRPr>
            </a:p>
          </p:txBody>
        </p:sp>
        <p:sp>
          <p:nvSpPr>
            <p:cNvPr id="29" name="Freeform 28"/>
            <p:cNvSpPr/>
            <p:nvPr/>
          </p:nvSpPr>
          <p:spPr>
            <a:xfrm>
              <a:off x="353733" y="1325509"/>
              <a:ext cx="862770" cy="822352"/>
            </a:xfrm>
            <a:custGeom>
              <a:avLst/>
              <a:gdLst>
                <a:gd name="connsiteX0" fmla="*/ 0 w 822352"/>
                <a:gd name="connsiteY0" fmla="*/ 0 h 575646"/>
                <a:gd name="connsiteX1" fmla="*/ 534529 w 822352"/>
                <a:gd name="connsiteY1" fmla="*/ 0 h 575646"/>
                <a:gd name="connsiteX2" fmla="*/ 822352 w 822352"/>
                <a:gd name="connsiteY2" fmla="*/ 287823 h 575646"/>
                <a:gd name="connsiteX3" fmla="*/ 534529 w 822352"/>
                <a:gd name="connsiteY3" fmla="*/ 575646 h 575646"/>
                <a:gd name="connsiteX4" fmla="*/ 0 w 822352"/>
                <a:gd name="connsiteY4" fmla="*/ 575646 h 575646"/>
                <a:gd name="connsiteX5" fmla="*/ 287823 w 822352"/>
                <a:gd name="connsiteY5" fmla="*/ 287823 h 575646"/>
                <a:gd name="connsiteX6" fmla="*/ 0 w 822352"/>
                <a:gd name="connsiteY6" fmla="*/ 0 h 57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352" h="575646">
                  <a:moveTo>
                    <a:pt x="822352" y="0"/>
                  </a:moveTo>
                  <a:lnTo>
                    <a:pt x="822352" y="374170"/>
                  </a:lnTo>
                  <a:lnTo>
                    <a:pt x="411176" y="575646"/>
                  </a:lnTo>
                  <a:lnTo>
                    <a:pt x="0" y="374170"/>
                  </a:lnTo>
                  <a:lnTo>
                    <a:pt x="0" y="0"/>
                  </a:lnTo>
                  <a:lnTo>
                    <a:pt x="411176" y="201476"/>
                  </a:lnTo>
                  <a:lnTo>
                    <a:pt x="822352" y="0"/>
                  </a:lnTo>
                  <a:close/>
                </a:path>
              </a:pathLst>
            </a:custGeom>
            <a:solidFill>
              <a:srgbClr val="65C5EA"/>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295443" rIns="7620" bIns="295443" numCol="1" spcCol="1270" anchor="ctr" anchorCtr="0">
              <a:noAutofit/>
            </a:bodyPr>
            <a:lstStyle/>
            <a:p>
              <a:pPr lvl="0" algn="ctr" defTabSz="533400" rtl="0">
                <a:lnSpc>
                  <a:spcPct val="90000"/>
                </a:lnSpc>
                <a:spcBef>
                  <a:spcPct val="0"/>
                </a:spcBef>
                <a:spcAft>
                  <a:spcPct val="35000"/>
                </a:spcAft>
              </a:pPr>
              <a:endParaRPr lang="en-US" sz="800" b="1" kern="1200" dirty="0" smtClean="0">
                <a:solidFill>
                  <a:schemeClr val="bg1"/>
                </a:solidFill>
              </a:endParaRPr>
            </a:p>
            <a:p>
              <a:pPr lvl="0" algn="ctr" defTabSz="533400" rtl="0">
                <a:lnSpc>
                  <a:spcPct val="90000"/>
                </a:lnSpc>
                <a:spcBef>
                  <a:spcPct val="0"/>
                </a:spcBef>
                <a:spcAft>
                  <a:spcPct val="35000"/>
                </a:spcAft>
              </a:pPr>
              <a:r>
                <a:rPr lang="en-US" sz="1000" b="1" kern="1200" dirty="0" smtClean="0">
                  <a:solidFill>
                    <a:schemeClr val="bg1"/>
                  </a:solidFill>
                </a:rPr>
                <a:t>PLAN</a:t>
              </a:r>
              <a:endParaRPr lang="en-US" sz="1100" kern="1200" dirty="0">
                <a:solidFill>
                  <a:schemeClr val="bg1"/>
                </a:solidFill>
              </a:endParaRPr>
            </a:p>
          </p:txBody>
        </p:sp>
        <p:sp>
          <p:nvSpPr>
            <p:cNvPr id="31" name="Freeform 30"/>
            <p:cNvSpPr/>
            <p:nvPr/>
          </p:nvSpPr>
          <p:spPr>
            <a:xfrm>
              <a:off x="1216502" y="1325511"/>
              <a:ext cx="7806352" cy="534810"/>
            </a:xfrm>
            <a:custGeom>
              <a:avLst/>
              <a:gdLst>
                <a:gd name="connsiteX0" fmla="*/ 89137 w 534810"/>
                <a:gd name="connsiteY0" fmla="*/ 0 h 7806352"/>
                <a:gd name="connsiteX1" fmla="*/ 445673 w 534810"/>
                <a:gd name="connsiteY1" fmla="*/ 0 h 7806352"/>
                <a:gd name="connsiteX2" fmla="*/ 534810 w 534810"/>
                <a:gd name="connsiteY2" fmla="*/ 89137 h 7806352"/>
                <a:gd name="connsiteX3" fmla="*/ 534810 w 534810"/>
                <a:gd name="connsiteY3" fmla="*/ 7806352 h 7806352"/>
                <a:gd name="connsiteX4" fmla="*/ 534810 w 534810"/>
                <a:gd name="connsiteY4" fmla="*/ 7806352 h 7806352"/>
                <a:gd name="connsiteX5" fmla="*/ 0 w 534810"/>
                <a:gd name="connsiteY5" fmla="*/ 7806352 h 7806352"/>
                <a:gd name="connsiteX6" fmla="*/ 0 w 534810"/>
                <a:gd name="connsiteY6" fmla="*/ 7806352 h 7806352"/>
                <a:gd name="connsiteX7" fmla="*/ 0 w 534810"/>
                <a:gd name="connsiteY7" fmla="*/ 89137 h 7806352"/>
                <a:gd name="connsiteX8" fmla="*/ 89137 w 534810"/>
                <a:gd name="connsiteY8" fmla="*/ 0 h 780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810" h="7806352">
                  <a:moveTo>
                    <a:pt x="534810" y="1301093"/>
                  </a:moveTo>
                  <a:lnTo>
                    <a:pt x="534810" y="6505259"/>
                  </a:lnTo>
                  <a:cubicBezTo>
                    <a:pt x="534810" y="7223829"/>
                    <a:pt x="532076" y="7806345"/>
                    <a:pt x="528703" y="7806345"/>
                  </a:cubicBezTo>
                  <a:lnTo>
                    <a:pt x="0" y="7806345"/>
                  </a:lnTo>
                  <a:lnTo>
                    <a:pt x="0" y="7806345"/>
                  </a:lnTo>
                  <a:lnTo>
                    <a:pt x="0" y="7"/>
                  </a:lnTo>
                  <a:lnTo>
                    <a:pt x="0" y="7"/>
                  </a:lnTo>
                  <a:lnTo>
                    <a:pt x="528703" y="7"/>
                  </a:lnTo>
                  <a:cubicBezTo>
                    <a:pt x="532076" y="7"/>
                    <a:pt x="534810" y="582523"/>
                    <a:pt x="534810" y="1301093"/>
                  </a:cubicBezTo>
                  <a:close/>
                </a:path>
              </a:pathLst>
            </a:custGeom>
            <a:ln>
              <a:solidFill>
                <a:srgbClr val="65C5EA"/>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33726" rIns="33726" bIns="33728" numCol="1" spcCol="1270" anchor="ctr" anchorCtr="0">
              <a:noAutofit/>
            </a:bodyPr>
            <a:lstStyle/>
            <a:p>
              <a:pPr marL="0" lvl="1" algn="l" defTabSz="533400" rtl="0">
                <a:lnSpc>
                  <a:spcPct val="90000"/>
                </a:lnSpc>
                <a:spcBef>
                  <a:spcPct val="0"/>
                </a:spcBef>
                <a:spcAft>
                  <a:spcPct val="15000"/>
                </a:spcAft>
              </a:pPr>
              <a:r>
                <a:rPr lang="en-US" sz="1200" b="0" i="0" kern="1200" dirty="0" smtClean="0"/>
                <a:t>Have specific societal, employee and business goals with clear strategies, focused efforts and tactics to achieve them.</a:t>
              </a:r>
              <a:endParaRPr lang="en-US" sz="1200" kern="1200" dirty="0"/>
            </a:p>
          </p:txBody>
        </p:sp>
        <p:sp>
          <p:nvSpPr>
            <p:cNvPr id="32" name="Freeform 31"/>
            <p:cNvSpPr/>
            <p:nvPr/>
          </p:nvSpPr>
          <p:spPr>
            <a:xfrm>
              <a:off x="353734" y="2064113"/>
              <a:ext cx="862770" cy="822352"/>
            </a:xfrm>
            <a:custGeom>
              <a:avLst/>
              <a:gdLst>
                <a:gd name="connsiteX0" fmla="*/ 0 w 822352"/>
                <a:gd name="connsiteY0" fmla="*/ 0 h 575646"/>
                <a:gd name="connsiteX1" fmla="*/ 534529 w 822352"/>
                <a:gd name="connsiteY1" fmla="*/ 0 h 575646"/>
                <a:gd name="connsiteX2" fmla="*/ 822352 w 822352"/>
                <a:gd name="connsiteY2" fmla="*/ 287823 h 575646"/>
                <a:gd name="connsiteX3" fmla="*/ 534529 w 822352"/>
                <a:gd name="connsiteY3" fmla="*/ 575646 h 575646"/>
                <a:gd name="connsiteX4" fmla="*/ 0 w 822352"/>
                <a:gd name="connsiteY4" fmla="*/ 575646 h 575646"/>
                <a:gd name="connsiteX5" fmla="*/ 287823 w 822352"/>
                <a:gd name="connsiteY5" fmla="*/ 287823 h 575646"/>
                <a:gd name="connsiteX6" fmla="*/ 0 w 822352"/>
                <a:gd name="connsiteY6" fmla="*/ 0 h 57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352" h="575646">
                  <a:moveTo>
                    <a:pt x="822352" y="0"/>
                  </a:moveTo>
                  <a:lnTo>
                    <a:pt x="822352" y="374170"/>
                  </a:lnTo>
                  <a:lnTo>
                    <a:pt x="411176" y="575646"/>
                  </a:lnTo>
                  <a:lnTo>
                    <a:pt x="0" y="374170"/>
                  </a:lnTo>
                  <a:lnTo>
                    <a:pt x="0" y="0"/>
                  </a:lnTo>
                  <a:lnTo>
                    <a:pt x="411176" y="201476"/>
                  </a:lnTo>
                  <a:lnTo>
                    <a:pt x="822352" y="0"/>
                  </a:lnTo>
                  <a:close/>
                </a:path>
              </a:pathLst>
            </a:custGeom>
            <a:solidFill>
              <a:srgbClr val="65C5EA"/>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295443" rIns="7620" bIns="295443" numCol="1" spcCol="1270" anchor="ctr" anchorCtr="0">
              <a:noAutofit/>
            </a:bodyPr>
            <a:lstStyle/>
            <a:p>
              <a:pPr lvl="0" algn="ctr" defTabSz="533400" rtl="0">
                <a:lnSpc>
                  <a:spcPct val="90000"/>
                </a:lnSpc>
                <a:spcBef>
                  <a:spcPct val="0"/>
                </a:spcBef>
                <a:spcAft>
                  <a:spcPct val="35000"/>
                </a:spcAft>
              </a:pPr>
              <a:endParaRPr lang="en-US" sz="600" kern="1200" dirty="0" smtClean="0">
                <a:solidFill>
                  <a:schemeClr val="bg1"/>
                </a:solidFill>
              </a:endParaRPr>
            </a:p>
            <a:p>
              <a:pPr lvl="0" algn="ctr" defTabSz="533400" rtl="0">
                <a:lnSpc>
                  <a:spcPct val="90000"/>
                </a:lnSpc>
                <a:spcBef>
                  <a:spcPct val="0"/>
                </a:spcBef>
                <a:spcAft>
                  <a:spcPct val="35000"/>
                </a:spcAft>
              </a:pPr>
              <a:r>
                <a:rPr lang="en-US" sz="1000" kern="1200" dirty="0" smtClean="0">
                  <a:solidFill>
                    <a:schemeClr val="bg1"/>
                  </a:solidFill>
                </a:rPr>
                <a:t>DESIGN</a:t>
              </a:r>
              <a:endParaRPr lang="en-US" sz="1200" kern="1200" dirty="0">
                <a:solidFill>
                  <a:schemeClr val="bg1"/>
                </a:solidFill>
              </a:endParaRPr>
            </a:p>
          </p:txBody>
        </p:sp>
        <p:sp>
          <p:nvSpPr>
            <p:cNvPr id="33" name="Freeform 32"/>
            <p:cNvSpPr/>
            <p:nvPr/>
          </p:nvSpPr>
          <p:spPr>
            <a:xfrm>
              <a:off x="1216502" y="2064114"/>
              <a:ext cx="7806353" cy="534530"/>
            </a:xfrm>
            <a:custGeom>
              <a:avLst/>
              <a:gdLst>
                <a:gd name="connsiteX0" fmla="*/ 89090 w 534529"/>
                <a:gd name="connsiteY0" fmla="*/ 0 h 7806352"/>
                <a:gd name="connsiteX1" fmla="*/ 445439 w 534529"/>
                <a:gd name="connsiteY1" fmla="*/ 0 h 7806352"/>
                <a:gd name="connsiteX2" fmla="*/ 534529 w 534529"/>
                <a:gd name="connsiteY2" fmla="*/ 89090 h 7806352"/>
                <a:gd name="connsiteX3" fmla="*/ 534529 w 534529"/>
                <a:gd name="connsiteY3" fmla="*/ 7806352 h 7806352"/>
                <a:gd name="connsiteX4" fmla="*/ 534529 w 534529"/>
                <a:gd name="connsiteY4" fmla="*/ 7806352 h 7806352"/>
                <a:gd name="connsiteX5" fmla="*/ 0 w 534529"/>
                <a:gd name="connsiteY5" fmla="*/ 7806352 h 7806352"/>
                <a:gd name="connsiteX6" fmla="*/ 0 w 534529"/>
                <a:gd name="connsiteY6" fmla="*/ 7806352 h 7806352"/>
                <a:gd name="connsiteX7" fmla="*/ 0 w 534529"/>
                <a:gd name="connsiteY7" fmla="*/ 89090 h 7806352"/>
                <a:gd name="connsiteX8" fmla="*/ 89090 w 534529"/>
                <a:gd name="connsiteY8" fmla="*/ 0 h 780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529" h="7806352">
                  <a:moveTo>
                    <a:pt x="534529" y="1301090"/>
                  </a:moveTo>
                  <a:lnTo>
                    <a:pt x="534529" y="6505262"/>
                  </a:lnTo>
                  <a:cubicBezTo>
                    <a:pt x="534529" y="7223829"/>
                    <a:pt x="531798" y="7806345"/>
                    <a:pt x="528429" y="7806345"/>
                  </a:cubicBezTo>
                  <a:lnTo>
                    <a:pt x="0" y="7806345"/>
                  </a:lnTo>
                  <a:lnTo>
                    <a:pt x="0" y="7806345"/>
                  </a:lnTo>
                  <a:lnTo>
                    <a:pt x="0" y="7"/>
                  </a:lnTo>
                  <a:lnTo>
                    <a:pt x="0" y="7"/>
                  </a:lnTo>
                  <a:lnTo>
                    <a:pt x="528429" y="7"/>
                  </a:lnTo>
                  <a:cubicBezTo>
                    <a:pt x="531798" y="7"/>
                    <a:pt x="534529" y="582523"/>
                    <a:pt x="534529" y="1301090"/>
                  </a:cubicBezTo>
                  <a:close/>
                </a:path>
              </a:pathLst>
            </a:custGeom>
            <a:ln>
              <a:solidFill>
                <a:srgbClr val="65C5EA"/>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33714" rIns="33714" bIns="33715" numCol="1" spcCol="1270" anchor="ctr" anchorCtr="0">
              <a:noAutofit/>
            </a:bodyPr>
            <a:lstStyle/>
            <a:p>
              <a:pPr marL="0" lvl="1" algn="l" defTabSz="533400" rtl="0">
                <a:lnSpc>
                  <a:spcPct val="90000"/>
                </a:lnSpc>
                <a:spcBef>
                  <a:spcPct val="0"/>
                </a:spcBef>
                <a:spcAft>
                  <a:spcPct val="15000"/>
                </a:spcAft>
              </a:pPr>
              <a:r>
                <a:rPr lang="en-US" sz="1200" b="0" i="0" kern="1200" dirty="0" smtClean="0"/>
                <a:t>Leverage employee skills and corporate assets, enhance corporate operations, and adopt structures and policies that allow them to scale and deepen engagement.</a:t>
              </a:r>
              <a:endParaRPr lang="en-US" sz="1200" kern="1200" dirty="0"/>
            </a:p>
          </p:txBody>
        </p:sp>
        <p:sp>
          <p:nvSpPr>
            <p:cNvPr id="34" name="Freeform 33"/>
            <p:cNvSpPr/>
            <p:nvPr/>
          </p:nvSpPr>
          <p:spPr>
            <a:xfrm>
              <a:off x="353734" y="2802717"/>
              <a:ext cx="862769" cy="822352"/>
            </a:xfrm>
            <a:custGeom>
              <a:avLst/>
              <a:gdLst>
                <a:gd name="connsiteX0" fmla="*/ 0 w 822352"/>
                <a:gd name="connsiteY0" fmla="*/ 0 h 575646"/>
                <a:gd name="connsiteX1" fmla="*/ 534529 w 822352"/>
                <a:gd name="connsiteY1" fmla="*/ 0 h 575646"/>
                <a:gd name="connsiteX2" fmla="*/ 822352 w 822352"/>
                <a:gd name="connsiteY2" fmla="*/ 287823 h 575646"/>
                <a:gd name="connsiteX3" fmla="*/ 534529 w 822352"/>
                <a:gd name="connsiteY3" fmla="*/ 575646 h 575646"/>
                <a:gd name="connsiteX4" fmla="*/ 0 w 822352"/>
                <a:gd name="connsiteY4" fmla="*/ 575646 h 575646"/>
                <a:gd name="connsiteX5" fmla="*/ 287823 w 822352"/>
                <a:gd name="connsiteY5" fmla="*/ 287823 h 575646"/>
                <a:gd name="connsiteX6" fmla="*/ 0 w 822352"/>
                <a:gd name="connsiteY6" fmla="*/ 0 h 57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352" h="575646">
                  <a:moveTo>
                    <a:pt x="822352" y="0"/>
                  </a:moveTo>
                  <a:lnTo>
                    <a:pt x="822352" y="374170"/>
                  </a:lnTo>
                  <a:lnTo>
                    <a:pt x="411176" y="575646"/>
                  </a:lnTo>
                  <a:lnTo>
                    <a:pt x="0" y="374170"/>
                  </a:lnTo>
                  <a:lnTo>
                    <a:pt x="0" y="0"/>
                  </a:lnTo>
                  <a:lnTo>
                    <a:pt x="411176" y="201476"/>
                  </a:lnTo>
                  <a:lnTo>
                    <a:pt x="822352" y="0"/>
                  </a:lnTo>
                  <a:close/>
                </a:path>
              </a:pathLst>
            </a:custGeom>
            <a:solidFill>
              <a:srgbClr val="65C5EA"/>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295443" rIns="7620" bIns="295443" numCol="1" spcCol="1270" anchor="ctr" anchorCtr="0">
              <a:noAutofit/>
            </a:bodyPr>
            <a:lstStyle/>
            <a:p>
              <a:pPr lvl="0" algn="ctr" defTabSz="533400" rtl="0">
                <a:lnSpc>
                  <a:spcPct val="90000"/>
                </a:lnSpc>
                <a:spcBef>
                  <a:spcPct val="0"/>
                </a:spcBef>
                <a:spcAft>
                  <a:spcPct val="35000"/>
                </a:spcAft>
              </a:pPr>
              <a:endParaRPr lang="en-US" sz="800" kern="1200" dirty="0" smtClean="0">
                <a:solidFill>
                  <a:schemeClr val="bg1"/>
                </a:solidFill>
              </a:endParaRPr>
            </a:p>
            <a:p>
              <a:pPr lvl="0" algn="ctr" defTabSz="533400" rtl="0">
                <a:lnSpc>
                  <a:spcPct val="90000"/>
                </a:lnSpc>
                <a:spcBef>
                  <a:spcPct val="0"/>
                </a:spcBef>
                <a:spcAft>
                  <a:spcPct val="35000"/>
                </a:spcAft>
              </a:pPr>
              <a:r>
                <a:rPr lang="en-US" sz="1000" kern="1200" dirty="0" smtClean="0">
                  <a:solidFill>
                    <a:schemeClr val="bg1"/>
                  </a:solidFill>
                </a:rPr>
                <a:t>LEADERSHIP</a:t>
              </a:r>
              <a:endParaRPr lang="en-US" sz="1200" kern="1200" dirty="0">
                <a:solidFill>
                  <a:schemeClr val="bg1"/>
                </a:solidFill>
              </a:endParaRPr>
            </a:p>
          </p:txBody>
        </p:sp>
        <p:sp>
          <p:nvSpPr>
            <p:cNvPr id="35" name="Freeform 34"/>
            <p:cNvSpPr/>
            <p:nvPr/>
          </p:nvSpPr>
          <p:spPr>
            <a:xfrm>
              <a:off x="1216502" y="2802717"/>
              <a:ext cx="7806353" cy="534530"/>
            </a:xfrm>
            <a:custGeom>
              <a:avLst/>
              <a:gdLst>
                <a:gd name="connsiteX0" fmla="*/ 89090 w 534529"/>
                <a:gd name="connsiteY0" fmla="*/ 0 h 7806352"/>
                <a:gd name="connsiteX1" fmla="*/ 445439 w 534529"/>
                <a:gd name="connsiteY1" fmla="*/ 0 h 7806352"/>
                <a:gd name="connsiteX2" fmla="*/ 534529 w 534529"/>
                <a:gd name="connsiteY2" fmla="*/ 89090 h 7806352"/>
                <a:gd name="connsiteX3" fmla="*/ 534529 w 534529"/>
                <a:gd name="connsiteY3" fmla="*/ 7806352 h 7806352"/>
                <a:gd name="connsiteX4" fmla="*/ 534529 w 534529"/>
                <a:gd name="connsiteY4" fmla="*/ 7806352 h 7806352"/>
                <a:gd name="connsiteX5" fmla="*/ 0 w 534529"/>
                <a:gd name="connsiteY5" fmla="*/ 7806352 h 7806352"/>
                <a:gd name="connsiteX6" fmla="*/ 0 w 534529"/>
                <a:gd name="connsiteY6" fmla="*/ 7806352 h 7806352"/>
                <a:gd name="connsiteX7" fmla="*/ 0 w 534529"/>
                <a:gd name="connsiteY7" fmla="*/ 89090 h 7806352"/>
                <a:gd name="connsiteX8" fmla="*/ 89090 w 534529"/>
                <a:gd name="connsiteY8" fmla="*/ 0 h 780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529" h="7806352">
                  <a:moveTo>
                    <a:pt x="534529" y="1301090"/>
                  </a:moveTo>
                  <a:lnTo>
                    <a:pt x="534529" y="6505262"/>
                  </a:lnTo>
                  <a:cubicBezTo>
                    <a:pt x="534529" y="7223829"/>
                    <a:pt x="531798" y="7806345"/>
                    <a:pt x="528429" y="7806345"/>
                  </a:cubicBezTo>
                  <a:lnTo>
                    <a:pt x="0" y="7806345"/>
                  </a:lnTo>
                  <a:lnTo>
                    <a:pt x="0" y="7806345"/>
                  </a:lnTo>
                  <a:lnTo>
                    <a:pt x="0" y="7"/>
                  </a:lnTo>
                  <a:lnTo>
                    <a:pt x="0" y="7"/>
                  </a:lnTo>
                  <a:lnTo>
                    <a:pt x="528429" y="7"/>
                  </a:lnTo>
                  <a:cubicBezTo>
                    <a:pt x="531798" y="7"/>
                    <a:pt x="534529" y="582523"/>
                    <a:pt x="534529" y="1301090"/>
                  </a:cubicBezTo>
                  <a:close/>
                </a:path>
              </a:pathLst>
            </a:custGeom>
            <a:ln>
              <a:solidFill>
                <a:srgbClr val="65C5EA"/>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33714" rIns="33714" bIns="33715" numCol="1" spcCol="1270" anchor="ctr" anchorCtr="0">
              <a:noAutofit/>
            </a:bodyPr>
            <a:lstStyle/>
            <a:p>
              <a:pPr marL="0" lvl="1" algn="l" defTabSz="533400" rtl="0">
                <a:lnSpc>
                  <a:spcPct val="90000"/>
                </a:lnSpc>
                <a:spcBef>
                  <a:spcPct val="0"/>
                </a:spcBef>
                <a:spcAft>
                  <a:spcPct val="15000"/>
                </a:spcAft>
              </a:pPr>
              <a:r>
                <a:rPr lang="en-US" sz="1200" b="0" i="0" kern="1200" dirty="0" smtClean="0"/>
                <a:t>Effective programs benefit from vocal and continual support from company leadership that specifically promotes and furthers the program’s mission, goals, and plan.</a:t>
              </a:r>
              <a:endParaRPr lang="en-US" sz="1200" kern="1200" dirty="0"/>
            </a:p>
          </p:txBody>
        </p:sp>
        <p:sp>
          <p:nvSpPr>
            <p:cNvPr id="36" name="Freeform 35"/>
            <p:cNvSpPr/>
            <p:nvPr/>
          </p:nvSpPr>
          <p:spPr>
            <a:xfrm>
              <a:off x="353734" y="3541321"/>
              <a:ext cx="862769" cy="822352"/>
            </a:xfrm>
            <a:custGeom>
              <a:avLst/>
              <a:gdLst>
                <a:gd name="connsiteX0" fmla="*/ 0 w 822352"/>
                <a:gd name="connsiteY0" fmla="*/ 0 h 575646"/>
                <a:gd name="connsiteX1" fmla="*/ 534529 w 822352"/>
                <a:gd name="connsiteY1" fmla="*/ 0 h 575646"/>
                <a:gd name="connsiteX2" fmla="*/ 822352 w 822352"/>
                <a:gd name="connsiteY2" fmla="*/ 287823 h 575646"/>
                <a:gd name="connsiteX3" fmla="*/ 534529 w 822352"/>
                <a:gd name="connsiteY3" fmla="*/ 575646 h 575646"/>
                <a:gd name="connsiteX4" fmla="*/ 0 w 822352"/>
                <a:gd name="connsiteY4" fmla="*/ 575646 h 575646"/>
                <a:gd name="connsiteX5" fmla="*/ 287823 w 822352"/>
                <a:gd name="connsiteY5" fmla="*/ 287823 h 575646"/>
                <a:gd name="connsiteX6" fmla="*/ 0 w 822352"/>
                <a:gd name="connsiteY6" fmla="*/ 0 h 57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352" h="575646">
                  <a:moveTo>
                    <a:pt x="822352" y="0"/>
                  </a:moveTo>
                  <a:lnTo>
                    <a:pt x="822352" y="374170"/>
                  </a:lnTo>
                  <a:lnTo>
                    <a:pt x="411176" y="575646"/>
                  </a:lnTo>
                  <a:lnTo>
                    <a:pt x="0" y="374170"/>
                  </a:lnTo>
                  <a:lnTo>
                    <a:pt x="0" y="0"/>
                  </a:lnTo>
                  <a:lnTo>
                    <a:pt x="411176" y="201476"/>
                  </a:lnTo>
                  <a:lnTo>
                    <a:pt x="822352" y="0"/>
                  </a:lnTo>
                  <a:close/>
                </a:path>
              </a:pathLst>
            </a:custGeom>
            <a:solidFill>
              <a:srgbClr val="65C5EA"/>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295443" rIns="7620" bIns="295443" numCol="1" spcCol="1270" anchor="ctr" anchorCtr="0">
              <a:noAutofit/>
            </a:bodyPr>
            <a:lstStyle/>
            <a:p>
              <a:pPr lvl="0" algn="ctr" defTabSz="533400" rtl="0">
                <a:lnSpc>
                  <a:spcPct val="90000"/>
                </a:lnSpc>
                <a:spcBef>
                  <a:spcPct val="0"/>
                </a:spcBef>
                <a:spcAft>
                  <a:spcPct val="35000"/>
                </a:spcAft>
              </a:pPr>
              <a:endParaRPr lang="en-US" sz="300" kern="1200" dirty="0" smtClean="0">
                <a:solidFill>
                  <a:schemeClr val="bg1"/>
                </a:solidFill>
              </a:endParaRPr>
            </a:p>
            <a:p>
              <a:pPr lvl="0" algn="ctr" defTabSz="533400" rtl="0">
                <a:lnSpc>
                  <a:spcPct val="90000"/>
                </a:lnSpc>
                <a:spcBef>
                  <a:spcPct val="0"/>
                </a:spcBef>
                <a:spcAft>
                  <a:spcPct val="35000"/>
                </a:spcAft>
              </a:pPr>
              <a:r>
                <a:rPr lang="en-US" sz="1000" kern="1200" dirty="0" smtClean="0">
                  <a:solidFill>
                    <a:schemeClr val="bg1"/>
                  </a:solidFill>
                </a:rPr>
                <a:t>PARTNERSHIPS</a:t>
              </a:r>
              <a:endParaRPr lang="en-US" sz="1200" kern="1200" dirty="0">
                <a:solidFill>
                  <a:schemeClr val="bg1"/>
                </a:solidFill>
              </a:endParaRPr>
            </a:p>
          </p:txBody>
        </p:sp>
        <p:sp>
          <p:nvSpPr>
            <p:cNvPr id="37" name="Freeform 36"/>
            <p:cNvSpPr/>
            <p:nvPr/>
          </p:nvSpPr>
          <p:spPr>
            <a:xfrm>
              <a:off x="1216502" y="3541321"/>
              <a:ext cx="7806353" cy="534530"/>
            </a:xfrm>
            <a:custGeom>
              <a:avLst/>
              <a:gdLst>
                <a:gd name="connsiteX0" fmla="*/ 89090 w 534529"/>
                <a:gd name="connsiteY0" fmla="*/ 0 h 7806352"/>
                <a:gd name="connsiteX1" fmla="*/ 445439 w 534529"/>
                <a:gd name="connsiteY1" fmla="*/ 0 h 7806352"/>
                <a:gd name="connsiteX2" fmla="*/ 534529 w 534529"/>
                <a:gd name="connsiteY2" fmla="*/ 89090 h 7806352"/>
                <a:gd name="connsiteX3" fmla="*/ 534529 w 534529"/>
                <a:gd name="connsiteY3" fmla="*/ 7806352 h 7806352"/>
                <a:gd name="connsiteX4" fmla="*/ 534529 w 534529"/>
                <a:gd name="connsiteY4" fmla="*/ 7806352 h 7806352"/>
                <a:gd name="connsiteX5" fmla="*/ 0 w 534529"/>
                <a:gd name="connsiteY5" fmla="*/ 7806352 h 7806352"/>
                <a:gd name="connsiteX6" fmla="*/ 0 w 534529"/>
                <a:gd name="connsiteY6" fmla="*/ 7806352 h 7806352"/>
                <a:gd name="connsiteX7" fmla="*/ 0 w 534529"/>
                <a:gd name="connsiteY7" fmla="*/ 89090 h 7806352"/>
                <a:gd name="connsiteX8" fmla="*/ 89090 w 534529"/>
                <a:gd name="connsiteY8" fmla="*/ 0 h 780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529" h="7806352">
                  <a:moveTo>
                    <a:pt x="534529" y="1301090"/>
                  </a:moveTo>
                  <a:lnTo>
                    <a:pt x="534529" y="6505262"/>
                  </a:lnTo>
                  <a:cubicBezTo>
                    <a:pt x="534529" y="7223829"/>
                    <a:pt x="531798" y="7806345"/>
                    <a:pt x="528429" y="7806345"/>
                  </a:cubicBezTo>
                  <a:lnTo>
                    <a:pt x="0" y="7806345"/>
                  </a:lnTo>
                  <a:lnTo>
                    <a:pt x="0" y="7806345"/>
                  </a:lnTo>
                  <a:lnTo>
                    <a:pt x="0" y="7"/>
                  </a:lnTo>
                  <a:lnTo>
                    <a:pt x="0" y="7"/>
                  </a:lnTo>
                  <a:lnTo>
                    <a:pt x="528429" y="7"/>
                  </a:lnTo>
                  <a:cubicBezTo>
                    <a:pt x="531798" y="7"/>
                    <a:pt x="534529" y="582523"/>
                    <a:pt x="534529" y="1301090"/>
                  </a:cubicBezTo>
                  <a:close/>
                </a:path>
              </a:pathLst>
            </a:custGeom>
            <a:ln>
              <a:solidFill>
                <a:srgbClr val="65C5EA"/>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33714" rIns="33714" bIns="33715" numCol="1" spcCol="1270" anchor="ctr" anchorCtr="0">
              <a:noAutofit/>
            </a:bodyPr>
            <a:lstStyle/>
            <a:p>
              <a:pPr marL="0" lvl="1" algn="l" defTabSz="533400" rtl="0">
                <a:lnSpc>
                  <a:spcPct val="90000"/>
                </a:lnSpc>
                <a:spcBef>
                  <a:spcPct val="0"/>
                </a:spcBef>
                <a:spcAft>
                  <a:spcPct val="15000"/>
                </a:spcAft>
              </a:pPr>
              <a:r>
                <a:rPr lang="en-US" sz="1200" b="0" i="0" kern="1200" dirty="0" smtClean="0"/>
                <a:t>Strategic partnerships and collaboration with government, private, and nonprofit partners.</a:t>
              </a:r>
              <a:endParaRPr lang="en-US" sz="1200" kern="1200" dirty="0"/>
            </a:p>
          </p:txBody>
        </p:sp>
        <p:sp>
          <p:nvSpPr>
            <p:cNvPr id="38" name="Freeform 37"/>
            <p:cNvSpPr/>
            <p:nvPr/>
          </p:nvSpPr>
          <p:spPr>
            <a:xfrm>
              <a:off x="353733" y="4279924"/>
              <a:ext cx="862770" cy="822352"/>
            </a:xfrm>
            <a:custGeom>
              <a:avLst/>
              <a:gdLst>
                <a:gd name="connsiteX0" fmla="*/ 0 w 822352"/>
                <a:gd name="connsiteY0" fmla="*/ 0 h 575646"/>
                <a:gd name="connsiteX1" fmla="*/ 534529 w 822352"/>
                <a:gd name="connsiteY1" fmla="*/ 0 h 575646"/>
                <a:gd name="connsiteX2" fmla="*/ 822352 w 822352"/>
                <a:gd name="connsiteY2" fmla="*/ 287823 h 575646"/>
                <a:gd name="connsiteX3" fmla="*/ 534529 w 822352"/>
                <a:gd name="connsiteY3" fmla="*/ 575646 h 575646"/>
                <a:gd name="connsiteX4" fmla="*/ 0 w 822352"/>
                <a:gd name="connsiteY4" fmla="*/ 575646 h 575646"/>
                <a:gd name="connsiteX5" fmla="*/ 287823 w 822352"/>
                <a:gd name="connsiteY5" fmla="*/ 287823 h 575646"/>
                <a:gd name="connsiteX6" fmla="*/ 0 w 822352"/>
                <a:gd name="connsiteY6" fmla="*/ 0 h 57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352" h="575646">
                  <a:moveTo>
                    <a:pt x="822352" y="0"/>
                  </a:moveTo>
                  <a:lnTo>
                    <a:pt x="822352" y="374170"/>
                  </a:lnTo>
                  <a:lnTo>
                    <a:pt x="411176" y="575646"/>
                  </a:lnTo>
                  <a:lnTo>
                    <a:pt x="0" y="374170"/>
                  </a:lnTo>
                  <a:lnTo>
                    <a:pt x="0" y="0"/>
                  </a:lnTo>
                  <a:lnTo>
                    <a:pt x="411176" y="201476"/>
                  </a:lnTo>
                  <a:lnTo>
                    <a:pt x="822352" y="0"/>
                  </a:lnTo>
                  <a:close/>
                </a:path>
              </a:pathLst>
            </a:custGeom>
            <a:solidFill>
              <a:srgbClr val="65C5EA"/>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295443" rIns="7620" bIns="295443" numCol="1" spcCol="1270" anchor="ctr" anchorCtr="0">
              <a:noAutofit/>
            </a:bodyPr>
            <a:lstStyle/>
            <a:p>
              <a:pPr lvl="0" algn="ctr" defTabSz="533400" rtl="0">
                <a:lnSpc>
                  <a:spcPct val="90000"/>
                </a:lnSpc>
                <a:spcBef>
                  <a:spcPct val="0"/>
                </a:spcBef>
                <a:spcAft>
                  <a:spcPct val="35000"/>
                </a:spcAft>
              </a:pPr>
              <a:endParaRPr lang="en-US" sz="400" kern="1200" dirty="0" smtClean="0">
                <a:solidFill>
                  <a:schemeClr val="bg1"/>
                </a:solidFill>
              </a:endParaRPr>
            </a:p>
            <a:p>
              <a:pPr lvl="0" algn="ctr" defTabSz="533400" rtl="0">
                <a:lnSpc>
                  <a:spcPct val="90000"/>
                </a:lnSpc>
                <a:spcBef>
                  <a:spcPct val="0"/>
                </a:spcBef>
                <a:spcAft>
                  <a:spcPct val="35000"/>
                </a:spcAft>
              </a:pPr>
              <a:r>
                <a:rPr lang="en-US" sz="1000" kern="1200" dirty="0" smtClean="0">
                  <a:solidFill>
                    <a:schemeClr val="bg1"/>
                  </a:solidFill>
                </a:rPr>
                <a:t>EMPLOYEE ENGAGEMENT</a:t>
              </a:r>
              <a:endParaRPr lang="en-US" sz="1000" kern="1200" dirty="0">
                <a:solidFill>
                  <a:schemeClr val="bg1"/>
                </a:solidFill>
              </a:endParaRPr>
            </a:p>
          </p:txBody>
        </p:sp>
        <p:sp>
          <p:nvSpPr>
            <p:cNvPr id="39" name="Freeform 38"/>
            <p:cNvSpPr/>
            <p:nvPr/>
          </p:nvSpPr>
          <p:spPr>
            <a:xfrm>
              <a:off x="1216502" y="4279925"/>
              <a:ext cx="7806353" cy="534530"/>
            </a:xfrm>
            <a:custGeom>
              <a:avLst/>
              <a:gdLst>
                <a:gd name="connsiteX0" fmla="*/ 89090 w 534529"/>
                <a:gd name="connsiteY0" fmla="*/ 0 h 7806352"/>
                <a:gd name="connsiteX1" fmla="*/ 445439 w 534529"/>
                <a:gd name="connsiteY1" fmla="*/ 0 h 7806352"/>
                <a:gd name="connsiteX2" fmla="*/ 534529 w 534529"/>
                <a:gd name="connsiteY2" fmla="*/ 89090 h 7806352"/>
                <a:gd name="connsiteX3" fmla="*/ 534529 w 534529"/>
                <a:gd name="connsiteY3" fmla="*/ 7806352 h 7806352"/>
                <a:gd name="connsiteX4" fmla="*/ 534529 w 534529"/>
                <a:gd name="connsiteY4" fmla="*/ 7806352 h 7806352"/>
                <a:gd name="connsiteX5" fmla="*/ 0 w 534529"/>
                <a:gd name="connsiteY5" fmla="*/ 7806352 h 7806352"/>
                <a:gd name="connsiteX6" fmla="*/ 0 w 534529"/>
                <a:gd name="connsiteY6" fmla="*/ 7806352 h 7806352"/>
                <a:gd name="connsiteX7" fmla="*/ 0 w 534529"/>
                <a:gd name="connsiteY7" fmla="*/ 89090 h 7806352"/>
                <a:gd name="connsiteX8" fmla="*/ 89090 w 534529"/>
                <a:gd name="connsiteY8" fmla="*/ 0 h 780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529" h="7806352">
                  <a:moveTo>
                    <a:pt x="534529" y="1301090"/>
                  </a:moveTo>
                  <a:lnTo>
                    <a:pt x="534529" y="6505262"/>
                  </a:lnTo>
                  <a:cubicBezTo>
                    <a:pt x="534529" y="7223829"/>
                    <a:pt x="531798" y="7806345"/>
                    <a:pt x="528429" y="7806345"/>
                  </a:cubicBezTo>
                  <a:lnTo>
                    <a:pt x="0" y="7806345"/>
                  </a:lnTo>
                  <a:lnTo>
                    <a:pt x="0" y="7806345"/>
                  </a:lnTo>
                  <a:lnTo>
                    <a:pt x="0" y="7"/>
                  </a:lnTo>
                  <a:lnTo>
                    <a:pt x="0" y="7"/>
                  </a:lnTo>
                  <a:lnTo>
                    <a:pt x="528429" y="7"/>
                  </a:lnTo>
                  <a:cubicBezTo>
                    <a:pt x="531798" y="7"/>
                    <a:pt x="534529" y="582523"/>
                    <a:pt x="534529" y="1301090"/>
                  </a:cubicBezTo>
                  <a:close/>
                </a:path>
              </a:pathLst>
            </a:custGeom>
            <a:ln>
              <a:solidFill>
                <a:srgbClr val="65C5EA"/>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33714" rIns="33714" bIns="33715" numCol="1" spcCol="1270" anchor="ctr" anchorCtr="0">
              <a:noAutofit/>
            </a:bodyPr>
            <a:lstStyle/>
            <a:p>
              <a:pPr marL="0" lvl="1" algn="l" defTabSz="533400" rtl="0">
                <a:lnSpc>
                  <a:spcPct val="90000"/>
                </a:lnSpc>
                <a:spcBef>
                  <a:spcPct val="0"/>
                </a:spcBef>
                <a:spcAft>
                  <a:spcPct val="15000"/>
                </a:spcAft>
              </a:pPr>
              <a:r>
                <a:rPr lang="en-US" sz="1200" dirty="0"/>
                <a:t>G</a:t>
              </a:r>
              <a:r>
                <a:rPr lang="en-US" sz="1200" b="0" i="0" kern="1200" dirty="0" smtClean="0"/>
                <a:t>enerate broad-based employee enthusiasm, support and stewardship for the program and enrich the employee work-related experience as demonstrated by increased morale, productivity, retention, workplace skills and/or other indicators of engaged employment.</a:t>
              </a:r>
              <a:endParaRPr lang="en-US" sz="1200" kern="1200" dirty="0"/>
            </a:p>
          </p:txBody>
        </p:sp>
        <p:sp>
          <p:nvSpPr>
            <p:cNvPr id="40" name="Freeform 39"/>
            <p:cNvSpPr/>
            <p:nvPr/>
          </p:nvSpPr>
          <p:spPr>
            <a:xfrm>
              <a:off x="353733" y="5018528"/>
              <a:ext cx="862770" cy="822352"/>
            </a:xfrm>
            <a:custGeom>
              <a:avLst/>
              <a:gdLst>
                <a:gd name="connsiteX0" fmla="*/ 0 w 822352"/>
                <a:gd name="connsiteY0" fmla="*/ 0 h 575646"/>
                <a:gd name="connsiteX1" fmla="*/ 534529 w 822352"/>
                <a:gd name="connsiteY1" fmla="*/ 0 h 575646"/>
                <a:gd name="connsiteX2" fmla="*/ 822352 w 822352"/>
                <a:gd name="connsiteY2" fmla="*/ 287823 h 575646"/>
                <a:gd name="connsiteX3" fmla="*/ 534529 w 822352"/>
                <a:gd name="connsiteY3" fmla="*/ 575646 h 575646"/>
                <a:gd name="connsiteX4" fmla="*/ 0 w 822352"/>
                <a:gd name="connsiteY4" fmla="*/ 575646 h 575646"/>
                <a:gd name="connsiteX5" fmla="*/ 287823 w 822352"/>
                <a:gd name="connsiteY5" fmla="*/ 287823 h 575646"/>
                <a:gd name="connsiteX6" fmla="*/ 0 w 822352"/>
                <a:gd name="connsiteY6" fmla="*/ 0 h 57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352" h="575646">
                  <a:moveTo>
                    <a:pt x="822352" y="0"/>
                  </a:moveTo>
                  <a:lnTo>
                    <a:pt x="822352" y="374170"/>
                  </a:lnTo>
                  <a:lnTo>
                    <a:pt x="411176" y="575646"/>
                  </a:lnTo>
                  <a:lnTo>
                    <a:pt x="0" y="374170"/>
                  </a:lnTo>
                  <a:lnTo>
                    <a:pt x="0" y="0"/>
                  </a:lnTo>
                  <a:lnTo>
                    <a:pt x="411176" y="201476"/>
                  </a:lnTo>
                  <a:lnTo>
                    <a:pt x="822352" y="0"/>
                  </a:lnTo>
                  <a:close/>
                </a:path>
              </a:pathLst>
            </a:custGeom>
            <a:solidFill>
              <a:srgbClr val="65C5EA"/>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295443" rIns="7620" bIns="295443" numCol="1" spcCol="1270" anchor="ctr" anchorCtr="0">
              <a:noAutofit/>
            </a:bodyPr>
            <a:lstStyle/>
            <a:p>
              <a:pPr lvl="0" algn="ctr" defTabSz="533400" rtl="0">
                <a:lnSpc>
                  <a:spcPct val="90000"/>
                </a:lnSpc>
                <a:spcBef>
                  <a:spcPct val="0"/>
                </a:spcBef>
                <a:spcAft>
                  <a:spcPct val="35000"/>
                </a:spcAft>
              </a:pPr>
              <a:endParaRPr lang="en-US" sz="300" kern="1200" dirty="0" smtClean="0">
                <a:solidFill>
                  <a:schemeClr val="bg1"/>
                </a:solidFill>
              </a:endParaRPr>
            </a:p>
            <a:p>
              <a:pPr lvl="0" algn="ctr" defTabSz="533400" rtl="0">
                <a:lnSpc>
                  <a:spcPct val="90000"/>
                </a:lnSpc>
                <a:spcBef>
                  <a:spcPct val="0"/>
                </a:spcBef>
                <a:spcAft>
                  <a:spcPct val="35000"/>
                </a:spcAft>
              </a:pPr>
              <a:r>
                <a:rPr lang="en-US" sz="1000" kern="1200" dirty="0" smtClean="0">
                  <a:solidFill>
                    <a:schemeClr val="bg1"/>
                  </a:solidFill>
                </a:rPr>
                <a:t>MEASUREMENT</a:t>
              </a:r>
              <a:endParaRPr lang="en-US" sz="1000" kern="1200" dirty="0">
                <a:solidFill>
                  <a:schemeClr val="bg1"/>
                </a:solidFill>
              </a:endParaRPr>
            </a:p>
          </p:txBody>
        </p:sp>
        <p:sp>
          <p:nvSpPr>
            <p:cNvPr id="41" name="Freeform 40"/>
            <p:cNvSpPr/>
            <p:nvPr/>
          </p:nvSpPr>
          <p:spPr>
            <a:xfrm>
              <a:off x="1216502" y="5018528"/>
              <a:ext cx="7806353" cy="534530"/>
            </a:xfrm>
            <a:custGeom>
              <a:avLst/>
              <a:gdLst>
                <a:gd name="connsiteX0" fmla="*/ 89090 w 534529"/>
                <a:gd name="connsiteY0" fmla="*/ 0 h 7806352"/>
                <a:gd name="connsiteX1" fmla="*/ 445439 w 534529"/>
                <a:gd name="connsiteY1" fmla="*/ 0 h 7806352"/>
                <a:gd name="connsiteX2" fmla="*/ 534529 w 534529"/>
                <a:gd name="connsiteY2" fmla="*/ 89090 h 7806352"/>
                <a:gd name="connsiteX3" fmla="*/ 534529 w 534529"/>
                <a:gd name="connsiteY3" fmla="*/ 7806352 h 7806352"/>
                <a:gd name="connsiteX4" fmla="*/ 534529 w 534529"/>
                <a:gd name="connsiteY4" fmla="*/ 7806352 h 7806352"/>
                <a:gd name="connsiteX5" fmla="*/ 0 w 534529"/>
                <a:gd name="connsiteY5" fmla="*/ 7806352 h 7806352"/>
                <a:gd name="connsiteX6" fmla="*/ 0 w 534529"/>
                <a:gd name="connsiteY6" fmla="*/ 7806352 h 7806352"/>
                <a:gd name="connsiteX7" fmla="*/ 0 w 534529"/>
                <a:gd name="connsiteY7" fmla="*/ 89090 h 7806352"/>
                <a:gd name="connsiteX8" fmla="*/ 89090 w 534529"/>
                <a:gd name="connsiteY8" fmla="*/ 0 h 780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529" h="7806352">
                  <a:moveTo>
                    <a:pt x="534529" y="1301090"/>
                  </a:moveTo>
                  <a:lnTo>
                    <a:pt x="534529" y="6505262"/>
                  </a:lnTo>
                  <a:cubicBezTo>
                    <a:pt x="534529" y="7223829"/>
                    <a:pt x="531798" y="7806345"/>
                    <a:pt x="528429" y="7806345"/>
                  </a:cubicBezTo>
                  <a:lnTo>
                    <a:pt x="0" y="7806345"/>
                  </a:lnTo>
                  <a:lnTo>
                    <a:pt x="0" y="7806345"/>
                  </a:lnTo>
                  <a:lnTo>
                    <a:pt x="0" y="7"/>
                  </a:lnTo>
                  <a:lnTo>
                    <a:pt x="0" y="7"/>
                  </a:lnTo>
                  <a:lnTo>
                    <a:pt x="528429" y="7"/>
                  </a:lnTo>
                  <a:cubicBezTo>
                    <a:pt x="531798" y="7"/>
                    <a:pt x="534529" y="582523"/>
                    <a:pt x="534529" y="1301090"/>
                  </a:cubicBezTo>
                  <a:close/>
                </a:path>
              </a:pathLst>
            </a:custGeom>
            <a:ln>
              <a:solidFill>
                <a:srgbClr val="65C5EA"/>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33714" rIns="33714" bIns="33715" numCol="1" spcCol="1270" anchor="ctr" anchorCtr="0">
              <a:noAutofit/>
            </a:bodyPr>
            <a:lstStyle/>
            <a:p>
              <a:pPr marL="0" lvl="1" algn="l" defTabSz="533400" rtl="0">
                <a:lnSpc>
                  <a:spcPct val="90000"/>
                </a:lnSpc>
                <a:spcBef>
                  <a:spcPct val="0"/>
                </a:spcBef>
                <a:spcAft>
                  <a:spcPct val="15000"/>
                </a:spcAft>
              </a:pPr>
              <a:r>
                <a:rPr lang="en-US" sz="1200" b="0" i="0" kern="1200" dirty="0" smtClean="0"/>
                <a:t>Measure against plan, including the processes that are performed effectively and the level to which the program achieves outputs, accomplishments, and business and social impact. These results are shared internally and externally.</a:t>
              </a:r>
              <a:endParaRPr lang="en-US" sz="1200" kern="1200" dirty="0"/>
            </a:p>
          </p:txBody>
        </p:sp>
        <p:sp>
          <p:nvSpPr>
            <p:cNvPr id="42" name="Freeform 41"/>
            <p:cNvSpPr/>
            <p:nvPr/>
          </p:nvSpPr>
          <p:spPr>
            <a:xfrm>
              <a:off x="353734" y="5777053"/>
              <a:ext cx="862769" cy="822352"/>
            </a:xfrm>
            <a:custGeom>
              <a:avLst/>
              <a:gdLst>
                <a:gd name="connsiteX0" fmla="*/ 0 w 822352"/>
                <a:gd name="connsiteY0" fmla="*/ 0 h 575646"/>
                <a:gd name="connsiteX1" fmla="*/ 534529 w 822352"/>
                <a:gd name="connsiteY1" fmla="*/ 0 h 575646"/>
                <a:gd name="connsiteX2" fmla="*/ 822352 w 822352"/>
                <a:gd name="connsiteY2" fmla="*/ 287823 h 575646"/>
                <a:gd name="connsiteX3" fmla="*/ 534529 w 822352"/>
                <a:gd name="connsiteY3" fmla="*/ 575646 h 575646"/>
                <a:gd name="connsiteX4" fmla="*/ 0 w 822352"/>
                <a:gd name="connsiteY4" fmla="*/ 575646 h 575646"/>
                <a:gd name="connsiteX5" fmla="*/ 287823 w 822352"/>
                <a:gd name="connsiteY5" fmla="*/ 287823 h 575646"/>
                <a:gd name="connsiteX6" fmla="*/ 0 w 822352"/>
                <a:gd name="connsiteY6" fmla="*/ 0 h 57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352" h="575646">
                  <a:moveTo>
                    <a:pt x="822352" y="0"/>
                  </a:moveTo>
                  <a:lnTo>
                    <a:pt x="822352" y="374170"/>
                  </a:lnTo>
                  <a:lnTo>
                    <a:pt x="411176" y="575646"/>
                  </a:lnTo>
                  <a:lnTo>
                    <a:pt x="0" y="374170"/>
                  </a:lnTo>
                  <a:lnTo>
                    <a:pt x="0" y="0"/>
                  </a:lnTo>
                  <a:lnTo>
                    <a:pt x="411176" y="201476"/>
                  </a:lnTo>
                  <a:lnTo>
                    <a:pt x="822352" y="0"/>
                  </a:lnTo>
                  <a:close/>
                </a:path>
              </a:pathLst>
            </a:custGeom>
            <a:solidFill>
              <a:srgbClr val="65C5EA"/>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295443" rIns="7620" bIns="295443" numCol="1" spcCol="1270" anchor="ctr" anchorCtr="0">
              <a:noAutofit/>
            </a:bodyPr>
            <a:lstStyle/>
            <a:p>
              <a:pPr lvl="0" algn="ctr" defTabSz="533400" rtl="0">
                <a:lnSpc>
                  <a:spcPct val="90000"/>
                </a:lnSpc>
                <a:spcBef>
                  <a:spcPct val="0"/>
                </a:spcBef>
                <a:spcAft>
                  <a:spcPct val="35000"/>
                </a:spcAft>
              </a:pPr>
              <a:endParaRPr lang="en-US" sz="700" kern="1200" dirty="0" smtClean="0">
                <a:solidFill>
                  <a:schemeClr val="bg1"/>
                </a:solidFill>
              </a:endParaRPr>
            </a:p>
            <a:p>
              <a:pPr lvl="0" algn="ctr" defTabSz="533400" rtl="0">
                <a:lnSpc>
                  <a:spcPct val="90000"/>
                </a:lnSpc>
                <a:spcBef>
                  <a:spcPct val="0"/>
                </a:spcBef>
                <a:spcAft>
                  <a:spcPct val="35000"/>
                </a:spcAft>
              </a:pPr>
              <a:r>
                <a:rPr lang="en-US" sz="1000" kern="1200" dirty="0" smtClean="0">
                  <a:solidFill>
                    <a:schemeClr val="bg1"/>
                  </a:solidFill>
                </a:rPr>
                <a:t>SUCCESS &amp; GROWTH</a:t>
              </a:r>
              <a:endParaRPr lang="en-US" sz="1000" kern="1200" dirty="0">
                <a:solidFill>
                  <a:schemeClr val="bg1"/>
                </a:solidFill>
              </a:endParaRPr>
            </a:p>
          </p:txBody>
        </p:sp>
        <p:sp>
          <p:nvSpPr>
            <p:cNvPr id="43" name="Freeform 42"/>
            <p:cNvSpPr/>
            <p:nvPr/>
          </p:nvSpPr>
          <p:spPr>
            <a:xfrm>
              <a:off x="1216502" y="5777053"/>
              <a:ext cx="7806353" cy="514608"/>
            </a:xfrm>
            <a:custGeom>
              <a:avLst/>
              <a:gdLst>
                <a:gd name="connsiteX0" fmla="*/ 89090 w 534529"/>
                <a:gd name="connsiteY0" fmla="*/ 0 h 7806352"/>
                <a:gd name="connsiteX1" fmla="*/ 445439 w 534529"/>
                <a:gd name="connsiteY1" fmla="*/ 0 h 7806352"/>
                <a:gd name="connsiteX2" fmla="*/ 534529 w 534529"/>
                <a:gd name="connsiteY2" fmla="*/ 89090 h 7806352"/>
                <a:gd name="connsiteX3" fmla="*/ 534529 w 534529"/>
                <a:gd name="connsiteY3" fmla="*/ 7806352 h 7806352"/>
                <a:gd name="connsiteX4" fmla="*/ 534529 w 534529"/>
                <a:gd name="connsiteY4" fmla="*/ 7806352 h 7806352"/>
                <a:gd name="connsiteX5" fmla="*/ 0 w 534529"/>
                <a:gd name="connsiteY5" fmla="*/ 7806352 h 7806352"/>
                <a:gd name="connsiteX6" fmla="*/ 0 w 534529"/>
                <a:gd name="connsiteY6" fmla="*/ 7806352 h 7806352"/>
                <a:gd name="connsiteX7" fmla="*/ 0 w 534529"/>
                <a:gd name="connsiteY7" fmla="*/ 89090 h 7806352"/>
                <a:gd name="connsiteX8" fmla="*/ 89090 w 534529"/>
                <a:gd name="connsiteY8" fmla="*/ 0 h 780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529" h="7806352">
                  <a:moveTo>
                    <a:pt x="534529" y="1301090"/>
                  </a:moveTo>
                  <a:lnTo>
                    <a:pt x="534529" y="6505262"/>
                  </a:lnTo>
                  <a:cubicBezTo>
                    <a:pt x="534529" y="7223829"/>
                    <a:pt x="531798" y="7806345"/>
                    <a:pt x="528429" y="7806345"/>
                  </a:cubicBezTo>
                  <a:lnTo>
                    <a:pt x="0" y="7806345"/>
                  </a:lnTo>
                  <a:lnTo>
                    <a:pt x="0" y="7806345"/>
                  </a:lnTo>
                  <a:lnTo>
                    <a:pt x="0" y="7"/>
                  </a:lnTo>
                  <a:lnTo>
                    <a:pt x="0" y="7"/>
                  </a:lnTo>
                  <a:lnTo>
                    <a:pt x="528429" y="7"/>
                  </a:lnTo>
                  <a:cubicBezTo>
                    <a:pt x="531798" y="7"/>
                    <a:pt x="534529" y="582523"/>
                    <a:pt x="534529" y="1301090"/>
                  </a:cubicBezTo>
                  <a:close/>
                </a:path>
              </a:pathLst>
            </a:custGeom>
            <a:ln>
              <a:solidFill>
                <a:srgbClr val="65C5EA"/>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345" tIns="33714" rIns="33714" bIns="33715" numCol="1" spcCol="1270" anchor="ctr" anchorCtr="0">
              <a:noAutofit/>
            </a:bodyPr>
            <a:lstStyle/>
            <a:p>
              <a:pPr marL="0" lvl="1" algn="l" defTabSz="533400" rtl="0">
                <a:lnSpc>
                  <a:spcPct val="90000"/>
                </a:lnSpc>
                <a:spcBef>
                  <a:spcPct val="0"/>
                </a:spcBef>
                <a:spcAft>
                  <a:spcPct val="15000"/>
                </a:spcAft>
              </a:pPr>
              <a:r>
                <a:rPr lang="en-US" sz="1200" b="0" i="0" kern="1200" dirty="0" smtClean="0"/>
                <a:t>Recognize, communicate and celebrate success internally and externally while continuously learning from peers, volunteers and partners and reflecting on potential program improvements.</a:t>
              </a:r>
              <a:endParaRPr lang="en-US" sz="1200" kern="1200" dirty="0"/>
            </a:p>
          </p:txBody>
        </p:sp>
        <p:sp>
          <p:nvSpPr>
            <p:cNvPr id="44" name="TextBox 43"/>
            <p:cNvSpPr txBox="1"/>
            <p:nvPr/>
          </p:nvSpPr>
          <p:spPr>
            <a:xfrm>
              <a:off x="5572125" y="6436380"/>
              <a:ext cx="4958372" cy="261610"/>
            </a:xfrm>
            <a:prstGeom prst="rect">
              <a:avLst/>
            </a:prstGeom>
            <a:noFill/>
          </p:spPr>
          <p:txBody>
            <a:bodyPr wrap="square" rtlCol="0">
              <a:spAutoFit/>
            </a:bodyPr>
            <a:lstStyle/>
            <a:p>
              <a:pPr algn="r"/>
              <a:r>
                <a:rPr lang="en-US" sz="1100" i="1" dirty="0"/>
                <a:t>Adapted from http://www.pointsoflight.org/corporate-institute/resources</a:t>
              </a:r>
            </a:p>
          </p:txBody>
        </p:sp>
      </p:grpSp>
    </p:spTree>
    <p:extLst>
      <p:ext uri="{BB962C8B-B14F-4D97-AF65-F5344CB8AC3E}">
        <p14:creationId xmlns:p14="http://schemas.microsoft.com/office/powerpoint/2010/main" val="36860422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3200" y="-152400"/>
            <a:ext cx="12496800" cy="7086600"/>
          </a:xfrm>
          <a:prstGeom prst="rect">
            <a:avLst/>
          </a:prstGeom>
          <a:solidFill>
            <a:srgbClr val="65C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object 2"/>
          <p:cNvSpPr txBox="1">
            <a:spLocks noChangeAspect="1"/>
          </p:cNvSpPr>
          <p:nvPr/>
        </p:nvSpPr>
        <p:spPr>
          <a:xfrm>
            <a:off x="2301240" y="2908445"/>
            <a:ext cx="7589520" cy="1041110"/>
          </a:xfrm>
          <a:prstGeom prst="rect">
            <a:avLst/>
          </a:prstGeom>
        </p:spPr>
        <p:txBody>
          <a:bodyPr vert="horz" wrap="square" lIns="0" tIns="0" rIns="0" bIns="0" rtlCol="0">
            <a:spAutoFit/>
          </a:bodyPr>
          <a:lstStyle/>
          <a:p>
            <a:pPr marL="12700" marR="5080" algn="ctr" defTabSz="914400">
              <a:lnSpc>
                <a:spcPct val="80000"/>
              </a:lnSpc>
            </a:pPr>
            <a:r>
              <a:rPr lang="en-US" sz="6000" spc="-10" dirty="0" smtClean="0">
                <a:solidFill>
                  <a:srgbClr val="FFFFFF"/>
                </a:solidFill>
                <a:latin typeface="Arial" panose="020B0604020202020204" pitchFamily="34" charset="0"/>
                <a:cs typeface="Arial" panose="020B0604020202020204" pitchFamily="34" charset="0"/>
              </a:rPr>
              <a:t>Questions </a:t>
            </a:r>
            <a:br>
              <a:rPr lang="en-US" sz="6000" spc="-10" dirty="0" smtClean="0">
                <a:solidFill>
                  <a:srgbClr val="FFFFFF"/>
                </a:solidFill>
                <a:latin typeface="Arial" panose="020B0604020202020204" pitchFamily="34" charset="0"/>
                <a:cs typeface="Arial" panose="020B0604020202020204" pitchFamily="34" charset="0"/>
              </a:rPr>
            </a:br>
            <a:r>
              <a:rPr lang="en-US" sz="6000" spc="-10" dirty="0" smtClean="0">
                <a:solidFill>
                  <a:srgbClr val="FFFFFF"/>
                </a:solidFill>
                <a:latin typeface="Arial" panose="020B0604020202020204" pitchFamily="34" charset="0"/>
                <a:cs typeface="Arial" panose="020B0604020202020204" pitchFamily="34" charset="0"/>
              </a:rPr>
              <a:t>&amp; </a:t>
            </a:r>
            <a:r>
              <a:rPr lang="en-US" sz="6000" b="1" spc="-10" dirty="0" smtClean="0">
                <a:solidFill>
                  <a:prstClr val="black"/>
                </a:solidFill>
                <a:latin typeface="Arial" panose="020B0604020202020204" pitchFamily="34" charset="0"/>
                <a:cs typeface="Arial" panose="020B0604020202020204" pitchFamily="34" charset="0"/>
              </a:rPr>
              <a:t>Answers</a:t>
            </a:r>
            <a:endParaRPr sz="6000" b="1" spc="-5"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9417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662923" y="1907334"/>
            <a:ext cx="8595360" cy="4950666"/>
          </a:xfrm>
        </p:spPr>
        <p:txBody>
          <a:bodyPr>
            <a:normAutofit lnSpcReduction="10000"/>
          </a:bodyPr>
          <a:lstStyle/>
          <a:p>
            <a:pPr algn="ctr">
              <a:spcAft>
                <a:spcPts val="375"/>
              </a:spcAft>
            </a:pPr>
            <a:r>
              <a:rPr lang="en-US" sz="3600" b="1" dirty="0" smtClean="0">
                <a:solidFill>
                  <a:schemeClr val="tx1"/>
                </a:solidFill>
                <a:latin typeface="Arial" panose="020B0604020202020204" pitchFamily="34" charset="0"/>
                <a:cs typeface="Arial" panose="020B0604020202020204" pitchFamily="34" charset="0"/>
              </a:rPr>
              <a:t>Panelists:</a:t>
            </a:r>
          </a:p>
          <a:p>
            <a:pPr algn="ctr">
              <a:spcAft>
                <a:spcPts val="375"/>
              </a:spcAft>
            </a:pPr>
            <a:r>
              <a:rPr lang="en-US" sz="3600" dirty="0" smtClean="0">
                <a:solidFill>
                  <a:schemeClr val="tx1"/>
                </a:solidFill>
                <a:latin typeface="Arial" panose="020B0604020202020204" pitchFamily="34" charset="0"/>
                <a:cs typeface="Arial" panose="020B0604020202020204" pitchFamily="34" charset="0"/>
              </a:rPr>
              <a:t>RYAN GEORGE                                                        Fridley Police Deputy Director &amp; </a:t>
            </a:r>
          </a:p>
          <a:p>
            <a:pPr algn="ctr">
              <a:spcAft>
                <a:spcPts val="375"/>
              </a:spcAft>
            </a:pPr>
            <a:r>
              <a:rPr lang="en-US" sz="3600" dirty="0" smtClean="0">
                <a:solidFill>
                  <a:schemeClr val="tx1"/>
                </a:solidFill>
                <a:latin typeface="Arial" panose="020B0604020202020204" pitchFamily="34" charset="0"/>
                <a:cs typeface="Arial" panose="020B0604020202020204" pitchFamily="34" charset="0"/>
              </a:rPr>
              <a:t>Roland “Pete” Peterson                                             Grace Evangelical Church</a:t>
            </a:r>
          </a:p>
          <a:p>
            <a:pPr algn="ctr">
              <a:spcAft>
                <a:spcPts val="375"/>
              </a:spcAft>
            </a:pPr>
            <a:r>
              <a:rPr lang="en-US" sz="3600" i="1" dirty="0" smtClean="0">
                <a:solidFill>
                  <a:schemeClr val="tx1"/>
                </a:solidFill>
                <a:latin typeface="Arial" panose="020B0604020202020204" pitchFamily="34" charset="0"/>
                <a:cs typeface="Arial" panose="020B0604020202020204" pitchFamily="34" charset="0"/>
              </a:rPr>
              <a:t>Fridley Cops &amp; Clergy Program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744" y="0"/>
            <a:ext cx="8251539" cy="1768186"/>
          </a:xfrm>
          <a:prstGeom prst="rect">
            <a:avLst/>
          </a:prstGeom>
        </p:spPr>
      </p:pic>
    </p:spTree>
    <p:extLst>
      <p:ext uri="{BB962C8B-B14F-4D97-AF65-F5344CB8AC3E}">
        <p14:creationId xmlns:p14="http://schemas.microsoft.com/office/powerpoint/2010/main" val="30881449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662923" y="2110534"/>
            <a:ext cx="8595360" cy="4950666"/>
          </a:xfrm>
        </p:spPr>
        <p:txBody>
          <a:bodyPr>
            <a:normAutofit/>
          </a:bodyPr>
          <a:lstStyle/>
          <a:p>
            <a:pPr algn="ctr">
              <a:spcAft>
                <a:spcPts val="375"/>
              </a:spcAft>
            </a:pPr>
            <a:r>
              <a:rPr lang="en-US" sz="3600" b="1" dirty="0" smtClean="0">
                <a:solidFill>
                  <a:schemeClr val="tx1"/>
                </a:solidFill>
                <a:latin typeface="Arial" panose="020B0604020202020204" pitchFamily="34" charset="0"/>
                <a:cs typeface="Arial" panose="020B0604020202020204" pitchFamily="34" charset="0"/>
              </a:rPr>
              <a:t>Panelist:</a:t>
            </a:r>
          </a:p>
          <a:p>
            <a:pPr algn="ctr">
              <a:spcAft>
                <a:spcPts val="375"/>
              </a:spcAft>
            </a:pPr>
            <a:r>
              <a:rPr lang="en-US" sz="3600" dirty="0" smtClean="0">
                <a:solidFill>
                  <a:schemeClr val="tx1"/>
                </a:solidFill>
                <a:latin typeface="Arial" panose="020B0604020202020204" pitchFamily="34" charset="0"/>
                <a:cs typeface="Arial" panose="020B0604020202020204" pitchFamily="34" charset="0"/>
              </a:rPr>
              <a:t>Tricia </a:t>
            </a:r>
            <a:r>
              <a:rPr lang="en-US" sz="3600" dirty="0">
                <a:solidFill>
                  <a:schemeClr val="tx1"/>
                </a:solidFill>
                <a:latin typeface="Arial" panose="020B0604020202020204" pitchFamily="34" charset="0"/>
                <a:cs typeface="Arial" panose="020B0604020202020204" pitchFamily="34" charset="0"/>
              </a:rPr>
              <a:t>Lehti, </a:t>
            </a:r>
            <a:endParaRPr lang="en-US" sz="3600" dirty="0" smtClean="0">
              <a:solidFill>
                <a:schemeClr val="tx1"/>
              </a:solidFill>
              <a:latin typeface="Arial" panose="020B0604020202020204" pitchFamily="34" charset="0"/>
              <a:cs typeface="Arial" panose="020B0604020202020204" pitchFamily="34" charset="0"/>
            </a:endParaRPr>
          </a:p>
          <a:p>
            <a:pPr algn="ctr">
              <a:spcAft>
                <a:spcPts val="375"/>
              </a:spcAft>
            </a:pPr>
            <a:r>
              <a:rPr lang="en-US" sz="3600" dirty="0" smtClean="0">
                <a:solidFill>
                  <a:schemeClr val="tx1"/>
                </a:solidFill>
                <a:latin typeface="Arial" panose="020B0604020202020204" pitchFamily="34" charset="0"/>
                <a:cs typeface="Arial" panose="020B0604020202020204" pitchFamily="34" charset="0"/>
              </a:rPr>
              <a:t>Anoka </a:t>
            </a:r>
            <a:r>
              <a:rPr lang="en-US" sz="3600" dirty="0">
                <a:solidFill>
                  <a:schemeClr val="tx1"/>
                </a:solidFill>
                <a:latin typeface="Arial" panose="020B0604020202020204" pitchFamily="34" charset="0"/>
                <a:cs typeface="Arial" panose="020B0604020202020204" pitchFamily="34" charset="0"/>
              </a:rPr>
              <a:t>County RSVP Coordinator, </a:t>
            </a:r>
            <a:endParaRPr lang="en-US" sz="3600" dirty="0" smtClean="0">
              <a:solidFill>
                <a:schemeClr val="tx1"/>
              </a:solidFill>
              <a:latin typeface="Arial" panose="020B0604020202020204" pitchFamily="34" charset="0"/>
              <a:cs typeface="Arial" panose="020B0604020202020204" pitchFamily="34" charset="0"/>
            </a:endParaRPr>
          </a:p>
          <a:p>
            <a:pPr algn="ctr">
              <a:spcAft>
                <a:spcPts val="375"/>
              </a:spcAft>
            </a:pPr>
            <a:r>
              <a:rPr lang="en-US" sz="3600" dirty="0" smtClean="0">
                <a:solidFill>
                  <a:schemeClr val="tx1"/>
                </a:solidFill>
                <a:latin typeface="Arial" panose="020B0604020202020204" pitchFamily="34" charset="0"/>
                <a:cs typeface="Arial" panose="020B0604020202020204" pitchFamily="34" charset="0"/>
              </a:rPr>
              <a:t>Retired </a:t>
            </a:r>
            <a:r>
              <a:rPr lang="en-US" sz="3600" dirty="0">
                <a:solidFill>
                  <a:schemeClr val="tx1"/>
                </a:solidFill>
                <a:latin typeface="Arial" panose="020B0604020202020204" pitchFamily="34" charset="0"/>
                <a:cs typeface="Arial" panose="020B0604020202020204" pitchFamily="34" charset="0"/>
              </a:rPr>
              <a:t>and Senior </a:t>
            </a:r>
            <a:endParaRPr lang="en-US" sz="3600" dirty="0" smtClean="0">
              <a:solidFill>
                <a:schemeClr val="tx1"/>
              </a:solidFill>
              <a:latin typeface="Arial" panose="020B0604020202020204" pitchFamily="34" charset="0"/>
              <a:cs typeface="Arial" panose="020B0604020202020204" pitchFamily="34" charset="0"/>
            </a:endParaRPr>
          </a:p>
          <a:p>
            <a:pPr algn="ctr">
              <a:spcAft>
                <a:spcPts val="375"/>
              </a:spcAft>
            </a:pPr>
            <a:r>
              <a:rPr lang="en-US" sz="3600" dirty="0" smtClean="0">
                <a:solidFill>
                  <a:schemeClr val="tx1"/>
                </a:solidFill>
                <a:latin typeface="Arial" panose="020B0604020202020204" pitchFamily="34" charset="0"/>
                <a:cs typeface="Arial" panose="020B0604020202020204" pitchFamily="34" charset="0"/>
              </a:rPr>
              <a:t>Volunteer </a:t>
            </a:r>
            <a:r>
              <a:rPr lang="en-US" sz="3600" dirty="0">
                <a:solidFill>
                  <a:schemeClr val="tx1"/>
                </a:solidFill>
                <a:latin typeface="Arial" panose="020B0604020202020204" pitchFamily="34" charset="0"/>
                <a:cs typeface="Arial" panose="020B0604020202020204" pitchFamily="34" charset="0"/>
              </a:rPr>
              <a:t>Program </a:t>
            </a:r>
          </a:p>
          <a:p>
            <a:pPr algn="ctr">
              <a:spcAft>
                <a:spcPts val="375"/>
              </a:spcAft>
            </a:pPr>
            <a:endParaRPr lang="en-US" sz="3600" b="1" dirty="0" smtClean="0">
              <a:solidFill>
                <a:schemeClr val="bg1"/>
              </a:solidFill>
              <a:latin typeface="Helvetica Neue"/>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744" y="139148"/>
            <a:ext cx="8251539" cy="1768186"/>
          </a:xfrm>
          <a:prstGeom prst="rect">
            <a:avLst/>
          </a:prstGeom>
        </p:spPr>
      </p:pic>
    </p:spTree>
    <p:extLst>
      <p:ext uri="{BB962C8B-B14F-4D97-AF65-F5344CB8AC3E}">
        <p14:creationId xmlns:p14="http://schemas.microsoft.com/office/powerpoint/2010/main" val="31269251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Comic Sans MS" panose="030F0702030302020204" pitchFamily="66" charset="0"/>
              </a:rPr>
              <a:t>Anoka County RSVP </a:t>
            </a:r>
            <a:r>
              <a:rPr lang="en-US" dirty="0"/>
              <a:t>	</a:t>
            </a:r>
          </a:p>
        </p:txBody>
      </p:sp>
      <p:pic>
        <p:nvPicPr>
          <p:cNvPr id="3" name="Picture 2" descr="I:\Socsvc\VOLUNTEE\Programs\RSVP\logos\SeniorCorps_RSVP_Logo_Selected_072413_White[1].jpg">
            <a:extLst>
              <a:ext uri="{FF2B5EF4-FFF2-40B4-BE49-F238E27FC236}">
                <a16:creationId xmlns="" xmlns:a16="http://schemas.microsoft.com/office/drawing/2014/main" id="{D5BDD48B-2408-4EFC-A925-D71ED5A9F19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22433" y="0"/>
            <a:ext cx="3769567" cy="1441293"/>
          </a:xfrm>
          <a:prstGeom prst="rect">
            <a:avLst/>
          </a:prstGeom>
          <a:noFill/>
          <a:ln>
            <a:noFill/>
          </a:ln>
        </p:spPr>
      </p:pic>
      <p:pic>
        <p:nvPicPr>
          <p:cNvPr id="4" name="Picture 3">
            <a:extLst>
              <a:ext uri="{FF2B5EF4-FFF2-40B4-BE49-F238E27FC236}">
                <a16:creationId xmlns="" xmlns:a16="http://schemas.microsoft.com/office/drawing/2014/main" id="{A9CA071C-AB51-40D0-AB96-26E47C012B3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6167535"/>
            <a:ext cx="4180114" cy="690465"/>
          </a:xfrm>
          <a:prstGeom prst="rect">
            <a:avLst/>
          </a:prstGeom>
        </p:spPr>
      </p:pic>
    </p:spTree>
    <p:extLst>
      <p:ext uri="{BB962C8B-B14F-4D97-AF65-F5344CB8AC3E}">
        <p14:creationId xmlns:p14="http://schemas.microsoft.com/office/powerpoint/2010/main" val="37532870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1539552"/>
            <a:ext cx="10351752" cy="1007706"/>
          </a:xfrm>
        </p:spPr>
        <p:txBody>
          <a:bodyPr>
            <a:normAutofit/>
          </a:bodyPr>
          <a:lstStyle/>
          <a:p>
            <a:r>
              <a:rPr lang="en-US" sz="4400" dirty="0"/>
              <a:t>What is RSVP? </a:t>
            </a:r>
          </a:p>
        </p:txBody>
      </p:sp>
      <p:sp>
        <p:nvSpPr>
          <p:cNvPr id="3" name="Text Placeholder 2"/>
          <p:cNvSpPr>
            <a:spLocks noGrp="1"/>
          </p:cNvSpPr>
          <p:nvPr>
            <p:ph type="body" idx="1"/>
          </p:nvPr>
        </p:nvSpPr>
        <p:spPr>
          <a:xfrm>
            <a:off x="913774" y="3088433"/>
            <a:ext cx="10351752" cy="2799183"/>
          </a:xfrm>
        </p:spPr>
        <p:txBody>
          <a:bodyPr>
            <a:normAutofit fontScale="92500"/>
          </a:bodyPr>
          <a:lstStyle/>
          <a:p>
            <a:r>
              <a:rPr lang="en-US" sz="2400" dirty="0">
                <a:solidFill>
                  <a:schemeClr val="tx1"/>
                </a:solidFill>
              </a:rPr>
              <a:t>RSVP stands for Retired and Seniors Volunteers Program which matches interested volunteers to local and meaningful opportunities.  </a:t>
            </a:r>
          </a:p>
          <a:p>
            <a:pPr marL="342900" indent="-342900" algn="l">
              <a:buFont typeface="Arial" panose="020B0604020202020204" pitchFamily="34" charset="0"/>
              <a:buChar char="•"/>
            </a:pPr>
            <a:r>
              <a:rPr lang="en-US" sz="2400" dirty="0">
                <a:solidFill>
                  <a:schemeClr val="tx1"/>
                </a:solidFill>
              </a:rPr>
              <a:t>It is part of a federal (national) initiative to engage retirees in volunteering throughout the usa.  </a:t>
            </a:r>
          </a:p>
          <a:p>
            <a:pPr marL="342900" indent="-342900" algn="l">
              <a:buFont typeface="Arial" panose="020B0604020202020204" pitchFamily="34" charset="0"/>
              <a:buChar char="•"/>
            </a:pPr>
            <a:r>
              <a:rPr lang="en-US" sz="2400" dirty="0">
                <a:solidFill>
                  <a:schemeClr val="tx1"/>
                </a:solidFill>
              </a:rPr>
              <a:t>Anoka County RSVP has been in existence since the program inception of 1973. </a:t>
            </a:r>
          </a:p>
          <a:p>
            <a:endParaRPr lang="en-US" sz="2400" dirty="0"/>
          </a:p>
        </p:txBody>
      </p:sp>
    </p:spTree>
    <p:extLst>
      <p:ext uri="{BB962C8B-B14F-4D97-AF65-F5344CB8AC3E}">
        <p14:creationId xmlns:p14="http://schemas.microsoft.com/office/powerpoint/2010/main" val="25545737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09600"/>
            <a:ext cx="3935688" cy="1125894"/>
          </a:xfrm>
        </p:spPr>
        <p:txBody>
          <a:bodyPr/>
          <a:lstStyle/>
          <a:p>
            <a:r>
              <a:rPr lang="en-US" dirty="0"/>
              <a:t>Anoka County RSVP Today</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630750" y="1585192"/>
            <a:ext cx="5491339" cy="3471999"/>
          </a:xfrm>
          <a:prstGeom prst="rect">
            <a:avLst/>
          </a:prstGeom>
        </p:spPr>
      </p:pic>
      <p:sp>
        <p:nvSpPr>
          <p:cNvPr id="4" name="Text Placeholder 3"/>
          <p:cNvSpPr>
            <a:spLocks noGrp="1"/>
          </p:cNvSpPr>
          <p:nvPr>
            <p:ph type="body" sz="half" idx="2"/>
          </p:nvPr>
        </p:nvSpPr>
        <p:spPr>
          <a:xfrm>
            <a:off x="913774" y="1959429"/>
            <a:ext cx="3935689" cy="3831771"/>
          </a:xfrm>
        </p:spPr>
        <p:txBody>
          <a:bodyPr>
            <a:normAutofit/>
          </a:bodyPr>
          <a:lstStyle/>
          <a:p>
            <a:pPr marL="285750" indent="-285750" algn="l">
              <a:buFont typeface="Arial" panose="020B0604020202020204" pitchFamily="34" charset="0"/>
              <a:buChar char="•"/>
            </a:pPr>
            <a:r>
              <a:rPr lang="en-US" sz="1800" dirty="0"/>
              <a:t>450+ active volunteers are enrolled with our program today.  </a:t>
            </a:r>
          </a:p>
          <a:p>
            <a:pPr marL="285750" indent="-285750" algn="l">
              <a:buFont typeface="Arial" panose="020B0604020202020204" pitchFamily="34" charset="0"/>
              <a:buChar char="•"/>
            </a:pPr>
            <a:r>
              <a:rPr lang="en-US" sz="1800" dirty="0"/>
              <a:t>Volunteers may serve at one or more partnership(s) called a “station”.  </a:t>
            </a:r>
          </a:p>
          <a:p>
            <a:pPr marL="285750" indent="-285750" algn="l">
              <a:buFont typeface="Arial" panose="020B0604020202020204" pitchFamily="34" charset="0"/>
              <a:buChar char="•"/>
            </a:pPr>
            <a:r>
              <a:rPr lang="en-US" sz="1800" dirty="0"/>
              <a:t>Volunteers are </a:t>
            </a:r>
            <a:r>
              <a:rPr lang="en-US" sz="1800" u="sng" dirty="0"/>
              <a:t>crucial</a:t>
            </a:r>
            <a:r>
              <a:rPr lang="en-US" sz="1800" dirty="0"/>
              <a:t> for our stations to meet critical needs in the community.  </a:t>
            </a:r>
          </a:p>
        </p:txBody>
      </p:sp>
    </p:spTree>
    <p:extLst>
      <p:ext uri="{BB962C8B-B14F-4D97-AF65-F5344CB8AC3E}">
        <p14:creationId xmlns:p14="http://schemas.microsoft.com/office/powerpoint/2010/main" val="28969612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22262" y="640597"/>
            <a:ext cx="10364452" cy="1605094"/>
          </a:xfrm>
        </p:spPr>
        <p:txBody>
          <a:bodyPr/>
          <a:lstStyle/>
          <a:p>
            <a:r>
              <a:rPr lang="en-US" dirty="0"/>
              <a:t>Partial List of volunteer Stations include… </a:t>
            </a:r>
          </a:p>
        </p:txBody>
      </p:sp>
      <p:sp>
        <p:nvSpPr>
          <p:cNvPr id="9" name="Text Placeholder 8"/>
          <p:cNvSpPr>
            <a:spLocks noGrp="1"/>
          </p:cNvSpPr>
          <p:nvPr>
            <p:ph type="body" sz="half" idx="15"/>
          </p:nvPr>
        </p:nvSpPr>
        <p:spPr>
          <a:xfrm>
            <a:off x="913774" y="2724539"/>
            <a:ext cx="3298976" cy="3415004"/>
          </a:xfrm>
        </p:spPr>
        <p:txBody>
          <a:bodyPr/>
          <a:lstStyle/>
          <a:p>
            <a:pPr marL="285750" indent="-285750" algn="l">
              <a:buFont typeface="Arial" panose="020B0604020202020204" pitchFamily="34" charset="0"/>
              <a:buChar char="•"/>
            </a:pPr>
            <a:r>
              <a:rPr lang="en-US" dirty="0"/>
              <a:t>Acbc, nace, </a:t>
            </a:r>
            <a:r>
              <a:rPr lang="en-US" dirty="0" err="1"/>
              <a:t>Saca</a:t>
            </a:r>
            <a:r>
              <a:rPr lang="en-US" dirty="0"/>
              <a:t> &amp; The Salvation Army food shelves. </a:t>
            </a:r>
          </a:p>
          <a:p>
            <a:pPr marL="285750" indent="-285750" algn="l">
              <a:buFont typeface="Arial" panose="020B0604020202020204" pitchFamily="34" charset="0"/>
              <a:buChar char="•"/>
            </a:pPr>
            <a:r>
              <a:rPr lang="en-US" dirty="0"/>
              <a:t>Family caregiver connection</a:t>
            </a:r>
          </a:p>
          <a:p>
            <a:pPr marL="285750" indent="-285750" algn="l">
              <a:buFont typeface="Arial" panose="020B0604020202020204" pitchFamily="34" charset="0"/>
              <a:buChar char="•"/>
            </a:pPr>
            <a:r>
              <a:rPr lang="en-US" dirty="0"/>
              <a:t>Tamarisk </a:t>
            </a:r>
          </a:p>
          <a:p>
            <a:pPr marL="285750" indent="-285750" algn="l">
              <a:buFont typeface="Arial" panose="020B0604020202020204" pitchFamily="34" charset="0"/>
              <a:buChar char="•"/>
            </a:pPr>
            <a:r>
              <a:rPr lang="en-US" dirty="0"/>
              <a:t>Family of promise </a:t>
            </a:r>
          </a:p>
          <a:p>
            <a:pPr marL="285750" indent="-285750" algn="l">
              <a:buFont typeface="Arial" panose="020B0604020202020204" pitchFamily="34" charset="0"/>
              <a:buChar char="•"/>
            </a:pPr>
            <a:r>
              <a:rPr lang="en-US" dirty="0"/>
              <a:t>Stepping stone emergency housing</a:t>
            </a:r>
          </a:p>
          <a:p>
            <a:pPr marL="285750" indent="-285750" algn="l">
              <a:buFont typeface="Arial" panose="020B0604020202020204" pitchFamily="34" charset="0"/>
              <a:buChar char="•"/>
            </a:pPr>
            <a:r>
              <a:rPr lang="en-US" dirty="0"/>
              <a:t>Ac </a:t>
            </a:r>
            <a:r>
              <a:rPr lang="en-US" dirty="0" err="1"/>
              <a:t>medlink</a:t>
            </a:r>
            <a:r>
              <a:rPr lang="en-US" dirty="0"/>
              <a:t> </a:t>
            </a:r>
          </a:p>
          <a:p>
            <a:pPr marL="285750" indent="-285750" algn="l">
              <a:buFont typeface="Arial" panose="020B0604020202020204" pitchFamily="34" charset="0"/>
              <a:buChar char="•"/>
            </a:pPr>
            <a:r>
              <a:rPr lang="en-US" dirty="0"/>
              <a:t>Hope 4 Youth/HOPE PLACE</a:t>
            </a:r>
          </a:p>
          <a:p>
            <a:pPr marL="285750" indent="-285750" algn="l">
              <a:buFont typeface="Arial" panose="020B0604020202020204" pitchFamily="34" charset="0"/>
              <a:buChar char="•"/>
            </a:pPr>
            <a:endParaRPr lang="en-US" dirty="0"/>
          </a:p>
          <a:p>
            <a:pPr algn="l"/>
            <a:endParaRPr lang="en-US" dirty="0"/>
          </a:p>
        </p:txBody>
      </p:sp>
      <p:sp>
        <p:nvSpPr>
          <p:cNvPr id="10" name="Text Placeholder 9"/>
          <p:cNvSpPr>
            <a:spLocks noGrp="1"/>
          </p:cNvSpPr>
          <p:nvPr>
            <p:ph type="body" sz="half" idx="16"/>
          </p:nvPr>
        </p:nvSpPr>
        <p:spPr>
          <a:xfrm>
            <a:off x="4441348" y="2724539"/>
            <a:ext cx="3303351" cy="3492864"/>
          </a:xfrm>
        </p:spPr>
        <p:txBody>
          <a:bodyPr>
            <a:normAutofit/>
          </a:bodyPr>
          <a:lstStyle/>
          <a:p>
            <a:pPr marL="285750" indent="-285750" algn="l">
              <a:buFont typeface="Arial" panose="020B0604020202020204" pitchFamily="34" charset="0"/>
              <a:buChar char="•"/>
            </a:pPr>
            <a:r>
              <a:rPr lang="en-US" dirty="0"/>
              <a:t>Lee Carlson Center </a:t>
            </a:r>
          </a:p>
          <a:p>
            <a:pPr marL="285750" indent="-285750" algn="l">
              <a:buFont typeface="Arial" panose="020B0604020202020204" pitchFamily="34" charset="0"/>
              <a:buChar char="•"/>
            </a:pPr>
            <a:r>
              <a:rPr lang="en-US" dirty="0"/>
              <a:t>Metro North Adult basic education</a:t>
            </a:r>
          </a:p>
          <a:p>
            <a:pPr marL="285750" indent="-285750" algn="l">
              <a:buFont typeface="Arial" panose="020B0604020202020204" pitchFamily="34" charset="0"/>
              <a:buChar char="•"/>
            </a:pPr>
            <a:r>
              <a:rPr lang="en-US" dirty="0"/>
              <a:t>Income, property &amp; mobile home tax preparers</a:t>
            </a:r>
          </a:p>
          <a:p>
            <a:pPr marL="285750" indent="-285750" algn="l">
              <a:buFont typeface="Arial" panose="020B0604020202020204" pitchFamily="34" charset="0"/>
              <a:buChar char="•"/>
            </a:pPr>
            <a:r>
              <a:rPr lang="en-US" dirty="0"/>
              <a:t>3 meals on wheels programs</a:t>
            </a:r>
          </a:p>
          <a:p>
            <a:pPr marL="285750" indent="-285750" algn="l">
              <a:buFont typeface="Arial" panose="020B0604020202020204" pitchFamily="34" charset="0"/>
              <a:buChar char="•"/>
            </a:pPr>
            <a:r>
              <a:rPr lang="en-US" dirty="0"/>
              <a:t>manna markets (</a:t>
            </a:r>
            <a:r>
              <a:rPr lang="en-US" dirty="0" err="1"/>
              <a:t>blaine</a:t>
            </a:r>
            <a:r>
              <a:rPr lang="en-US" dirty="0"/>
              <a:t>, &amp; Fridley) </a:t>
            </a:r>
          </a:p>
          <a:p>
            <a:pPr marL="285750" indent="-285750" algn="l">
              <a:buFont typeface="Arial" panose="020B0604020202020204" pitchFamily="34" charset="0"/>
              <a:buChar char="•"/>
            </a:pPr>
            <a:r>
              <a:rPr lang="en-US" dirty="0"/>
              <a:t>RISE</a:t>
            </a:r>
          </a:p>
          <a:p>
            <a:pPr marL="285750" indent="-285750" algn="l">
              <a:buFont typeface="Arial" panose="020B0604020202020204" pitchFamily="34" charset="0"/>
              <a:buChar char="•"/>
            </a:pPr>
            <a:r>
              <a:rPr lang="en-US" dirty="0" err="1"/>
              <a:t>Banfill</a:t>
            </a:r>
            <a:r>
              <a:rPr lang="en-US" dirty="0"/>
              <a:t>-Locke &amp; Rum River Arts Centers</a:t>
            </a:r>
          </a:p>
        </p:txBody>
      </p:sp>
      <p:sp>
        <p:nvSpPr>
          <p:cNvPr id="11" name="Text Placeholder 10"/>
          <p:cNvSpPr>
            <a:spLocks noGrp="1"/>
          </p:cNvSpPr>
          <p:nvPr>
            <p:ph type="body" sz="half" idx="17"/>
          </p:nvPr>
        </p:nvSpPr>
        <p:spPr>
          <a:xfrm>
            <a:off x="7973298" y="2789853"/>
            <a:ext cx="3304928" cy="3200399"/>
          </a:xfrm>
        </p:spPr>
        <p:txBody>
          <a:bodyPr>
            <a:normAutofit/>
          </a:bodyPr>
          <a:lstStyle/>
          <a:p>
            <a:pPr marL="285750" indent="-285750" algn="l">
              <a:buFont typeface="Arial" panose="020B0604020202020204" pitchFamily="34" charset="0"/>
              <a:buChar char="•"/>
            </a:pPr>
            <a:r>
              <a:rPr lang="en-US" dirty="0"/>
              <a:t>Mercy/unity hospital </a:t>
            </a:r>
          </a:p>
          <a:p>
            <a:pPr marL="285750" indent="-285750" algn="l">
              <a:buFont typeface="Arial" panose="020B0604020202020204" pitchFamily="34" charset="0"/>
              <a:buChar char="•"/>
            </a:pPr>
            <a:r>
              <a:rPr lang="en-US" dirty="0"/>
              <a:t>American red cross</a:t>
            </a:r>
          </a:p>
          <a:p>
            <a:pPr marL="285750" indent="-285750" algn="l">
              <a:buFont typeface="Arial" panose="020B0604020202020204" pitchFamily="34" charset="0"/>
              <a:buChar char="•"/>
            </a:pPr>
            <a:r>
              <a:rPr lang="en-US" dirty="0" err="1"/>
              <a:t>Springbrook</a:t>
            </a:r>
            <a:r>
              <a:rPr lang="en-US" dirty="0"/>
              <a:t> nature center</a:t>
            </a:r>
          </a:p>
          <a:p>
            <a:pPr marL="285750" indent="-285750" algn="l">
              <a:buFont typeface="Arial" panose="020B0604020202020204" pitchFamily="34" charset="0"/>
              <a:buChar char="•"/>
            </a:pPr>
            <a:r>
              <a:rPr lang="en-US" dirty="0" err="1"/>
              <a:t>Umn</a:t>
            </a:r>
            <a:r>
              <a:rPr lang="en-US" dirty="0"/>
              <a:t> extension services </a:t>
            </a:r>
          </a:p>
          <a:p>
            <a:pPr marL="285750" indent="-285750" algn="l">
              <a:buFont typeface="Arial" panose="020B0604020202020204" pitchFamily="34" charset="0"/>
              <a:buChar char="•"/>
            </a:pPr>
            <a:r>
              <a:rPr lang="en-US" dirty="0" err="1"/>
              <a:t>Maaa</a:t>
            </a:r>
            <a:r>
              <a:rPr lang="en-US" dirty="0"/>
              <a:t> Health insurance counselors</a:t>
            </a:r>
          </a:p>
          <a:p>
            <a:pPr marL="285750" indent="-285750" algn="l">
              <a:buFont typeface="Arial" panose="020B0604020202020204" pitchFamily="34" charset="0"/>
              <a:buChar char="•"/>
            </a:pPr>
            <a:r>
              <a:rPr lang="en-US" dirty="0"/>
              <a:t>Help At Your Door</a:t>
            </a:r>
          </a:p>
          <a:p>
            <a:pPr marL="285750" indent="-285750" algn="l">
              <a:buFont typeface="Arial" panose="020B0604020202020204" pitchFamily="34" charset="0"/>
              <a:buChar char="•"/>
            </a:pPr>
            <a:r>
              <a:rPr lang="en-US" dirty="0"/>
              <a:t>Wishes and more</a:t>
            </a:r>
          </a:p>
        </p:txBody>
      </p:sp>
    </p:spTree>
    <p:extLst>
      <p:ext uri="{BB962C8B-B14F-4D97-AF65-F5344CB8AC3E}">
        <p14:creationId xmlns:p14="http://schemas.microsoft.com/office/powerpoint/2010/main" val="25928737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benefited from service provided by rsvp volunteers?</a:t>
            </a:r>
          </a:p>
        </p:txBody>
      </p:sp>
      <p:sp>
        <p:nvSpPr>
          <p:cNvPr id="3" name="Content Placeholder 2"/>
          <p:cNvSpPr>
            <a:spLocks noGrp="1"/>
          </p:cNvSpPr>
          <p:nvPr>
            <p:ph sz="quarter" idx="13"/>
          </p:nvPr>
        </p:nvSpPr>
        <p:spPr/>
        <p:txBody>
          <a:bodyPr>
            <a:normAutofit/>
          </a:bodyPr>
          <a:lstStyle/>
          <a:p>
            <a:r>
              <a:rPr lang="en-US" dirty="0"/>
              <a:t>226 people received information from health insurance volunteers</a:t>
            </a:r>
          </a:p>
          <a:p>
            <a:r>
              <a:rPr lang="en-US" dirty="0"/>
              <a:t>13,428 individuals reported increased access to food from volunteers serving in food shelves. </a:t>
            </a:r>
          </a:p>
          <a:p>
            <a:r>
              <a:rPr lang="en-US" dirty="0"/>
              <a:t>3,451 Seniors received services which enabled them to remain independent. </a:t>
            </a:r>
          </a:p>
          <a:p>
            <a:r>
              <a:rPr lang="en-US" dirty="0"/>
              <a:t>4,007 people received assistance in filing their income, property and mobile home taxes which resulted in $2.6 Million in local tax refunds.  </a:t>
            </a:r>
          </a:p>
          <a:p>
            <a:endParaRPr lang="en-US" dirty="0"/>
          </a:p>
          <a:p>
            <a:endParaRPr lang="en-US" dirty="0"/>
          </a:p>
        </p:txBody>
      </p:sp>
    </p:spTree>
    <p:extLst>
      <p:ext uri="{BB962C8B-B14F-4D97-AF65-F5344CB8AC3E}">
        <p14:creationId xmlns:p14="http://schemas.microsoft.com/office/powerpoint/2010/main" val="715999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584511" y="1510514"/>
            <a:ext cx="8666922" cy="5347486"/>
          </a:xfrm>
        </p:spPr>
        <p:txBody>
          <a:bodyPr>
            <a:normAutofit fontScale="62500" lnSpcReduction="20000"/>
          </a:bodyPr>
          <a:lstStyle/>
          <a:p>
            <a:pPr algn="ctr"/>
            <a:endParaRPr lang="en-US" dirty="0"/>
          </a:p>
          <a:p>
            <a:r>
              <a:rPr lang="en-US" sz="5100" b="1" dirty="0">
                <a:solidFill>
                  <a:schemeClr val="bg1"/>
                </a:solidFill>
                <a:latin typeface="Arial" panose="020B0604020202020204" pitchFamily="34" charset="0"/>
                <a:cs typeface="Arial" panose="020B0604020202020204" pitchFamily="34" charset="0"/>
              </a:rPr>
              <a:t>Thanks to our hosts at </a:t>
            </a:r>
            <a:r>
              <a:rPr lang="en-US" sz="5100" b="1" dirty="0" smtClean="0">
                <a:solidFill>
                  <a:schemeClr val="bg1"/>
                </a:solidFill>
                <a:latin typeface="Arial" panose="020B0604020202020204" pitchFamily="34" charset="0"/>
                <a:cs typeface="Arial" panose="020B0604020202020204" pitchFamily="34" charset="0"/>
              </a:rPr>
              <a:t>the </a:t>
            </a:r>
          </a:p>
          <a:p>
            <a:r>
              <a:rPr lang="en-US" sz="5100" b="1" dirty="0" smtClean="0">
                <a:solidFill>
                  <a:schemeClr val="bg1"/>
                </a:solidFill>
                <a:latin typeface="Arial" panose="020B0604020202020204" pitchFamily="34" charset="0"/>
                <a:cs typeface="Arial" panose="020B0604020202020204" pitchFamily="34" charset="0"/>
              </a:rPr>
              <a:t>Fridley </a:t>
            </a:r>
            <a:r>
              <a:rPr lang="en-US" sz="5100" b="1" dirty="0">
                <a:solidFill>
                  <a:schemeClr val="bg1"/>
                </a:solidFill>
                <a:latin typeface="Arial" panose="020B0604020202020204" pitchFamily="34" charset="0"/>
                <a:cs typeface="Arial" panose="020B0604020202020204" pitchFamily="34" charset="0"/>
              </a:rPr>
              <a:t>City offices:</a:t>
            </a:r>
            <a:br>
              <a:rPr lang="en-US" sz="5100" b="1" dirty="0">
                <a:solidFill>
                  <a:schemeClr val="bg1"/>
                </a:solidFill>
                <a:latin typeface="Arial" panose="020B0604020202020204" pitchFamily="34" charset="0"/>
                <a:cs typeface="Arial" panose="020B0604020202020204" pitchFamily="34" charset="0"/>
              </a:rPr>
            </a:br>
            <a:r>
              <a:rPr lang="en-US" sz="5100" b="1" dirty="0">
                <a:solidFill>
                  <a:schemeClr val="bg1"/>
                </a:solidFill>
                <a:latin typeface="Arial" panose="020B0604020202020204" pitchFamily="34" charset="0"/>
                <a:cs typeface="Arial" panose="020B0604020202020204" pitchFamily="34" charset="0"/>
              </a:rPr>
              <a:t/>
            </a:r>
            <a:br>
              <a:rPr lang="en-US" sz="5100" b="1" dirty="0">
                <a:solidFill>
                  <a:schemeClr val="bg1"/>
                </a:solidFill>
                <a:latin typeface="Arial" panose="020B0604020202020204" pitchFamily="34" charset="0"/>
                <a:cs typeface="Arial" panose="020B0604020202020204" pitchFamily="34" charset="0"/>
              </a:rPr>
            </a:br>
            <a:r>
              <a:rPr lang="en-US" sz="5100" b="1" dirty="0">
                <a:solidFill>
                  <a:schemeClr val="bg1"/>
                </a:solidFill>
                <a:latin typeface="Arial" panose="020B0604020202020204" pitchFamily="34" charset="0"/>
                <a:cs typeface="Arial" panose="020B0604020202020204" pitchFamily="34" charset="0"/>
              </a:rPr>
              <a:t>  </a:t>
            </a:r>
            <a:r>
              <a:rPr lang="en-US" sz="5100" dirty="0">
                <a:solidFill>
                  <a:schemeClr val="bg1"/>
                </a:solidFill>
                <a:latin typeface="Arial" panose="020B0604020202020204" pitchFamily="34" charset="0"/>
                <a:cs typeface="Arial" panose="020B0604020202020204" pitchFamily="34" charset="0"/>
              </a:rPr>
              <a:t>City Manager Wally Wysopal</a:t>
            </a:r>
            <a:br>
              <a:rPr lang="en-US" sz="5100" dirty="0">
                <a:solidFill>
                  <a:schemeClr val="bg1"/>
                </a:solidFill>
                <a:latin typeface="Arial" panose="020B0604020202020204" pitchFamily="34" charset="0"/>
                <a:cs typeface="Arial" panose="020B0604020202020204" pitchFamily="34" charset="0"/>
              </a:rPr>
            </a:br>
            <a:r>
              <a:rPr lang="en-US" sz="5100" dirty="0">
                <a:solidFill>
                  <a:schemeClr val="bg1"/>
                </a:solidFill>
                <a:latin typeface="Arial" panose="020B0604020202020204" pitchFamily="34" charset="0"/>
                <a:cs typeface="Arial" panose="020B0604020202020204" pitchFamily="34" charset="0"/>
              </a:rPr>
              <a:t/>
            </a:r>
            <a:br>
              <a:rPr lang="en-US" sz="5100" dirty="0">
                <a:solidFill>
                  <a:schemeClr val="bg1"/>
                </a:solidFill>
                <a:latin typeface="Arial" panose="020B0604020202020204" pitchFamily="34" charset="0"/>
                <a:cs typeface="Arial" panose="020B0604020202020204" pitchFamily="34" charset="0"/>
              </a:rPr>
            </a:br>
            <a:r>
              <a:rPr lang="en-US" sz="5100" dirty="0">
                <a:solidFill>
                  <a:schemeClr val="bg1"/>
                </a:solidFill>
                <a:latin typeface="Arial" panose="020B0604020202020204" pitchFamily="34" charset="0"/>
                <a:cs typeface="Arial" panose="020B0604020202020204" pitchFamily="34" charset="0"/>
              </a:rPr>
              <a:t>   Mayor Scott Lund</a:t>
            </a:r>
            <a:br>
              <a:rPr lang="en-US" sz="5100" dirty="0">
                <a:solidFill>
                  <a:schemeClr val="bg1"/>
                </a:solidFill>
                <a:latin typeface="Arial" panose="020B0604020202020204" pitchFamily="34" charset="0"/>
                <a:cs typeface="Arial" panose="020B0604020202020204" pitchFamily="34" charset="0"/>
              </a:rPr>
            </a:br>
            <a:r>
              <a:rPr lang="en-US" sz="5100" dirty="0">
                <a:solidFill>
                  <a:schemeClr val="bg1"/>
                </a:solidFill>
                <a:latin typeface="Arial" panose="020B0604020202020204" pitchFamily="34" charset="0"/>
                <a:cs typeface="Arial" panose="020B0604020202020204" pitchFamily="34" charset="0"/>
              </a:rPr>
              <a:t/>
            </a:r>
            <a:br>
              <a:rPr lang="en-US" sz="5100" dirty="0">
                <a:solidFill>
                  <a:schemeClr val="bg1"/>
                </a:solidFill>
                <a:latin typeface="Arial" panose="020B0604020202020204" pitchFamily="34" charset="0"/>
                <a:cs typeface="Arial" panose="020B0604020202020204" pitchFamily="34" charset="0"/>
              </a:rPr>
            </a:br>
            <a:r>
              <a:rPr lang="en-US" sz="5100" dirty="0">
                <a:solidFill>
                  <a:schemeClr val="bg1"/>
                </a:solidFill>
                <a:latin typeface="Arial" panose="020B0604020202020204" pitchFamily="34" charset="0"/>
                <a:cs typeface="Arial" panose="020B0604020202020204" pitchFamily="34" charset="0"/>
              </a:rPr>
              <a:t>   Director of Community Services </a:t>
            </a:r>
            <a:endParaRPr lang="en-US" sz="5100" dirty="0" smtClean="0">
              <a:solidFill>
                <a:schemeClr val="bg1"/>
              </a:solidFill>
              <a:latin typeface="Arial" panose="020B0604020202020204" pitchFamily="34" charset="0"/>
              <a:cs typeface="Arial" panose="020B0604020202020204" pitchFamily="34" charset="0"/>
            </a:endParaRPr>
          </a:p>
          <a:p>
            <a:r>
              <a:rPr lang="en-US" sz="5100" dirty="0">
                <a:solidFill>
                  <a:schemeClr val="bg1"/>
                </a:solidFill>
                <a:latin typeface="Arial" panose="020B0604020202020204" pitchFamily="34" charset="0"/>
                <a:cs typeface="Arial" panose="020B0604020202020204" pitchFamily="34" charset="0"/>
              </a:rPr>
              <a:t> </a:t>
            </a:r>
            <a:r>
              <a:rPr lang="en-US" sz="5100" dirty="0" smtClean="0">
                <a:solidFill>
                  <a:schemeClr val="bg1"/>
                </a:solidFill>
                <a:latin typeface="Arial" panose="020B0604020202020204" pitchFamily="34" charset="0"/>
                <a:cs typeface="Arial" panose="020B0604020202020204" pitchFamily="34" charset="0"/>
              </a:rPr>
              <a:t>    Deborah Dahl </a:t>
            </a:r>
            <a:endParaRPr lang="en-US" sz="5100"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495" y="0"/>
            <a:ext cx="4572000" cy="2030278"/>
          </a:xfrm>
          <a:prstGeom prst="rect">
            <a:avLst/>
          </a:prstGeom>
        </p:spPr>
      </p:pic>
    </p:spTree>
    <p:extLst>
      <p:ext uri="{BB962C8B-B14F-4D97-AF65-F5344CB8AC3E}">
        <p14:creationId xmlns:p14="http://schemas.microsoft.com/office/powerpoint/2010/main" val="9891594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Volunteering benefits your health</a:t>
            </a:r>
          </a:p>
        </p:txBody>
      </p:sp>
      <p:sp>
        <p:nvSpPr>
          <p:cNvPr id="3" name="Content Placeholder 2"/>
          <p:cNvSpPr>
            <a:spLocks noGrp="1"/>
          </p:cNvSpPr>
          <p:nvPr>
            <p:ph sz="quarter" idx="13"/>
          </p:nvPr>
        </p:nvSpPr>
        <p:spPr/>
        <p:txBody>
          <a:bodyPr/>
          <a:lstStyle/>
          <a:p>
            <a:pPr marL="0" indent="0" algn="ctr">
              <a:buNone/>
            </a:pPr>
            <a:r>
              <a:rPr lang="en-US" dirty="0"/>
              <a:t>A study by the corporation for national and community service (CNCS) reveals that volunteers reap health benefits when helping others.  Here are some positive effects on physical and mental health: </a:t>
            </a:r>
          </a:p>
          <a:p>
            <a:pPr algn="ctr"/>
            <a:r>
              <a:rPr lang="en-US" dirty="0"/>
              <a:t>Greater longevity </a:t>
            </a:r>
          </a:p>
          <a:p>
            <a:pPr algn="ctr"/>
            <a:r>
              <a:rPr lang="en-US" dirty="0"/>
              <a:t>Higher functional ability</a:t>
            </a:r>
          </a:p>
          <a:p>
            <a:pPr algn="ctr"/>
            <a:r>
              <a:rPr lang="en-US" dirty="0"/>
              <a:t>Lower rates of depression</a:t>
            </a:r>
          </a:p>
          <a:p>
            <a:pPr algn="ctr"/>
            <a:r>
              <a:rPr lang="en-US" dirty="0"/>
              <a:t>Reduced incidence of heart disease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763" y="3719706"/>
            <a:ext cx="2133600" cy="21431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3186" y="3981643"/>
            <a:ext cx="2219325" cy="1619250"/>
          </a:xfrm>
          <a:prstGeom prst="rect">
            <a:avLst/>
          </a:prstGeom>
        </p:spPr>
      </p:pic>
    </p:spTree>
    <p:extLst>
      <p:ext uri="{BB962C8B-B14F-4D97-AF65-F5344CB8AC3E}">
        <p14:creationId xmlns:p14="http://schemas.microsoft.com/office/powerpoint/2010/main" val="32687957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benefits of joining RSVP? </a:t>
            </a:r>
          </a:p>
        </p:txBody>
      </p:sp>
      <p:sp>
        <p:nvSpPr>
          <p:cNvPr id="3" name="Content Placeholder 2"/>
          <p:cNvSpPr>
            <a:spLocks noGrp="1"/>
          </p:cNvSpPr>
          <p:nvPr>
            <p:ph sz="quarter" idx="13"/>
          </p:nvPr>
        </p:nvSpPr>
        <p:spPr>
          <a:xfrm>
            <a:off x="913774" y="1987421"/>
            <a:ext cx="10363826" cy="4096138"/>
          </a:xfrm>
        </p:spPr>
        <p:txBody>
          <a:bodyPr>
            <a:normAutofit/>
          </a:bodyPr>
          <a:lstStyle/>
          <a:p>
            <a:r>
              <a:rPr lang="en-US" dirty="0"/>
              <a:t>Health rewards</a:t>
            </a:r>
          </a:p>
          <a:p>
            <a:r>
              <a:rPr lang="en-US" dirty="0"/>
              <a:t>Ability to try many opportunities, learn new skills, or try something different, or meet new people</a:t>
            </a:r>
          </a:p>
          <a:p>
            <a:r>
              <a:rPr lang="en-US" dirty="0"/>
              <a:t>Invitations to workshops/training and recognition events</a:t>
            </a:r>
          </a:p>
          <a:p>
            <a:r>
              <a:rPr lang="en-US" dirty="0"/>
              <a:t>Quarterly newsletters to know what immediate volunteer needs or special events that come up </a:t>
            </a:r>
          </a:p>
        </p:txBody>
      </p:sp>
    </p:spTree>
    <p:extLst>
      <p:ext uri="{BB962C8B-B14F-4D97-AF65-F5344CB8AC3E}">
        <p14:creationId xmlns:p14="http://schemas.microsoft.com/office/powerpoint/2010/main" val="11377673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sz="quarter" idx="13"/>
          </p:nvPr>
        </p:nvSpPr>
        <p:spPr>
          <a:xfrm>
            <a:off x="913774" y="2367093"/>
            <a:ext cx="10363826" cy="3193952"/>
          </a:xfrm>
        </p:spPr>
        <p:txBody>
          <a:bodyPr/>
          <a:lstStyle/>
          <a:p>
            <a:pPr marL="0" indent="0" algn="ctr">
              <a:buNone/>
            </a:pPr>
            <a:r>
              <a:rPr lang="en-US" sz="3600" dirty="0">
                <a:hlinkClick r:id="rId3"/>
              </a:rPr>
              <a:t>Tricia.Lehti@co.Anoka.mn.us</a:t>
            </a:r>
            <a:r>
              <a:rPr lang="en-US" sz="3600" dirty="0"/>
              <a:t>  or 763-324-1661 </a:t>
            </a:r>
          </a:p>
          <a:p>
            <a:pPr marL="0" indent="0">
              <a:buNone/>
            </a:pPr>
            <a:endParaRPr lang="en-US" dirty="0"/>
          </a:p>
          <a:p>
            <a:pPr marL="0" indent="0">
              <a:buNone/>
            </a:pPr>
            <a:endParaRPr lang="en-US" dirty="0"/>
          </a:p>
        </p:txBody>
      </p:sp>
      <p:sp>
        <p:nvSpPr>
          <p:cNvPr id="5" name="AutoShape 4" descr="Image result for volunteering"/>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950" y="4329404"/>
            <a:ext cx="6469357" cy="2458356"/>
          </a:xfrm>
          <a:prstGeom prst="rect">
            <a:avLst/>
          </a:prstGeom>
        </p:spPr>
      </p:pic>
    </p:spTree>
    <p:extLst>
      <p:ext uri="{BB962C8B-B14F-4D97-AF65-F5344CB8AC3E}">
        <p14:creationId xmlns:p14="http://schemas.microsoft.com/office/powerpoint/2010/main" val="3359903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429528" y="1603505"/>
            <a:ext cx="8666922" cy="4924540"/>
          </a:xfrm>
        </p:spPr>
        <p:txBody>
          <a:bodyPr>
            <a:normAutofit fontScale="70000" lnSpcReduction="20000"/>
          </a:bodyPr>
          <a:lstStyle/>
          <a:p>
            <a:pPr algn="ctr">
              <a:spcAft>
                <a:spcPts val="375"/>
              </a:spcAft>
            </a:pPr>
            <a:r>
              <a:rPr lang="en-US" sz="5100" b="1" cap="none" dirty="0" smtClean="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Guest </a:t>
            </a:r>
            <a:r>
              <a:rPr lang="en-US" sz="5100" b="1" cap="none"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Speaker:</a:t>
            </a:r>
          </a:p>
          <a:p>
            <a:pPr algn="ctr">
              <a:spcAft>
                <a:spcPts val="375"/>
              </a:spcAft>
            </a:pPr>
            <a:r>
              <a:rPr lang="en-US" sz="5100" cap="none"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Jaime McKenzie                                                        Senior Program Manager                                       for Social Responsibility </a:t>
            </a:r>
          </a:p>
          <a:p>
            <a:pPr algn="ctr">
              <a:spcAft>
                <a:spcPts val="375"/>
              </a:spcAft>
            </a:pPr>
            <a:r>
              <a:rPr lang="en-US" sz="5100" cap="none"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UnitedHealthcare</a:t>
            </a:r>
          </a:p>
          <a:p>
            <a:pPr algn="ctr">
              <a:spcAft>
                <a:spcPts val="375"/>
              </a:spcAft>
            </a:pPr>
            <a:r>
              <a:rPr lang="en-US" sz="5100" cap="none"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“Do Good</a:t>
            </a:r>
            <a:r>
              <a:rPr lang="en-US" sz="5100" cap="none" dirty="0" smtClean="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5100" cap="none"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Live Well.”                                        </a:t>
            </a:r>
            <a:r>
              <a:rPr lang="en-US" sz="5100" cap="none" dirty="0" smtClean="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Employee Volunteer Program</a:t>
            </a:r>
            <a:endParaRPr lang="en-US" sz="5100" cap="none"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975" y="-209797"/>
            <a:ext cx="4572000" cy="1813302"/>
          </a:xfrm>
          <a:prstGeom prst="rect">
            <a:avLst/>
          </a:prstGeom>
        </p:spPr>
      </p:pic>
    </p:spTree>
    <p:extLst>
      <p:ext uri="{BB962C8B-B14F-4D97-AF65-F5344CB8AC3E}">
        <p14:creationId xmlns:p14="http://schemas.microsoft.com/office/powerpoint/2010/main" val="1627693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34"/>
          <p:cNvSpPr>
            <a:spLocks noChangeAspect="1"/>
          </p:cNvSpPr>
          <p:nvPr/>
        </p:nvSpPr>
        <p:spPr>
          <a:xfrm>
            <a:off x="0" y="0"/>
            <a:ext cx="12192000" cy="5338792"/>
          </a:xfrm>
          <a:custGeom>
            <a:avLst/>
            <a:gdLst/>
            <a:ahLst/>
            <a:cxnLst/>
            <a:rect l="l" t="t" r="r" b="b"/>
            <a:pathLst>
              <a:path w="7772400" h="734695">
                <a:moveTo>
                  <a:pt x="0" y="734225"/>
                </a:moveTo>
                <a:lnTo>
                  <a:pt x="7772400" y="734225"/>
                </a:lnTo>
                <a:lnTo>
                  <a:pt x="7772400" y="0"/>
                </a:lnTo>
                <a:lnTo>
                  <a:pt x="0" y="0"/>
                </a:lnTo>
                <a:lnTo>
                  <a:pt x="0" y="734225"/>
                </a:lnTo>
                <a:close/>
              </a:path>
            </a:pathLst>
          </a:custGeom>
          <a:solidFill>
            <a:schemeClr val="bg2"/>
          </a:solidFill>
        </p:spPr>
        <p:txBody>
          <a:bodyPr wrap="square" lIns="0" tIns="0" rIns="0" bIns="0" rtlCol="0"/>
          <a:lstStyle/>
          <a:p>
            <a:endParaRPr dirty="0"/>
          </a:p>
        </p:txBody>
      </p:sp>
      <p:sp>
        <p:nvSpPr>
          <p:cNvPr id="64" name="object 58"/>
          <p:cNvSpPr/>
          <p:nvPr/>
        </p:nvSpPr>
        <p:spPr>
          <a:xfrm>
            <a:off x="2644317" y="-1"/>
            <a:ext cx="6903367" cy="5338793"/>
          </a:xfrm>
          <a:prstGeom prst="rect">
            <a:avLst/>
          </a:prstGeom>
          <a:blipFill>
            <a:blip r:embed="rId3">
              <a:extLst>
                <a:ext uri="{28A0092B-C50C-407E-A947-70E740481C1C}">
                  <a14:useLocalDpi xmlns:a14="http://schemas.microsoft.com/office/drawing/2010/main" val="0"/>
                </a:ext>
              </a:extLst>
            </a:blip>
            <a:srcRect/>
            <a:stretch>
              <a:fillRect/>
            </a:stretch>
          </a:blipFill>
        </p:spPr>
        <p:txBody>
          <a:bodyPr wrap="square" lIns="0" tIns="0" rIns="0" bIns="0" rtlCol="0"/>
          <a:lstStyle/>
          <a:p>
            <a:endParaRPr dirty="0"/>
          </a:p>
        </p:txBody>
      </p:sp>
      <p:sp>
        <p:nvSpPr>
          <p:cNvPr id="66" name="object 59"/>
          <p:cNvSpPr/>
          <p:nvPr/>
        </p:nvSpPr>
        <p:spPr>
          <a:xfrm>
            <a:off x="2644316" y="3452404"/>
            <a:ext cx="6903367" cy="2033996"/>
          </a:xfrm>
          <a:custGeom>
            <a:avLst/>
            <a:gdLst/>
            <a:ahLst/>
            <a:cxnLst/>
            <a:rect l="l" t="t" r="r" b="b"/>
            <a:pathLst>
              <a:path w="7772400" h="2048509">
                <a:moveTo>
                  <a:pt x="7772400" y="2048256"/>
                </a:moveTo>
                <a:lnTo>
                  <a:pt x="7772400" y="0"/>
                </a:lnTo>
                <a:lnTo>
                  <a:pt x="0" y="0"/>
                </a:lnTo>
                <a:lnTo>
                  <a:pt x="0" y="2048256"/>
                </a:lnTo>
                <a:lnTo>
                  <a:pt x="7772400" y="2048256"/>
                </a:lnTo>
                <a:close/>
              </a:path>
            </a:pathLst>
          </a:custGeom>
          <a:solidFill>
            <a:srgbClr val="FFFFFF">
              <a:alpha val="83137"/>
            </a:srgbClr>
          </a:solidFill>
        </p:spPr>
        <p:txBody>
          <a:bodyPr wrap="square" lIns="0" tIns="0" rIns="0" bIns="0" rtlCol="0"/>
          <a:lstStyle/>
          <a:p>
            <a:endParaRPr dirty="0"/>
          </a:p>
        </p:txBody>
      </p:sp>
      <p:sp>
        <p:nvSpPr>
          <p:cNvPr id="62" name="object 62"/>
          <p:cNvSpPr txBox="1">
            <a:spLocks noChangeAspect="1"/>
          </p:cNvSpPr>
          <p:nvPr/>
        </p:nvSpPr>
        <p:spPr>
          <a:xfrm>
            <a:off x="2885618" y="4043535"/>
            <a:ext cx="6277096" cy="430887"/>
          </a:xfrm>
          <a:prstGeom prst="rect">
            <a:avLst/>
          </a:prstGeom>
        </p:spPr>
        <p:txBody>
          <a:bodyPr vert="horz" wrap="square" lIns="0" tIns="0" rIns="0" bIns="0" rtlCol="0">
            <a:spAutoFit/>
          </a:bodyPr>
          <a:lstStyle/>
          <a:p>
            <a:pPr marL="12700">
              <a:lnSpc>
                <a:spcPct val="100000"/>
              </a:lnSpc>
            </a:pPr>
            <a:r>
              <a:rPr lang="en-US" sz="2800" b="1" spc="-229" dirty="0" smtClean="0">
                <a:solidFill>
                  <a:srgbClr val="29B2E7"/>
                </a:solidFill>
                <a:latin typeface="Arial" panose="020B0604020202020204" pitchFamily="34" charset="0"/>
                <a:cs typeface="Arial" panose="020B0604020202020204" pitchFamily="34" charset="0"/>
              </a:rPr>
              <a:t>GET CONNECTED:</a:t>
            </a:r>
            <a:endParaRPr lang="en-US" sz="2800" b="1" spc="-40" dirty="0" smtClean="0">
              <a:solidFill>
                <a:srgbClr val="29B2E7"/>
              </a:solidFill>
              <a:latin typeface="Arial" panose="020B0604020202020204" pitchFamily="34" charset="0"/>
              <a:cs typeface="Arial" panose="020B0604020202020204" pitchFamily="34" charset="0"/>
            </a:endParaRPr>
          </a:p>
        </p:txBody>
      </p:sp>
      <p:sp>
        <p:nvSpPr>
          <p:cNvPr id="70" name="Rectangle 69"/>
          <p:cNvSpPr/>
          <p:nvPr/>
        </p:nvSpPr>
        <p:spPr>
          <a:xfrm>
            <a:off x="2818323" y="4476394"/>
            <a:ext cx="6344391" cy="451406"/>
          </a:xfrm>
          <a:prstGeom prst="rect">
            <a:avLst/>
          </a:prstGeom>
        </p:spPr>
        <p:txBody>
          <a:bodyPr wrap="square">
            <a:spAutoFit/>
          </a:bodyPr>
          <a:lstStyle/>
          <a:p>
            <a:pPr marL="12700" lvl="0">
              <a:lnSpc>
                <a:spcPts val="2800"/>
              </a:lnSpc>
            </a:pPr>
            <a:r>
              <a:rPr lang="en-US" sz="2800" b="1" dirty="0">
                <a:solidFill>
                  <a:schemeClr val="tx1">
                    <a:lumMod val="50000"/>
                    <a:lumOff val="50000"/>
                  </a:schemeClr>
                </a:solidFill>
                <a:latin typeface="Arial" panose="020B0604020202020204" pitchFamily="34" charset="0"/>
                <a:cs typeface="Arial" panose="020B0604020202020204" pitchFamily="34" charset="0"/>
              </a:rPr>
              <a:t>Putting Compassion Into Action</a:t>
            </a:r>
            <a:endParaRPr lang="en-US" sz="2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547684" y="5589196"/>
            <a:ext cx="2379980" cy="1179904"/>
          </a:xfrm>
          <a:prstGeom prst="rect">
            <a:avLst/>
          </a:prstGeom>
        </p:spPr>
      </p:pic>
    </p:spTree>
    <p:extLst>
      <p:ext uri="{BB962C8B-B14F-4D97-AF65-F5344CB8AC3E}">
        <p14:creationId xmlns:p14="http://schemas.microsoft.com/office/powerpoint/2010/main" val="14369141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3"/>
          </p:nvPr>
        </p:nvSpPr>
        <p:spPr>
          <a:xfrm>
            <a:off x="6558280" y="1577345"/>
            <a:ext cx="4592320" cy="1354217"/>
          </a:xfrm>
        </p:spPr>
        <p:txBody>
          <a:bodyPr/>
          <a:lstStyle/>
          <a:p>
            <a:r>
              <a:rPr lang="en-US" sz="4400" dirty="0" smtClean="0"/>
              <a:t>How volunteering </a:t>
            </a:r>
          </a:p>
          <a:p>
            <a:r>
              <a:rPr lang="en-US" sz="4400" dirty="0" smtClean="0"/>
              <a:t>saved a life.</a:t>
            </a:r>
            <a:endParaRPr lang="en-US" sz="4400" dirty="0"/>
          </a:p>
        </p:txBody>
      </p:sp>
      <p:pic>
        <p:nvPicPr>
          <p:cNvPr id="5" name="Picture 2" descr="Volunteering Literally Saved This Woman's 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76200"/>
            <a:ext cx="4466034" cy="6705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450998" y="117156"/>
            <a:ext cx="1527299" cy="757177"/>
          </a:xfrm>
          <a:prstGeom prst="rect">
            <a:avLst/>
          </a:prstGeom>
        </p:spPr>
      </p:pic>
    </p:spTree>
    <p:extLst>
      <p:ext uri="{BB962C8B-B14F-4D97-AF65-F5344CB8AC3E}">
        <p14:creationId xmlns:p14="http://schemas.microsoft.com/office/powerpoint/2010/main" val="2247536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54276" y="255494"/>
            <a:ext cx="8483448" cy="6333645"/>
            <a:chOff x="2050318" y="84972"/>
            <a:chExt cx="8483448" cy="6469711"/>
          </a:xfrm>
        </p:grpSpPr>
        <p:pic>
          <p:nvPicPr>
            <p:cNvPr id="7" name="Picture 2" descr="S:\UHC_Social_Resp\DGLW\Archive\2009\9.11.09 NYC - iParticipate Kickoff\NewYorkC_Jason_58280349_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318" y="3582883"/>
              <a:ext cx="4806786"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S:\UHC_Social_Resp\DGLW\Archive\2009\9.11.09 NYC - iParticipate Kickoff\EIF-UHCVolunteers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030852" y="84972"/>
              <a:ext cx="3502914" cy="32693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UHC_Social_Resp\DGLW\Archive\2009\10.21.09 Las Vegas - Day of Service Photos\Select Photos\UHC Three Square 019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308" y="84972"/>
              <a:ext cx="4806786" cy="32693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S:\UHC_Social_Resp\DGLW\Archive\2009\Best of Photos 2009\9.11.09 EIF iParticipate Kickof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0852" y="3582883"/>
              <a:ext cx="3502914" cy="29717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862958" y="2708314"/>
              <a:ext cx="2919351" cy="1447304"/>
            </a:xfrm>
            <a:prstGeom prst="rect">
              <a:avLst/>
            </a:prstGeom>
          </p:spPr>
        </p:pic>
      </p:grpSp>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450998" y="117156"/>
            <a:ext cx="1527299" cy="757177"/>
          </a:xfrm>
          <a:prstGeom prst="rect">
            <a:avLst/>
          </a:prstGeom>
        </p:spPr>
      </p:pic>
    </p:spTree>
    <p:extLst>
      <p:ext uri="{BB962C8B-B14F-4D97-AF65-F5344CB8AC3E}">
        <p14:creationId xmlns:p14="http://schemas.microsoft.com/office/powerpoint/2010/main" val="1419283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914400" y="912028"/>
            <a:ext cx="11277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64262" y="472964"/>
            <a:ext cx="7887487" cy="369332"/>
          </a:xfrm>
          <a:prstGeom prst="rect">
            <a:avLst/>
          </a:prstGeom>
          <a:noFill/>
        </p:spPr>
        <p:txBody>
          <a:bodyPr wrap="square" rtlCol="0">
            <a:spAutoFit/>
          </a:bodyPr>
          <a:lstStyle/>
          <a:p>
            <a:pPr defTabSz="914400"/>
            <a:r>
              <a:rPr lang="en-US" b="1" spc="-5" dirty="0" smtClean="0">
                <a:solidFill>
                  <a:prstClr val="black"/>
                </a:solidFill>
                <a:latin typeface="Arial" panose="020B0604020202020204" pitchFamily="34" charset="0"/>
                <a:cs typeface="Arial" panose="020B0604020202020204" pitchFamily="34" charset="0"/>
              </a:rPr>
              <a:t>Entertainment Industry Foundation</a:t>
            </a:r>
            <a:endParaRPr lang="en-US" dirty="0">
              <a:solidFill>
                <a:prstClr val="black"/>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0998" y="117156"/>
            <a:ext cx="1527299" cy="757177"/>
          </a:xfrm>
          <a:prstGeom prst="rect">
            <a:avLst/>
          </a:prstGeom>
        </p:spPr>
      </p:pic>
      <p:grpSp>
        <p:nvGrpSpPr>
          <p:cNvPr id="10" name="Group 9"/>
          <p:cNvGrpSpPr/>
          <p:nvPr/>
        </p:nvGrpSpPr>
        <p:grpSpPr>
          <a:xfrm>
            <a:off x="1885283" y="1219199"/>
            <a:ext cx="8421435" cy="5324476"/>
            <a:chOff x="288966" y="912028"/>
            <a:chExt cx="8240343" cy="5369223"/>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13723"/>
              <a:ext cx="3957309" cy="5367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66" y="912028"/>
              <a:ext cx="4024830" cy="5369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89921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914400" y="912028"/>
            <a:ext cx="112776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14402" y="472964"/>
            <a:ext cx="7887487" cy="369332"/>
          </a:xfrm>
          <a:prstGeom prst="rect">
            <a:avLst/>
          </a:prstGeom>
          <a:noFill/>
        </p:spPr>
        <p:txBody>
          <a:bodyPr wrap="square" rtlCol="0">
            <a:spAutoFit/>
          </a:bodyPr>
          <a:lstStyle/>
          <a:p>
            <a:pPr defTabSz="914400"/>
            <a:r>
              <a:rPr lang="en-US" b="1" spc="-5" dirty="0" err="1" smtClean="0">
                <a:solidFill>
                  <a:prstClr val="black"/>
                </a:solidFill>
                <a:latin typeface="Arial" panose="020B0604020202020204" pitchFamily="34" charset="0"/>
                <a:cs typeface="Arial" panose="020B0604020202020204" pitchFamily="34" charset="0"/>
              </a:rPr>
              <a:t>iParticipate</a:t>
            </a:r>
            <a:endParaRPr lang="en-US" dirty="0">
              <a:solidFill>
                <a:prstClr val="black"/>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0998" y="117156"/>
            <a:ext cx="1527299" cy="757177"/>
          </a:xfrm>
          <a:prstGeom prst="rect">
            <a:avLst/>
          </a:prstGeom>
        </p:spPr>
      </p:pic>
      <p:grpSp>
        <p:nvGrpSpPr>
          <p:cNvPr id="3" name="Group 2"/>
          <p:cNvGrpSpPr/>
          <p:nvPr/>
        </p:nvGrpSpPr>
        <p:grpSpPr>
          <a:xfrm>
            <a:off x="1725437" y="1267253"/>
            <a:ext cx="8741126" cy="5257372"/>
            <a:chOff x="762000" y="1267253"/>
            <a:chExt cx="7743825" cy="4657543"/>
          </a:xfrm>
        </p:grpSpPr>
        <p:pic>
          <p:nvPicPr>
            <p:cNvPr id="12"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62000" y="1267253"/>
              <a:ext cx="3603625" cy="4657543"/>
            </a:xfrm>
            <a:prstGeom prst="rect">
              <a:avLst/>
            </a:prstGeom>
            <a:noFill/>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3868" y="1292462"/>
              <a:ext cx="2020332" cy="2379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7000" y="3448297"/>
              <a:ext cx="2028825" cy="2214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244669867"/>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docProps/app.xml><?xml version="1.0" encoding="utf-8"?>
<Properties xmlns="http://schemas.openxmlformats.org/officeDocument/2006/extended-properties" xmlns:vt="http://schemas.openxmlformats.org/officeDocument/2006/docPropsVTypes">
  <Template>TM04033925[[fn=Droplet]]</Template>
  <TotalTime>377</TotalTime>
  <Words>2562</Words>
  <Application>Microsoft Office PowerPoint</Application>
  <PresentationFormat>Custom</PresentationFormat>
  <Paragraphs>256</Paragraphs>
  <Slides>32</Slides>
  <Notes>32</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Droplet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Anoka County RSVP  </vt:lpstr>
      <vt:lpstr>What is RSVP? </vt:lpstr>
      <vt:lpstr>Anoka County RSVP Today</vt:lpstr>
      <vt:lpstr>Partial List of volunteer Stations include… </vt:lpstr>
      <vt:lpstr>Who benefited from service provided by rsvp volunteers?</vt:lpstr>
      <vt:lpstr>Volunteering benefits your health</vt:lpstr>
      <vt:lpstr>What are the benefits of joining RSVP? </vt:lpstr>
      <vt:lpstr>Thank You!</vt:lpstr>
    </vt:vector>
  </TitlesOfParts>
  <Company>Anoka County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Anoka County RSVP</dc:title>
  <dc:creator>Tricia L. Lehti</dc:creator>
  <cp:lastModifiedBy>McKenzie, Jaime</cp:lastModifiedBy>
  <cp:revision>46</cp:revision>
  <cp:lastPrinted>2019-02-07T14:36:36Z</cp:lastPrinted>
  <dcterms:created xsi:type="dcterms:W3CDTF">2016-01-14T14:31:27Z</dcterms:created>
  <dcterms:modified xsi:type="dcterms:W3CDTF">2019-02-08T22:09:31Z</dcterms:modified>
</cp:coreProperties>
</file>