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media/image10.jpg" ContentType="image/pn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59" r:id="rId2"/>
    <p:sldId id="360" r:id="rId3"/>
    <p:sldId id="371" r:id="rId4"/>
    <p:sldId id="256" r:id="rId5"/>
    <p:sldId id="257" r:id="rId6"/>
    <p:sldId id="261" r:id="rId7"/>
    <p:sldId id="282" r:id="rId8"/>
    <p:sldId id="269" r:id="rId9"/>
    <p:sldId id="271" r:id="rId10"/>
    <p:sldId id="284" r:id="rId11"/>
    <p:sldId id="273" r:id="rId12"/>
    <p:sldId id="288" r:id="rId13"/>
    <p:sldId id="289" r:id="rId14"/>
    <p:sldId id="277" r:id="rId15"/>
    <p:sldId id="287" r:id="rId16"/>
    <p:sldId id="290" r:id="rId17"/>
    <p:sldId id="291" r:id="rId18"/>
    <p:sldId id="278" r:id="rId19"/>
    <p:sldId id="283" r:id="rId20"/>
    <p:sldId id="270" r:id="rId21"/>
    <p:sldId id="281" r:id="rId2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p:normalViewPr>
  <p:slideViewPr>
    <p:cSldViewPr snapToGrid="0">
      <p:cViewPr varScale="1">
        <p:scale>
          <a:sx n="102" d="100"/>
          <a:sy n="102" d="100"/>
        </p:scale>
        <p:origin x="7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E152BEFD-7541-442B-B4D0-F1B44207F223}" type="datetimeFigureOut">
              <a:rPr lang="en-US" smtClean="0"/>
              <a:t>4/27/2022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0FF9ABC-2144-429A-B6C6-FC6C0601F634}" type="slidenum">
              <a:rPr lang="en-US" smtClean="0"/>
              <a:t>‹#›</a:t>
            </a:fld>
            <a:endParaRPr lang="en-US"/>
          </a:p>
        </p:txBody>
      </p:sp>
    </p:spTree>
    <p:extLst>
      <p:ext uri="{BB962C8B-B14F-4D97-AF65-F5344CB8AC3E}">
        <p14:creationId xmlns:p14="http://schemas.microsoft.com/office/powerpoint/2010/main" val="1074840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https://www.youtube.com/watch?v=i4nCy6Xs6R8 </a:t>
            </a:r>
          </a:p>
        </p:txBody>
      </p:sp>
      <p:sp>
        <p:nvSpPr>
          <p:cNvPr id="4" name="Slide Number Placeholder 3"/>
          <p:cNvSpPr>
            <a:spLocks noGrp="1"/>
          </p:cNvSpPr>
          <p:nvPr>
            <p:ph type="sldNum" sz="quarter" idx="5"/>
          </p:nvPr>
        </p:nvSpPr>
        <p:spPr/>
        <p:txBody>
          <a:bodyPr/>
          <a:lstStyle/>
          <a:p>
            <a:fld id="{D0FF9ABC-2144-429A-B6C6-FC6C0601F634}" type="slidenum">
              <a:rPr lang="en-US" smtClean="0"/>
              <a:t>10</a:t>
            </a:fld>
            <a:endParaRPr lang="en-US"/>
          </a:p>
        </p:txBody>
      </p:sp>
    </p:spTree>
    <p:extLst>
      <p:ext uri="{BB962C8B-B14F-4D97-AF65-F5344CB8AC3E}">
        <p14:creationId xmlns:p14="http://schemas.microsoft.com/office/powerpoint/2010/main" val="282454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4593BE-40FB-4AA2-9985-5A1DE8FAEB8E}"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129086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593BE-40FB-4AA2-9985-5A1DE8FAEB8E}"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1813721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593BE-40FB-4AA2-9985-5A1DE8FAEB8E}"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91928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593BE-40FB-4AA2-9985-5A1DE8FAEB8E}"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A685D-BBC5-46EF-B5F8-E6416D26A507}"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78345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593BE-40FB-4AA2-9985-5A1DE8FAEB8E}"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2934438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64593BE-40FB-4AA2-9985-5A1DE8FAEB8E}"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3330293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64593BE-40FB-4AA2-9985-5A1DE8FAEB8E}"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2755888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593BE-40FB-4AA2-9985-5A1DE8FAEB8E}"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1556318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593BE-40FB-4AA2-9985-5A1DE8FAEB8E}"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2104510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963084" y="1929314"/>
            <a:ext cx="10363200" cy="2652370"/>
          </a:xfrm>
        </p:spPr>
        <p:txBody>
          <a:bodyPr>
            <a:normAutofit/>
          </a:bodyPr>
          <a:lstStyle>
            <a:lvl1pPr marL="0" indent="0">
              <a:buNone/>
              <a:defRPr sz="2700">
                <a:solidFill>
                  <a:srgbClr val="972A26"/>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1"/>
          </p:nvPr>
        </p:nvSpPr>
        <p:spPr>
          <a:xfrm>
            <a:off x="6961323" y="3660369"/>
            <a:ext cx="4648260" cy="2747351"/>
          </a:xfrm>
          <a:noFill/>
          <a:ln w="76200">
            <a:noFill/>
            <a:miter lim="800000"/>
          </a:ln>
          <a:effectLst/>
        </p:spPr>
        <p:txBody>
          <a:bodyPr rtlCol="0">
            <a:normAutofit/>
          </a:bodyPr>
          <a:lstStyle>
            <a:lvl1pPr marL="0" indent="0">
              <a:buNone/>
              <a:defRPr sz="105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Tree>
    <p:extLst>
      <p:ext uri="{BB962C8B-B14F-4D97-AF65-F5344CB8AC3E}">
        <p14:creationId xmlns:p14="http://schemas.microsoft.com/office/powerpoint/2010/main" val="36472543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593BE-40FB-4AA2-9985-5A1DE8FAEB8E}"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179032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4593BE-40FB-4AA2-9985-5A1DE8FAEB8E}"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1912086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4593BE-40FB-4AA2-9985-5A1DE8FAEB8E}"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1183373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593BE-40FB-4AA2-9985-5A1DE8FAEB8E}" type="datetimeFigureOut">
              <a:rPr lang="en-US" smtClean="0"/>
              <a:t>4/27/2022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205808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4593BE-40FB-4AA2-9985-5A1DE8FAEB8E}"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20756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593BE-40FB-4AA2-9985-5A1DE8FAEB8E}" type="datetimeFigureOut">
              <a:rPr lang="en-US" smtClean="0"/>
              <a:t>4/27/2022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402244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593BE-40FB-4AA2-9985-5A1DE8FAEB8E}"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4069795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593BE-40FB-4AA2-9985-5A1DE8FAEB8E}"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A685D-BBC5-46EF-B5F8-E6416D26A507}" type="slidenum">
              <a:rPr lang="en-US" smtClean="0"/>
              <a:t>‹#›</a:t>
            </a:fld>
            <a:endParaRPr lang="en-US"/>
          </a:p>
        </p:txBody>
      </p:sp>
    </p:spTree>
    <p:extLst>
      <p:ext uri="{BB962C8B-B14F-4D97-AF65-F5344CB8AC3E}">
        <p14:creationId xmlns:p14="http://schemas.microsoft.com/office/powerpoint/2010/main" val="2551624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64593BE-40FB-4AA2-9985-5A1DE8FAEB8E}" type="datetimeFigureOut">
              <a:rPr lang="en-US" smtClean="0"/>
              <a:t>4/27/2022</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76A685D-BBC5-46EF-B5F8-E6416D26A507}" type="slidenum">
              <a:rPr lang="en-US" smtClean="0"/>
              <a:t>‹#›</a:t>
            </a:fld>
            <a:endParaRPr lang="en-US"/>
          </a:p>
        </p:txBody>
      </p:sp>
    </p:spTree>
    <p:extLst>
      <p:ext uri="{BB962C8B-B14F-4D97-AF65-F5344CB8AC3E}">
        <p14:creationId xmlns:p14="http://schemas.microsoft.com/office/powerpoint/2010/main" val="399006238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i4nCy6Xs6R8?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hyperlink" Target="https://www.irs.gov/taxpayer-bill-of-rights"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fbi.gov/scams-and-safety/common-scams-and-crimes/romance-scams" TargetMode="External"/><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hyperlink" Target="https://www.aarp.org/money/scams-fraud/info-2019/romance.html" TargetMode="External"/><Relationship Id="rId4" Type="http://schemas.openxmlformats.org/officeDocument/2006/relationships/hyperlink" Target="https://www.consumer.ftc.gov/articles/what-you-need-know-about-romance-scam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tc.gov/" TargetMode="External"/><Relationship Id="rId2" Type="http://schemas.openxmlformats.org/officeDocument/2006/relationships/hyperlink" Target="http://www.ag.state.mn.us/" TargetMode="External"/><Relationship Id="rId1" Type="http://schemas.openxmlformats.org/officeDocument/2006/relationships/slideLayout" Target="../slideLayouts/slideLayout2.xml"/><Relationship Id="rId6" Type="http://schemas.openxmlformats.org/officeDocument/2006/relationships/hyperlink" Target="https://www.usa.gov/scams-and-frauds" TargetMode="External"/><Relationship Id="rId5" Type="http://schemas.openxmlformats.org/officeDocument/2006/relationships/hyperlink" Target="https://www.identitytheft.gov/" TargetMode="External"/><Relationship Id="rId4" Type="http://schemas.openxmlformats.org/officeDocument/2006/relationships/hyperlink" Target="https://www.ic3.gov/default.aspx"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www.anokacounty.us/" TargetMode="External"/><Relationship Id="rId2" Type="http://schemas.openxmlformats.org/officeDocument/2006/relationships/hyperlink" Target="http://www.elderjusticemn.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407834" y="188177"/>
            <a:ext cx="5365978" cy="661130"/>
          </a:xfrm>
        </p:spPr>
        <p:txBody>
          <a:bodyPr>
            <a:normAutofit fontScale="92500" lnSpcReduction="20000"/>
          </a:bodyPr>
          <a:lstStyle/>
          <a:p>
            <a:pPr algn="ctr"/>
            <a:r>
              <a:rPr lang="en-US" sz="4050" u="sng" dirty="0">
                <a:solidFill>
                  <a:srgbClr val="009999"/>
                </a:solidFill>
                <a:latin typeface="Arial" panose="020B0604020202020204" pitchFamily="34" charset="0"/>
                <a:cs typeface="Arial" panose="020B0604020202020204" pitchFamily="34" charset="0"/>
              </a:rPr>
              <a:t>Welcome</a:t>
            </a:r>
          </a:p>
          <a:p>
            <a:pPr algn="ctr"/>
            <a:endParaRPr lang="en-US" sz="900" dirty="0">
              <a:solidFill>
                <a:srgbClr val="009999"/>
              </a:solidFill>
            </a:endParaRPr>
          </a:p>
          <a:p>
            <a:pPr algn="ctr"/>
            <a:endParaRPr lang="en-US" dirty="0">
              <a:solidFill>
                <a:srgbClr val="00B050"/>
              </a:solidFill>
            </a:endParaRPr>
          </a:p>
        </p:txBody>
      </p:sp>
      <p:pic>
        <p:nvPicPr>
          <p:cNvPr id="4" name="Picture 3" descr="Graphical user interface, text&#10;&#10;Description automatically generated">
            <a:extLst>
              <a:ext uri="{FF2B5EF4-FFF2-40B4-BE49-F238E27FC236}">
                <a16:creationId xmlns:a16="http://schemas.microsoft.com/office/drawing/2014/main" id="{25688564-78F7-40BF-BBCC-41A73D191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016" y="911117"/>
            <a:ext cx="4593967" cy="5946883"/>
          </a:xfrm>
          <a:prstGeom prst="rect">
            <a:avLst/>
          </a:prstGeom>
        </p:spPr>
      </p:pic>
    </p:spTree>
    <p:extLst>
      <p:ext uri="{BB962C8B-B14F-4D97-AF65-F5344CB8AC3E}">
        <p14:creationId xmlns:p14="http://schemas.microsoft.com/office/powerpoint/2010/main" val="118140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CA60E-E286-4928-9F9B-63B9DD93C315}"/>
              </a:ext>
            </a:extLst>
          </p:cNvPr>
          <p:cNvSpPr>
            <a:spLocks noGrp="1"/>
          </p:cNvSpPr>
          <p:nvPr>
            <p:ph type="title"/>
          </p:nvPr>
        </p:nvSpPr>
        <p:spPr>
          <a:xfrm>
            <a:off x="913796" y="401054"/>
            <a:ext cx="10353761" cy="762000"/>
          </a:xfrm>
        </p:spPr>
        <p:txBody>
          <a:bodyPr/>
          <a:lstStyle/>
          <a:p>
            <a:r>
              <a:rPr lang="en-US" dirty="0"/>
              <a:t>IRS Scams</a:t>
            </a:r>
          </a:p>
        </p:txBody>
      </p:sp>
      <p:pic>
        <p:nvPicPr>
          <p:cNvPr id="6" name="Online Media 5" title="IRS Imposter Scams | Federal Trade Commission">
            <a:hlinkClick r:id="" action="ppaction://media"/>
            <a:extLst>
              <a:ext uri="{FF2B5EF4-FFF2-40B4-BE49-F238E27FC236}">
                <a16:creationId xmlns:a16="http://schemas.microsoft.com/office/drawing/2014/main" id="{3714F91A-0335-47E6-B546-93F869AAD382}"/>
              </a:ext>
            </a:extLst>
          </p:cNvPr>
          <p:cNvPicPr>
            <a:picLocks noGrp="1" noRot="1" noChangeAspect="1"/>
          </p:cNvPicPr>
          <p:nvPr>
            <p:ph idx="1"/>
            <a:videoFile r:link="rId1"/>
          </p:nvPr>
        </p:nvPicPr>
        <p:blipFill>
          <a:blip r:embed="rId4"/>
          <a:stretch>
            <a:fillRect/>
          </a:stretch>
        </p:blipFill>
        <p:spPr>
          <a:xfrm>
            <a:off x="1610025" y="1252330"/>
            <a:ext cx="8971950" cy="5069588"/>
          </a:xfrm>
          <a:prstGeom prst="rect">
            <a:avLst/>
          </a:prstGeom>
        </p:spPr>
      </p:pic>
    </p:spTree>
    <p:extLst>
      <p:ext uri="{BB962C8B-B14F-4D97-AF65-F5344CB8AC3E}">
        <p14:creationId xmlns:p14="http://schemas.microsoft.com/office/powerpoint/2010/main" val="297920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FD43F-72AA-452F-8D81-F4952F62F3BA}"/>
              </a:ext>
            </a:extLst>
          </p:cNvPr>
          <p:cNvSpPr/>
          <p:nvPr/>
        </p:nvSpPr>
        <p:spPr>
          <a:xfrm>
            <a:off x="822594" y="1318054"/>
            <a:ext cx="10450286" cy="4770537"/>
          </a:xfrm>
          <a:prstGeom prst="rect">
            <a:avLst/>
          </a:prstGeom>
        </p:spPr>
        <p:txBody>
          <a:bodyPr wrap="square">
            <a:spAutoFit/>
          </a:bodyPr>
          <a:lstStyle/>
          <a:p>
            <a:pPr marL="342900" indent="-342900">
              <a:spcBef>
                <a:spcPts val="1200"/>
              </a:spcBef>
              <a:spcAft>
                <a:spcPts val="1200"/>
              </a:spcAft>
              <a:buFont typeface="Arial" panose="020B0604020202020204" pitchFamily="34" charset="0"/>
              <a:buChar char="•"/>
            </a:pPr>
            <a:r>
              <a:rPr lang="en-US" sz="2400" dirty="0"/>
              <a:t>Call to demand immediate payment using a specific payment method such as a prepaid debit card, gift card or wire transfer. Generally, the IRS will first mail a bill to any taxpayer who owes taxes.</a:t>
            </a:r>
          </a:p>
          <a:p>
            <a:pPr marL="342900" indent="-342900">
              <a:spcBef>
                <a:spcPts val="1200"/>
              </a:spcBef>
              <a:spcAft>
                <a:spcPts val="1200"/>
              </a:spcAft>
              <a:buFont typeface="Arial" panose="020B0604020202020204" pitchFamily="34" charset="0"/>
              <a:buChar char="•"/>
            </a:pPr>
            <a:r>
              <a:rPr lang="en-US" sz="2400" dirty="0"/>
              <a:t>Demand that you pay taxes without the opportunity to question or appeal the amount they say you owe. You should also be advised of </a:t>
            </a:r>
            <a:r>
              <a:rPr lang="en-US" sz="2400" dirty="0">
                <a:hlinkClick r:id="rId2" tooltip="Taxpayer Bill of Rights"/>
              </a:rPr>
              <a:t>your rights as a taxpayer</a:t>
            </a:r>
            <a:r>
              <a:rPr lang="en-US" sz="2400" dirty="0"/>
              <a:t>.</a:t>
            </a:r>
          </a:p>
          <a:p>
            <a:pPr marL="342900" indent="-342900">
              <a:spcBef>
                <a:spcPts val="1200"/>
              </a:spcBef>
              <a:spcAft>
                <a:spcPts val="1200"/>
              </a:spcAft>
              <a:buFont typeface="Arial" panose="020B0604020202020204" pitchFamily="34" charset="0"/>
              <a:buChar char="•"/>
            </a:pPr>
            <a:r>
              <a:rPr lang="en-US" sz="2400" dirty="0"/>
              <a:t>Threaten to bring in local police, immigration officers or other law-enforcement to have you arrested for not paying. The IRS also cannot revoke your driver’s license, business licenses, or immigration status. Threats like these are common tactics scam artists use to trick victims into buying into their schemes.</a:t>
            </a:r>
          </a:p>
        </p:txBody>
      </p:sp>
      <p:sp>
        <p:nvSpPr>
          <p:cNvPr id="3" name="Title 1">
            <a:extLst>
              <a:ext uri="{FF2B5EF4-FFF2-40B4-BE49-F238E27FC236}">
                <a16:creationId xmlns:a16="http://schemas.microsoft.com/office/drawing/2014/main" id="{5CFA310D-80AA-4D6A-906C-A665CD866F0D}"/>
              </a:ext>
            </a:extLst>
          </p:cNvPr>
          <p:cNvSpPr txBox="1">
            <a:spLocks/>
          </p:cNvSpPr>
          <p:nvPr/>
        </p:nvSpPr>
        <p:spPr>
          <a:xfrm>
            <a:off x="919119" y="568411"/>
            <a:ext cx="10353761" cy="586621"/>
          </a:xfrm>
          <a:prstGeom prst="rect">
            <a:avLst/>
          </a:prstGeom>
        </p:spPr>
        <p:txBody>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dirty="0"/>
              <a:t>The </a:t>
            </a:r>
            <a:r>
              <a:rPr lang="en-US" dirty="0" err="1"/>
              <a:t>irs</a:t>
            </a:r>
            <a:r>
              <a:rPr lang="en-US" dirty="0"/>
              <a:t> does not:</a:t>
            </a:r>
          </a:p>
        </p:txBody>
      </p:sp>
    </p:spTree>
    <p:extLst>
      <p:ext uri="{BB962C8B-B14F-4D97-AF65-F5344CB8AC3E}">
        <p14:creationId xmlns:p14="http://schemas.microsoft.com/office/powerpoint/2010/main" val="4011935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FD43F-72AA-452F-8D81-F4952F62F3BA}"/>
              </a:ext>
            </a:extLst>
          </p:cNvPr>
          <p:cNvSpPr/>
          <p:nvPr/>
        </p:nvSpPr>
        <p:spPr>
          <a:xfrm>
            <a:off x="662159" y="1050758"/>
            <a:ext cx="10867681" cy="5386090"/>
          </a:xfrm>
          <a:prstGeom prst="rect">
            <a:avLst/>
          </a:prstGeom>
        </p:spPr>
        <p:txBody>
          <a:bodyPr wrap="square">
            <a:spAutoFit/>
          </a:bodyPr>
          <a:lstStyle/>
          <a:p>
            <a:pPr>
              <a:spcAft>
                <a:spcPts val="1200"/>
              </a:spcAft>
            </a:pPr>
            <a:r>
              <a:rPr lang="en-US" sz="2000" dirty="0"/>
              <a:t>The Social Security Administration will never threaten, scare, or pressure you to take an immediate action.</a:t>
            </a:r>
          </a:p>
          <a:p>
            <a:pPr>
              <a:spcAft>
                <a:spcPts val="1200"/>
              </a:spcAft>
            </a:pPr>
            <a:r>
              <a:rPr lang="en-US" sz="2000" dirty="0"/>
              <a:t>If you receive a call, text, or email that…</a:t>
            </a:r>
          </a:p>
          <a:p>
            <a:pPr marL="800100" lvl="1" indent="-342900">
              <a:spcAft>
                <a:spcPts val="1200"/>
              </a:spcAft>
              <a:buFont typeface="Arial" panose="020B0604020202020204" pitchFamily="34" charset="0"/>
              <a:buChar char="•"/>
            </a:pPr>
            <a:r>
              <a:rPr lang="en-US" sz="2000" i="1" dirty="0"/>
              <a:t>Threatens to suspend your SSN, even if they have part or all of your SSN</a:t>
            </a:r>
          </a:p>
          <a:p>
            <a:pPr marL="800100" lvl="1" indent="-342900">
              <a:spcAft>
                <a:spcPts val="1200"/>
              </a:spcAft>
              <a:buFont typeface="Arial" panose="020B0604020202020204" pitchFamily="34" charset="0"/>
              <a:buChar char="•"/>
            </a:pPr>
            <a:r>
              <a:rPr lang="en-US" sz="2000" i="1" dirty="0"/>
              <a:t>Warns of arrest or legal action</a:t>
            </a:r>
          </a:p>
          <a:p>
            <a:pPr marL="800100" lvl="1" indent="-342900">
              <a:spcAft>
                <a:spcPts val="1200"/>
              </a:spcAft>
              <a:buFont typeface="Arial" panose="020B0604020202020204" pitchFamily="34" charset="0"/>
              <a:buChar char="•"/>
            </a:pPr>
            <a:r>
              <a:rPr lang="en-US" sz="2000" i="1" dirty="0"/>
              <a:t>Demands or requests immediate payment</a:t>
            </a:r>
          </a:p>
          <a:p>
            <a:pPr marL="800100" lvl="1" indent="-342900">
              <a:spcAft>
                <a:spcPts val="1200"/>
              </a:spcAft>
              <a:buFont typeface="Arial" panose="020B0604020202020204" pitchFamily="34" charset="0"/>
              <a:buChar char="•"/>
            </a:pPr>
            <a:r>
              <a:rPr lang="en-US" sz="2000" i="1" dirty="0"/>
              <a:t>Requires payment by gift card, prepaid debit card, internet currency, or by mailing cash</a:t>
            </a:r>
          </a:p>
          <a:p>
            <a:pPr marL="800100" lvl="1" indent="-342900">
              <a:spcAft>
                <a:spcPts val="1200"/>
              </a:spcAft>
              <a:buFont typeface="Arial" panose="020B0604020202020204" pitchFamily="34" charset="0"/>
              <a:buChar char="•"/>
            </a:pPr>
            <a:r>
              <a:rPr lang="en-US" sz="2000" i="1" dirty="0"/>
              <a:t>Pressures you for personal information</a:t>
            </a:r>
          </a:p>
          <a:p>
            <a:pPr marL="800100" lvl="1" indent="-342900">
              <a:spcAft>
                <a:spcPts val="1200"/>
              </a:spcAft>
              <a:buFont typeface="Arial" panose="020B0604020202020204" pitchFamily="34" charset="0"/>
              <a:buChar char="•"/>
            </a:pPr>
            <a:r>
              <a:rPr lang="en-US" sz="2000" i="1" dirty="0"/>
              <a:t>Requests secrecy</a:t>
            </a:r>
          </a:p>
          <a:p>
            <a:pPr marL="800100" lvl="1" indent="-342900">
              <a:spcAft>
                <a:spcPts val="1200"/>
              </a:spcAft>
              <a:buFont typeface="Arial" panose="020B0604020202020204" pitchFamily="34" charset="0"/>
              <a:buChar char="•"/>
            </a:pPr>
            <a:r>
              <a:rPr lang="en-US" sz="2000" i="1" dirty="0"/>
              <a:t>Threatens to seize your bank account</a:t>
            </a:r>
          </a:p>
          <a:p>
            <a:pPr marL="800100" lvl="1" indent="-342900">
              <a:spcAft>
                <a:spcPts val="1200"/>
              </a:spcAft>
              <a:buFont typeface="Arial" panose="020B0604020202020204" pitchFamily="34" charset="0"/>
              <a:buChar char="•"/>
            </a:pPr>
            <a:r>
              <a:rPr lang="en-US" sz="2000" i="1" dirty="0"/>
              <a:t>Promises to increase your Social Security benefit…</a:t>
            </a:r>
          </a:p>
          <a:p>
            <a:pPr>
              <a:spcAft>
                <a:spcPts val="1200"/>
              </a:spcAft>
            </a:pPr>
            <a:r>
              <a:rPr lang="en-US" sz="2400" b="1" dirty="0"/>
              <a:t>IT IS A SCAM!!!!!</a:t>
            </a:r>
          </a:p>
        </p:txBody>
      </p:sp>
      <p:sp>
        <p:nvSpPr>
          <p:cNvPr id="3" name="Title 1">
            <a:extLst>
              <a:ext uri="{FF2B5EF4-FFF2-40B4-BE49-F238E27FC236}">
                <a16:creationId xmlns:a16="http://schemas.microsoft.com/office/drawing/2014/main" id="{5CFA310D-80AA-4D6A-906C-A665CD866F0D}"/>
              </a:ext>
            </a:extLst>
          </p:cNvPr>
          <p:cNvSpPr txBox="1">
            <a:spLocks/>
          </p:cNvSpPr>
          <p:nvPr/>
        </p:nvSpPr>
        <p:spPr>
          <a:xfrm>
            <a:off x="870856" y="276967"/>
            <a:ext cx="10353761" cy="653475"/>
          </a:xfrm>
          <a:prstGeom prst="rect">
            <a:avLst/>
          </a:prstGeom>
        </p:spPr>
        <p:txBody>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dirty="0"/>
              <a:t>Social Security</a:t>
            </a:r>
          </a:p>
        </p:txBody>
      </p:sp>
    </p:spTree>
    <p:extLst>
      <p:ext uri="{BB962C8B-B14F-4D97-AF65-F5344CB8AC3E}">
        <p14:creationId xmlns:p14="http://schemas.microsoft.com/office/powerpoint/2010/main" val="2028046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FD43F-72AA-452F-8D81-F4952F62F3BA}"/>
              </a:ext>
            </a:extLst>
          </p:cNvPr>
          <p:cNvSpPr/>
          <p:nvPr/>
        </p:nvSpPr>
        <p:spPr>
          <a:xfrm>
            <a:off x="1299409" y="2113255"/>
            <a:ext cx="9593179" cy="2631490"/>
          </a:xfrm>
          <a:prstGeom prst="rect">
            <a:avLst/>
          </a:prstGeom>
        </p:spPr>
        <p:txBody>
          <a:bodyPr wrap="square">
            <a:spAutoFit/>
          </a:bodyPr>
          <a:lstStyle/>
          <a:p>
            <a:pPr marL="342900" indent="-342900">
              <a:spcAft>
                <a:spcPts val="1800"/>
              </a:spcAft>
              <a:buFont typeface="Arial" panose="020B0604020202020204" pitchFamily="34" charset="0"/>
              <a:buChar char="•"/>
            </a:pPr>
            <a:r>
              <a:rPr lang="en-US" sz="2400" dirty="0"/>
              <a:t>Will not contact you for your Medicare number or other personal information unless you’ve given them permission in advance.</a:t>
            </a:r>
          </a:p>
          <a:p>
            <a:pPr marL="342900" indent="-342900">
              <a:spcAft>
                <a:spcPts val="1800"/>
              </a:spcAft>
              <a:buFont typeface="Arial" panose="020B0604020202020204" pitchFamily="34" charset="0"/>
              <a:buChar char="•"/>
            </a:pPr>
            <a:r>
              <a:rPr lang="en-US" sz="2400" dirty="0"/>
              <a:t>Will never call to sell you anything.</a:t>
            </a:r>
          </a:p>
          <a:p>
            <a:pPr marL="342900" indent="-342900">
              <a:spcAft>
                <a:spcPts val="1800"/>
              </a:spcAft>
              <a:buFont typeface="Arial" panose="020B0604020202020204" pitchFamily="34" charset="0"/>
              <a:buChar char="•"/>
            </a:pPr>
            <a:r>
              <a:rPr lang="en-US" sz="2400" dirty="0"/>
              <a:t>Will never visit you at your home.</a:t>
            </a:r>
          </a:p>
          <a:p>
            <a:pPr marL="342900" indent="-342900">
              <a:spcAft>
                <a:spcPts val="1800"/>
              </a:spcAft>
              <a:buFont typeface="Arial" panose="020B0604020202020204" pitchFamily="34" charset="0"/>
              <a:buChar char="•"/>
            </a:pPr>
            <a:r>
              <a:rPr lang="en-US" sz="2400" dirty="0"/>
              <a:t>Cannot enroll you over the phone unless you called first. </a:t>
            </a:r>
          </a:p>
        </p:txBody>
      </p:sp>
      <p:sp>
        <p:nvSpPr>
          <p:cNvPr id="3" name="Title 1">
            <a:extLst>
              <a:ext uri="{FF2B5EF4-FFF2-40B4-BE49-F238E27FC236}">
                <a16:creationId xmlns:a16="http://schemas.microsoft.com/office/drawing/2014/main" id="{5CFA310D-80AA-4D6A-906C-A665CD866F0D}"/>
              </a:ext>
            </a:extLst>
          </p:cNvPr>
          <p:cNvSpPr txBox="1">
            <a:spLocks/>
          </p:cNvSpPr>
          <p:nvPr/>
        </p:nvSpPr>
        <p:spPr>
          <a:xfrm>
            <a:off x="919119" y="726146"/>
            <a:ext cx="10353761" cy="653475"/>
          </a:xfrm>
          <a:prstGeom prst="rect">
            <a:avLst/>
          </a:prstGeom>
        </p:spPr>
        <p:txBody>
          <a:bodyPr/>
          <a:lst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r>
              <a:rPr lang="en-US" dirty="0"/>
              <a:t>Medicare</a:t>
            </a:r>
          </a:p>
        </p:txBody>
      </p:sp>
    </p:spTree>
    <p:extLst>
      <p:ext uri="{BB962C8B-B14F-4D97-AF65-F5344CB8AC3E}">
        <p14:creationId xmlns:p14="http://schemas.microsoft.com/office/powerpoint/2010/main" val="428229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ndparent Scam for PT">
            <a:hlinkClick r:id="" action="ppaction://media"/>
            <a:extLst>
              <a:ext uri="{FF2B5EF4-FFF2-40B4-BE49-F238E27FC236}">
                <a16:creationId xmlns:a16="http://schemas.microsoft.com/office/drawing/2014/main" id="{E9DB9404-CB49-4A22-926D-B813876C01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4150" y="809342"/>
            <a:ext cx="9283700" cy="5239316"/>
          </a:xfrm>
          <a:prstGeom prst="rect">
            <a:avLst/>
          </a:prstGeom>
        </p:spPr>
      </p:pic>
    </p:spTree>
    <p:extLst>
      <p:ext uri="{BB962C8B-B14F-4D97-AF65-F5344CB8AC3E}">
        <p14:creationId xmlns:p14="http://schemas.microsoft.com/office/powerpoint/2010/main" val="347986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9C23DE-7B1E-416E-96B1-0585588C1CA2}"/>
              </a:ext>
            </a:extLst>
          </p:cNvPr>
          <p:cNvSpPr>
            <a:spLocks noGrp="1"/>
          </p:cNvSpPr>
          <p:nvPr>
            <p:ph type="title"/>
          </p:nvPr>
        </p:nvSpPr>
        <p:spPr>
          <a:xfrm>
            <a:off x="448576" y="322988"/>
            <a:ext cx="4435935" cy="577516"/>
          </a:xfrm>
        </p:spPr>
        <p:txBody>
          <a:bodyPr/>
          <a:lstStyle/>
          <a:p>
            <a:pPr algn="l"/>
            <a:r>
              <a:rPr lang="en-US" dirty="0"/>
              <a:t>Romance Scams</a:t>
            </a:r>
          </a:p>
        </p:txBody>
      </p:sp>
      <p:sp>
        <p:nvSpPr>
          <p:cNvPr id="4" name="Content Placeholder 3">
            <a:extLst>
              <a:ext uri="{FF2B5EF4-FFF2-40B4-BE49-F238E27FC236}">
                <a16:creationId xmlns:a16="http://schemas.microsoft.com/office/drawing/2014/main" id="{D0C5C1A5-A72D-4BB7-A31F-14C13D1E9B07}"/>
              </a:ext>
            </a:extLst>
          </p:cNvPr>
          <p:cNvSpPr>
            <a:spLocks noGrp="1"/>
          </p:cNvSpPr>
          <p:nvPr>
            <p:ph sz="half" idx="1"/>
          </p:nvPr>
        </p:nvSpPr>
        <p:spPr>
          <a:xfrm>
            <a:off x="7403432" y="3759868"/>
            <a:ext cx="3626349" cy="2305879"/>
          </a:xfrm>
          <a:ln>
            <a:solidFill>
              <a:schemeClr val="tx1"/>
            </a:solidFill>
          </a:ln>
        </p:spPr>
        <p:txBody>
          <a:bodyPr>
            <a:normAutofit/>
          </a:bodyPr>
          <a:lstStyle/>
          <a:p>
            <a:pPr marL="0" indent="0">
              <a:lnSpc>
                <a:spcPct val="100000"/>
              </a:lnSpc>
              <a:buNone/>
            </a:pPr>
            <a:r>
              <a:rPr lang="en-US" dirty="0"/>
              <a:t>Millions of people turn to online dating apps or social networking sites to meet someone.  But instead of finding romance, many find a scammer trying to trick them into sending money.</a:t>
            </a:r>
          </a:p>
        </p:txBody>
      </p:sp>
      <p:pic>
        <p:nvPicPr>
          <p:cNvPr id="9" name="Picture 8" descr="Graphical user interface&#10;&#10;Description automatically generated">
            <a:extLst>
              <a:ext uri="{FF2B5EF4-FFF2-40B4-BE49-F238E27FC236}">
                <a16:creationId xmlns:a16="http://schemas.microsoft.com/office/drawing/2014/main" id="{43B1622A-3B1B-4186-9284-F45A9E25DAF8}"/>
              </a:ext>
            </a:extLst>
          </p:cNvPr>
          <p:cNvPicPr>
            <a:picLocks noChangeAspect="1"/>
          </p:cNvPicPr>
          <p:nvPr/>
        </p:nvPicPr>
        <p:blipFill rotWithShape="1">
          <a:blip r:embed="rId2">
            <a:extLst>
              <a:ext uri="{28A0092B-C50C-407E-A947-70E740481C1C}">
                <a14:useLocalDpi xmlns:a14="http://schemas.microsoft.com/office/drawing/2010/main" val="0"/>
              </a:ext>
            </a:extLst>
          </a:blip>
          <a:srcRect l="428" b="12930"/>
          <a:stretch/>
        </p:blipFill>
        <p:spPr>
          <a:xfrm>
            <a:off x="5427301" y="322988"/>
            <a:ext cx="5602480" cy="3184694"/>
          </a:xfrm>
          <a:prstGeom prst="rect">
            <a:avLst/>
          </a:prstGeom>
          <a:ln>
            <a:noFill/>
          </a:ln>
          <a:effectLst>
            <a:outerShdw blurRad="292100" dist="139700" dir="2700000" algn="tl" rotWithShape="0">
              <a:srgbClr val="333333">
                <a:alpha val="65000"/>
              </a:srgbClr>
            </a:outerShdw>
          </a:effectLst>
        </p:spPr>
      </p:pic>
      <p:pic>
        <p:nvPicPr>
          <p:cNvPr id="11" name="Picture 10" descr="Graphical user interface, application&#10;&#10;Description automatically generated">
            <a:extLst>
              <a:ext uri="{FF2B5EF4-FFF2-40B4-BE49-F238E27FC236}">
                <a16:creationId xmlns:a16="http://schemas.microsoft.com/office/drawing/2014/main" id="{E7D0066E-042E-4F01-B657-EA43BABE0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71" y="1776577"/>
            <a:ext cx="3538495" cy="4282152"/>
          </a:xfrm>
          <a:prstGeom prst="rect">
            <a:avLst/>
          </a:prstGeom>
          <a:ln>
            <a:noFill/>
          </a:ln>
          <a:effectLst>
            <a:outerShdw blurRad="292100" dist="139700" dir="2700000" algn="tl" rotWithShape="0">
              <a:srgbClr val="333333">
                <a:alpha val="65000"/>
              </a:srgbClr>
            </a:outerShdw>
          </a:effectLst>
        </p:spPr>
      </p:pic>
      <p:pic>
        <p:nvPicPr>
          <p:cNvPr id="15" name="Picture 14" descr="Graphical user interface, text, website&#10;&#10;Description automatically generated">
            <a:extLst>
              <a:ext uri="{FF2B5EF4-FFF2-40B4-BE49-F238E27FC236}">
                <a16:creationId xmlns:a16="http://schemas.microsoft.com/office/drawing/2014/main" id="{D5FF6B32-0E8A-49CA-B650-76C83EA836A0}"/>
              </a:ext>
            </a:extLst>
          </p:cNvPr>
          <p:cNvPicPr>
            <a:picLocks noChangeAspect="1"/>
          </p:cNvPicPr>
          <p:nvPr/>
        </p:nvPicPr>
        <p:blipFill rotWithShape="1">
          <a:blip r:embed="rId4">
            <a:extLst>
              <a:ext uri="{28A0092B-C50C-407E-A947-70E740481C1C}">
                <a14:useLocalDpi xmlns:a14="http://schemas.microsoft.com/office/drawing/2010/main" val="0"/>
              </a:ext>
            </a:extLst>
          </a:blip>
          <a:srcRect l="43343" t="2988"/>
          <a:stretch/>
        </p:blipFill>
        <p:spPr>
          <a:xfrm>
            <a:off x="4341722" y="1848766"/>
            <a:ext cx="2646514" cy="3304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5926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AE7B63-D295-41BA-AC4A-E390B90E5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6D052C7-3AF0-440E-9533-F360E03E04CF}"/>
              </a:ext>
            </a:extLst>
          </p:cNvPr>
          <p:cNvSpPr>
            <a:spLocks noGrp="1"/>
          </p:cNvSpPr>
          <p:nvPr>
            <p:ph type="title"/>
          </p:nvPr>
        </p:nvSpPr>
        <p:spPr>
          <a:xfrm>
            <a:off x="4927472" y="609600"/>
            <a:ext cx="6340084" cy="681657"/>
          </a:xfrm>
        </p:spPr>
        <p:txBody>
          <a:bodyPr vert="horz" lIns="91440" tIns="45720" rIns="91440" bIns="45720" rtlCol="0" anchor="ctr">
            <a:normAutofit/>
          </a:bodyPr>
          <a:lstStyle/>
          <a:p>
            <a:r>
              <a:rPr lang="en-US" dirty="0">
                <a:solidFill>
                  <a:srgbClr val="FFFFFF"/>
                </a:solidFill>
              </a:rPr>
              <a:t>Romance Scams</a:t>
            </a:r>
          </a:p>
        </p:txBody>
      </p:sp>
      <p:sp>
        <p:nvSpPr>
          <p:cNvPr id="12" name="Rectangle 11">
            <a:extLst>
              <a:ext uri="{FF2B5EF4-FFF2-40B4-BE49-F238E27FC236}">
                <a16:creationId xmlns:a16="http://schemas.microsoft.com/office/drawing/2014/main" id="{786DD7D1-E01C-464B-945C-F6E88018E0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475" y="733425"/>
            <a:ext cx="3743325" cy="5391150"/>
          </a:xfrm>
          <a:prstGeom prst="rect">
            <a:avLst/>
          </a:prstGeom>
          <a:solidFill>
            <a:schemeClr val="bg1"/>
          </a:solidFill>
          <a:ln w="190500" cap="sq">
            <a:solidFill>
              <a:schemeClr val="bg1"/>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6" descr="Chart, histogram&#10;&#10;Description automatically generated">
            <a:extLst>
              <a:ext uri="{FF2B5EF4-FFF2-40B4-BE49-F238E27FC236}">
                <a16:creationId xmlns:a16="http://schemas.microsoft.com/office/drawing/2014/main" id="{43497749-4126-46AE-B4AD-2BDD50BBB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984" y="1015934"/>
            <a:ext cx="2413065" cy="4826131"/>
          </a:xfrm>
          <a:prstGeom prst="rect">
            <a:avLst/>
          </a:prstGeom>
        </p:spPr>
      </p:pic>
      <p:sp>
        <p:nvSpPr>
          <p:cNvPr id="14" name="Rectangle 13">
            <a:extLst>
              <a:ext uri="{FF2B5EF4-FFF2-40B4-BE49-F238E27FC236}">
                <a16:creationId xmlns:a16="http://schemas.microsoft.com/office/drawing/2014/main" id="{F80E4150-F3C6-4470-AF85-36BFD3E39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340" y="804806"/>
            <a:ext cx="3625595" cy="5248389"/>
          </a:xfrm>
          <a:prstGeom prst="rect">
            <a:avLst/>
          </a:prstGeom>
          <a:noFill/>
          <a:ln w="12700">
            <a:solidFill>
              <a:srgbClr val="2A5B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0126AD-F91A-4053-8902-1D438F653155}"/>
              </a:ext>
            </a:extLst>
          </p:cNvPr>
          <p:cNvSpPr txBox="1"/>
          <p:nvPr/>
        </p:nvSpPr>
        <p:spPr>
          <a:xfrm>
            <a:off x="4927471" y="1291257"/>
            <a:ext cx="6340085" cy="5159917"/>
          </a:xfrm>
          <a:prstGeom prst="rect">
            <a:avLst/>
          </a:prstGeom>
        </p:spPr>
        <p:txBody>
          <a:bodyPr vert="horz" lIns="91440" tIns="45720" rIns="91440" bIns="45720" rtlCol="0">
            <a:normAutofit/>
          </a:bodyPr>
          <a:lstStyle/>
          <a:p>
            <a:pPr indent="-228600" defTabSz="914400">
              <a:lnSpc>
                <a:spcPct val="120000"/>
              </a:lnSpc>
              <a:spcAft>
                <a:spcPts val="600"/>
              </a:spcAft>
              <a:buFont typeface="Arial" panose="020B0604020202020204" pitchFamily="34" charset="0"/>
              <a:buChar char="•"/>
            </a:pPr>
            <a:r>
              <a:rPr lang="en-US" dirty="0">
                <a:solidFill>
                  <a:srgbClr val="FFFFFF"/>
                </a:solidFill>
                <a:effectLst>
                  <a:outerShdw blurRad="50800" dist="38100" dir="2700000" algn="tl" rotWithShape="0">
                    <a:srgbClr val="000000">
                      <a:alpha val="48000"/>
                    </a:srgbClr>
                  </a:outerShdw>
                </a:effectLst>
              </a:rPr>
              <a:t>The criminals who carry out romance scams are experts at what they do and will seem genuine, caring, and believable.  Con artists are present on most dating and social media sites.</a:t>
            </a:r>
          </a:p>
          <a:p>
            <a:pPr indent="-228600" defTabSz="914400">
              <a:lnSpc>
                <a:spcPct val="120000"/>
              </a:lnSpc>
              <a:spcAft>
                <a:spcPts val="600"/>
              </a:spcAft>
              <a:buFont typeface="Arial" panose="020B0604020202020204" pitchFamily="34" charset="0"/>
              <a:buChar char="•"/>
            </a:pPr>
            <a:endParaRPr lang="en-US" dirty="0">
              <a:solidFill>
                <a:srgbClr val="FFFFFF"/>
              </a:solidFill>
              <a:effectLst>
                <a:outerShdw blurRad="50800" dist="38100" dir="2700000" algn="tl" rotWithShape="0">
                  <a:srgbClr val="000000">
                    <a:alpha val="48000"/>
                  </a:srgbClr>
                </a:outerShdw>
              </a:effectLst>
            </a:endParaRPr>
          </a:p>
          <a:p>
            <a:pPr indent="-228600" defTabSz="914400">
              <a:lnSpc>
                <a:spcPct val="120000"/>
              </a:lnSpc>
              <a:spcAft>
                <a:spcPts val="600"/>
              </a:spcAft>
              <a:buFont typeface="Arial" panose="020B0604020202020204" pitchFamily="34" charset="0"/>
              <a:buChar char="•"/>
            </a:pPr>
            <a:r>
              <a:rPr lang="en-US" dirty="0">
                <a:solidFill>
                  <a:srgbClr val="FFFFFF"/>
                </a:solidFill>
                <a:effectLst>
                  <a:outerShdw blurRad="50800" dist="38100" dir="2700000" algn="tl" rotWithShape="0">
                    <a:srgbClr val="000000">
                      <a:alpha val="48000"/>
                    </a:srgbClr>
                  </a:outerShdw>
                </a:effectLst>
              </a:rPr>
              <a:t>The scammer’s intention is to establish a relationship as quickly as possible, endear himself to the victim, and gain trust.  Scammers may propose marriage and make plans to meet in person, but that will never happen.  Eventually, they will ask for money.</a:t>
            </a:r>
          </a:p>
          <a:p>
            <a:pPr indent="-228600" defTabSz="914400">
              <a:lnSpc>
                <a:spcPct val="120000"/>
              </a:lnSpc>
              <a:spcAft>
                <a:spcPts val="600"/>
              </a:spcAft>
              <a:buFont typeface="Arial" panose="020B0604020202020204" pitchFamily="34" charset="0"/>
              <a:buChar char="•"/>
            </a:pPr>
            <a:endParaRPr lang="en-US" dirty="0">
              <a:solidFill>
                <a:srgbClr val="FFFFFF"/>
              </a:solidFill>
              <a:effectLst>
                <a:outerShdw blurRad="50800" dist="38100" dir="2700000" algn="tl" rotWithShape="0">
                  <a:srgbClr val="000000">
                    <a:alpha val="48000"/>
                  </a:srgbClr>
                </a:outerShdw>
              </a:effectLst>
            </a:endParaRPr>
          </a:p>
          <a:p>
            <a:pPr defTabSz="914400">
              <a:lnSpc>
                <a:spcPct val="120000"/>
              </a:lnSpc>
              <a:spcAft>
                <a:spcPts val="600"/>
              </a:spcAft>
            </a:pPr>
            <a:r>
              <a:rPr lang="en-US" sz="1200" dirty="0">
                <a:solidFill>
                  <a:srgbClr val="FFFFFF"/>
                </a:solidFill>
                <a:effectLst>
                  <a:outerShdw blurRad="50800" dist="38100" dir="2700000" algn="tl" rotWithShape="0">
                    <a:srgbClr val="000000">
                      <a:alpha val="48000"/>
                    </a:srgbClr>
                  </a:outerShdw>
                </a:effectLst>
                <a:hlinkClick r:id="rId3"/>
              </a:rPr>
              <a:t>fbi.gov/scams-and-safety/common-scams-and-crimes/romance-scams</a:t>
            </a:r>
            <a:endParaRPr lang="en-US" sz="1200" dirty="0">
              <a:solidFill>
                <a:srgbClr val="FFFFFF"/>
              </a:solidFill>
              <a:effectLst>
                <a:outerShdw blurRad="50800" dist="38100" dir="2700000" algn="tl" rotWithShape="0">
                  <a:srgbClr val="000000">
                    <a:alpha val="48000"/>
                  </a:srgbClr>
                </a:outerShdw>
              </a:effectLst>
            </a:endParaRPr>
          </a:p>
          <a:p>
            <a:pPr defTabSz="914400">
              <a:lnSpc>
                <a:spcPct val="120000"/>
              </a:lnSpc>
              <a:spcAft>
                <a:spcPts val="600"/>
              </a:spcAft>
            </a:pPr>
            <a:r>
              <a:rPr lang="en-US" sz="1200" dirty="0">
                <a:solidFill>
                  <a:srgbClr val="FFFFFF"/>
                </a:solidFill>
                <a:effectLst>
                  <a:outerShdw blurRad="50800" dist="38100" dir="2700000" algn="tl" rotWithShape="0">
                    <a:srgbClr val="000000">
                      <a:alpha val="48000"/>
                    </a:srgbClr>
                  </a:outerShdw>
                </a:effectLst>
                <a:hlinkClick r:id="rId4"/>
              </a:rPr>
              <a:t>consumer.ftc.gov/articles/what-you-need-know-about-romance-scams</a:t>
            </a:r>
            <a:endParaRPr lang="en-US" sz="1200" dirty="0">
              <a:solidFill>
                <a:srgbClr val="FFFFFF"/>
              </a:solidFill>
              <a:effectLst>
                <a:outerShdw blurRad="50800" dist="38100" dir="2700000" algn="tl" rotWithShape="0">
                  <a:srgbClr val="000000">
                    <a:alpha val="48000"/>
                  </a:srgbClr>
                </a:outerShdw>
              </a:effectLst>
            </a:endParaRPr>
          </a:p>
          <a:p>
            <a:pPr defTabSz="914400">
              <a:lnSpc>
                <a:spcPct val="120000"/>
              </a:lnSpc>
              <a:spcAft>
                <a:spcPts val="600"/>
              </a:spcAft>
            </a:pPr>
            <a:r>
              <a:rPr lang="en-US" sz="1200" dirty="0">
                <a:solidFill>
                  <a:srgbClr val="FFFFFF"/>
                </a:solidFill>
                <a:effectLst>
                  <a:outerShdw blurRad="50800" dist="38100" dir="2700000" algn="tl" rotWithShape="0">
                    <a:srgbClr val="000000">
                      <a:alpha val="48000"/>
                    </a:srgbClr>
                  </a:outerShdw>
                </a:effectLst>
                <a:hlinkClick r:id="rId5"/>
              </a:rPr>
              <a:t>aarp.org/money/scams-fraud/info-2019/romance.html</a:t>
            </a:r>
            <a:endParaRPr lang="en-US" sz="1200" dirty="0">
              <a:solidFill>
                <a:srgbClr val="FFFFFF"/>
              </a:solidFill>
              <a:effectLst>
                <a:outerShdw blurRad="50800" dist="38100" dir="2700000" algn="tl" rotWithShape="0">
                  <a:srgbClr val="000000">
                    <a:alpha val="48000"/>
                  </a:srgbClr>
                </a:outerShdw>
              </a:effectLst>
            </a:endParaRPr>
          </a:p>
          <a:p>
            <a:pPr defTabSz="914400">
              <a:lnSpc>
                <a:spcPct val="120000"/>
              </a:lnSpc>
              <a:spcAft>
                <a:spcPts val="600"/>
              </a:spcAft>
            </a:pPr>
            <a:endParaRPr lang="en-US" dirty="0">
              <a:solidFill>
                <a:srgbClr val="FFFFFF"/>
              </a:solidFill>
              <a:effectLst>
                <a:outerShdw blurRad="50800" dist="38100" dir="2700000" algn="tl" rotWithShape="0">
                  <a:srgbClr val="000000">
                    <a:alpha val="48000"/>
                  </a:srgbClr>
                </a:outerShdw>
              </a:effectLst>
            </a:endParaRPr>
          </a:p>
          <a:p>
            <a:pPr indent="-228600" defTabSz="914400">
              <a:lnSpc>
                <a:spcPct val="120000"/>
              </a:lnSpc>
              <a:spcAft>
                <a:spcPts val="600"/>
              </a:spcAft>
              <a:buFont typeface="Arial" panose="020B0604020202020204" pitchFamily="34" charset="0"/>
              <a:buChar char="•"/>
            </a:pPr>
            <a:endParaRPr lang="en-US" dirty="0">
              <a:solidFill>
                <a:srgbClr val="FFFFFF"/>
              </a:solidFill>
              <a:effectLst>
                <a:outerShdw blurRad="50800" dist="38100" dir="2700000" algn="tl" rotWithShape="0">
                  <a:srgbClr val="000000">
                    <a:alpha val="48000"/>
                  </a:srgbClr>
                </a:outerShdw>
              </a:effectLst>
            </a:endParaRPr>
          </a:p>
        </p:txBody>
      </p:sp>
    </p:spTree>
    <p:extLst>
      <p:ext uri="{BB962C8B-B14F-4D97-AF65-F5344CB8AC3E}">
        <p14:creationId xmlns:p14="http://schemas.microsoft.com/office/powerpoint/2010/main" val="139116742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69006EF5-BFFC-4984-A4F8-95878A8FE613}"/>
              </a:ext>
            </a:extLst>
          </p:cNvPr>
          <p:cNvPicPr>
            <a:picLocks noChangeAspect="1"/>
          </p:cNvPicPr>
          <p:nvPr/>
        </p:nvPicPr>
        <p:blipFill rotWithShape="1">
          <a:blip r:embed="rId2">
            <a:extLst>
              <a:ext uri="{28A0092B-C50C-407E-A947-70E740481C1C}">
                <a14:useLocalDpi xmlns:a14="http://schemas.microsoft.com/office/drawing/2010/main" val="0"/>
              </a:ext>
            </a:extLst>
          </a:blip>
          <a:srcRect b="22500"/>
          <a:stretch/>
        </p:blipFill>
        <p:spPr>
          <a:xfrm>
            <a:off x="6793871" y="771525"/>
            <a:ext cx="4847646" cy="5314950"/>
          </a:xfrm>
          <a:prstGeom prst="rect">
            <a:avLst/>
          </a:prstGeom>
        </p:spPr>
      </p:pic>
      <p:sp>
        <p:nvSpPr>
          <p:cNvPr id="4" name="TextBox 3">
            <a:extLst>
              <a:ext uri="{FF2B5EF4-FFF2-40B4-BE49-F238E27FC236}">
                <a16:creationId xmlns:a16="http://schemas.microsoft.com/office/drawing/2014/main" id="{9DA60089-BB63-4A91-A577-5BD2F6F80F84}"/>
              </a:ext>
            </a:extLst>
          </p:cNvPr>
          <p:cNvSpPr txBox="1"/>
          <p:nvPr/>
        </p:nvSpPr>
        <p:spPr>
          <a:xfrm>
            <a:off x="397041" y="771525"/>
            <a:ext cx="5763127" cy="1138773"/>
          </a:xfrm>
          <a:prstGeom prst="rect">
            <a:avLst/>
          </a:prstGeom>
          <a:noFill/>
        </p:spPr>
        <p:txBody>
          <a:bodyPr wrap="square" rtlCol="0">
            <a:spAutoFit/>
          </a:bodyPr>
          <a:lstStyle/>
          <a:p>
            <a:r>
              <a:rPr lang="en-US" sz="3400" dirty="0">
                <a:solidFill>
                  <a:srgbClr val="FFFFFF"/>
                </a:solidFill>
              </a:rPr>
              <a:t>Minnesota law:</a:t>
            </a:r>
          </a:p>
          <a:p>
            <a:r>
              <a:rPr lang="en-US" sz="3400" dirty="0">
                <a:solidFill>
                  <a:srgbClr val="FFFFFF"/>
                </a:solidFill>
              </a:rPr>
              <a:t>Financial Exploitation</a:t>
            </a:r>
            <a:endParaRPr lang="en-US" sz="3400" dirty="0"/>
          </a:p>
        </p:txBody>
      </p:sp>
      <p:sp>
        <p:nvSpPr>
          <p:cNvPr id="5" name="TextBox 4">
            <a:extLst>
              <a:ext uri="{FF2B5EF4-FFF2-40B4-BE49-F238E27FC236}">
                <a16:creationId xmlns:a16="http://schemas.microsoft.com/office/drawing/2014/main" id="{31A09CF5-9288-4165-90E8-CE5DE9FE3110}"/>
              </a:ext>
            </a:extLst>
          </p:cNvPr>
          <p:cNvSpPr txBox="1"/>
          <p:nvPr/>
        </p:nvSpPr>
        <p:spPr>
          <a:xfrm>
            <a:off x="397041" y="2239269"/>
            <a:ext cx="5827295" cy="2708434"/>
          </a:xfrm>
          <a:prstGeom prst="rect">
            <a:avLst/>
          </a:prstGeom>
          <a:noFill/>
          <a:ln>
            <a:solidFill>
              <a:schemeClr val="tx1"/>
            </a:solidFill>
          </a:ln>
        </p:spPr>
        <p:txBody>
          <a:bodyPr wrap="square" rtlCol="0">
            <a:spAutoFit/>
          </a:bodyPr>
          <a:lstStyle/>
          <a:p>
            <a:pPr>
              <a:spcAft>
                <a:spcPts val="1200"/>
              </a:spcAft>
            </a:pPr>
            <a:r>
              <a:rPr lang="en-US" sz="2000" dirty="0"/>
              <a:t>Key elements of the law:</a:t>
            </a:r>
          </a:p>
          <a:p>
            <a:pPr marL="285750" indent="-285750">
              <a:spcAft>
                <a:spcPts val="1200"/>
              </a:spcAft>
              <a:buFont typeface="Arial" panose="020B0604020202020204" pitchFamily="34" charset="0"/>
              <a:buChar char="•"/>
            </a:pPr>
            <a:r>
              <a:rPr lang="en-US" sz="2000" dirty="0"/>
              <a:t>Intentional breach of a fiduciary obligation</a:t>
            </a:r>
          </a:p>
          <a:p>
            <a:pPr marL="285750" indent="-285750">
              <a:spcAft>
                <a:spcPts val="1200"/>
              </a:spcAft>
              <a:buFont typeface="Arial" panose="020B0604020202020204" pitchFamily="34" charset="0"/>
              <a:buChar char="•"/>
            </a:pPr>
            <a:r>
              <a:rPr lang="en-US" sz="2000" dirty="0"/>
              <a:t>Uses, manages, or takes financial resources for the benefit of someone other than the vulnerable adult</a:t>
            </a:r>
          </a:p>
          <a:p>
            <a:pPr marL="285750" indent="-285750">
              <a:spcAft>
                <a:spcPts val="1200"/>
              </a:spcAft>
              <a:buFont typeface="Arial" panose="020B0604020202020204" pitchFamily="34" charset="0"/>
              <a:buChar char="•"/>
            </a:pPr>
            <a:r>
              <a:rPr lang="en-US" sz="2000" dirty="0"/>
              <a:t>Acquires possession or control using undue influence, harassment, or duress</a:t>
            </a:r>
            <a:endParaRPr lang="en-US" dirty="0"/>
          </a:p>
        </p:txBody>
      </p:sp>
    </p:spTree>
    <p:extLst>
      <p:ext uri="{BB962C8B-B14F-4D97-AF65-F5344CB8AC3E}">
        <p14:creationId xmlns:p14="http://schemas.microsoft.com/office/powerpoint/2010/main" val="1365572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14D5-BD8D-4686-885B-D08051A29BA8}"/>
              </a:ext>
            </a:extLst>
          </p:cNvPr>
          <p:cNvSpPr>
            <a:spLocks noGrp="1"/>
          </p:cNvSpPr>
          <p:nvPr>
            <p:ph type="title"/>
          </p:nvPr>
        </p:nvSpPr>
        <p:spPr>
          <a:xfrm>
            <a:off x="919120" y="247135"/>
            <a:ext cx="10353761" cy="741405"/>
          </a:xfrm>
        </p:spPr>
        <p:txBody>
          <a:bodyPr>
            <a:normAutofit/>
          </a:bodyPr>
          <a:lstStyle/>
          <a:p>
            <a:r>
              <a:rPr lang="en-US" sz="4400" b="1" dirty="0"/>
              <a:t>TIPS</a:t>
            </a:r>
          </a:p>
        </p:txBody>
      </p:sp>
      <p:sp>
        <p:nvSpPr>
          <p:cNvPr id="3" name="Content Placeholder 2">
            <a:extLst>
              <a:ext uri="{FF2B5EF4-FFF2-40B4-BE49-F238E27FC236}">
                <a16:creationId xmlns:a16="http://schemas.microsoft.com/office/drawing/2014/main" id="{C525919D-82C4-4165-A7BB-1354AC5300F7}"/>
              </a:ext>
            </a:extLst>
          </p:cNvPr>
          <p:cNvSpPr>
            <a:spLocks noGrp="1"/>
          </p:cNvSpPr>
          <p:nvPr>
            <p:ph idx="1"/>
          </p:nvPr>
        </p:nvSpPr>
        <p:spPr>
          <a:xfrm>
            <a:off x="919119" y="1155357"/>
            <a:ext cx="10353762" cy="4874740"/>
          </a:xfrm>
        </p:spPr>
        <p:txBody>
          <a:bodyPr>
            <a:normAutofit/>
          </a:bodyPr>
          <a:lstStyle/>
          <a:p>
            <a:pPr>
              <a:lnSpc>
                <a:spcPct val="100000"/>
              </a:lnSpc>
            </a:pPr>
            <a:r>
              <a:rPr lang="en-US" sz="2400" dirty="0"/>
              <a:t>You will never win a foreign lottery or sweepstakes.</a:t>
            </a:r>
          </a:p>
          <a:p>
            <a:pPr lvl="1">
              <a:lnSpc>
                <a:spcPct val="100000"/>
              </a:lnSpc>
              <a:spcBef>
                <a:spcPts val="1200"/>
              </a:spcBef>
              <a:spcAft>
                <a:spcPts val="1200"/>
              </a:spcAft>
              <a:buFont typeface="Wingdings 3" panose="05040102010807070707" pitchFamily="18" charset="2"/>
              <a:buChar char=""/>
            </a:pPr>
            <a:r>
              <a:rPr lang="en-US" sz="2000" dirty="0">
                <a:solidFill>
                  <a:schemeClr val="accent2"/>
                </a:solidFill>
              </a:rPr>
              <a:t>  </a:t>
            </a:r>
            <a:r>
              <a:rPr lang="en-US" sz="2000" i="1" dirty="0">
                <a:solidFill>
                  <a:schemeClr val="accent2"/>
                </a:solidFill>
              </a:rPr>
              <a:t>Did you buy a ticket?</a:t>
            </a:r>
          </a:p>
          <a:p>
            <a:pPr>
              <a:lnSpc>
                <a:spcPct val="100000"/>
              </a:lnSpc>
              <a:spcBef>
                <a:spcPts val="0"/>
              </a:spcBef>
            </a:pPr>
            <a:endParaRPr lang="en-US" sz="2400" dirty="0"/>
          </a:p>
          <a:p>
            <a:pPr>
              <a:lnSpc>
                <a:spcPct val="100000"/>
              </a:lnSpc>
              <a:spcBef>
                <a:spcPts val="0"/>
              </a:spcBef>
            </a:pPr>
            <a:r>
              <a:rPr lang="en-US" sz="2400" dirty="0"/>
              <a:t>Don’t fall in love online without meeting someone face to face, and never send money to a love interest you have not met in person.</a:t>
            </a:r>
          </a:p>
          <a:p>
            <a:pPr lvl="1">
              <a:lnSpc>
                <a:spcPct val="100000"/>
              </a:lnSpc>
              <a:spcBef>
                <a:spcPts val="1200"/>
              </a:spcBef>
              <a:spcAft>
                <a:spcPts val="1200"/>
              </a:spcAft>
              <a:buFont typeface="Wingdings 3" panose="05040102010807070707" pitchFamily="18" charset="2"/>
              <a:buChar char="9"/>
            </a:pPr>
            <a:r>
              <a:rPr lang="en-US" sz="2000" i="1" dirty="0">
                <a:solidFill>
                  <a:schemeClr val="accent2"/>
                </a:solidFill>
              </a:rPr>
              <a:t>  Romance scams are prolific and can result in significant financial loss.</a:t>
            </a:r>
          </a:p>
          <a:p>
            <a:pPr>
              <a:lnSpc>
                <a:spcPct val="100000"/>
              </a:lnSpc>
            </a:pPr>
            <a:endParaRPr lang="en-US" sz="2400" dirty="0"/>
          </a:p>
          <a:p>
            <a:pPr>
              <a:lnSpc>
                <a:spcPct val="100000"/>
              </a:lnSpc>
            </a:pPr>
            <a:r>
              <a:rPr lang="en-US" sz="2400" dirty="0"/>
              <a:t>Never purchase gift cards at the direction of someone you don’t know.</a:t>
            </a:r>
          </a:p>
          <a:p>
            <a:pPr lvl="1">
              <a:lnSpc>
                <a:spcPct val="100000"/>
              </a:lnSpc>
              <a:spcBef>
                <a:spcPts val="1200"/>
              </a:spcBef>
              <a:buFont typeface="Wingdings 3" panose="05040102010807070707" pitchFamily="18" charset="2"/>
              <a:buChar char="9"/>
            </a:pPr>
            <a:r>
              <a:rPr lang="en-US" sz="2000" i="1" dirty="0">
                <a:solidFill>
                  <a:schemeClr val="accent2"/>
                </a:solidFill>
              </a:rPr>
              <a:t>  If you are being pressured to buy gift cards for someone you don’t know, you are being victimized. Cut off contact immediately.  </a:t>
            </a:r>
          </a:p>
        </p:txBody>
      </p:sp>
    </p:spTree>
    <p:extLst>
      <p:ext uri="{BB962C8B-B14F-4D97-AF65-F5344CB8AC3E}">
        <p14:creationId xmlns:p14="http://schemas.microsoft.com/office/powerpoint/2010/main" val="1200384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1FA176-F725-4712-ACBD-EFA4D05D2892}"/>
              </a:ext>
            </a:extLst>
          </p:cNvPr>
          <p:cNvSpPr>
            <a:spLocks noGrp="1"/>
          </p:cNvSpPr>
          <p:nvPr>
            <p:ph type="title"/>
          </p:nvPr>
        </p:nvSpPr>
        <p:spPr>
          <a:xfrm>
            <a:off x="913795" y="609600"/>
            <a:ext cx="10353761" cy="675503"/>
          </a:xfrm>
        </p:spPr>
        <p:txBody>
          <a:bodyPr/>
          <a:lstStyle/>
          <a:p>
            <a:r>
              <a:rPr lang="en-US" dirty="0"/>
              <a:t>Reporting to law enforcement</a:t>
            </a:r>
          </a:p>
        </p:txBody>
      </p:sp>
      <p:sp>
        <p:nvSpPr>
          <p:cNvPr id="4" name="Content Placeholder 3">
            <a:extLst>
              <a:ext uri="{FF2B5EF4-FFF2-40B4-BE49-F238E27FC236}">
                <a16:creationId xmlns:a16="http://schemas.microsoft.com/office/drawing/2014/main" id="{E53B3347-69B2-48C0-AB02-2BA4DE19B872}"/>
              </a:ext>
            </a:extLst>
          </p:cNvPr>
          <p:cNvSpPr>
            <a:spLocks noGrp="1"/>
          </p:cNvSpPr>
          <p:nvPr>
            <p:ph idx="1"/>
          </p:nvPr>
        </p:nvSpPr>
        <p:spPr>
          <a:xfrm>
            <a:off x="238897" y="1491077"/>
            <a:ext cx="11821298" cy="4843819"/>
          </a:xfrm>
        </p:spPr>
        <p:txBody>
          <a:bodyPr>
            <a:normAutofit fontScale="77500" lnSpcReduction="20000"/>
          </a:bodyPr>
          <a:lstStyle/>
          <a:p>
            <a:pPr marL="0" indent="0">
              <a:buNone/>
            </a:pPr>
            <a:r>
              <a:rPr lang="en-US" sz="3100" dirty="0">
                <a:effectLst/>
              </a:rPr>
              <a:t>With so many kinds of scams and fraud, it’s hard to know where to report each type. </a:t>
            </a:r>
          </a:p>
          <a:p>
            <a:pPr marL="457200" indent="-457200">
              <a:buFont typeface="+mj-lt"/>
              <a:buAutoNum type="arabicPeriod"/>
            </a:pPr>
            <a:r>
              <a:rPr lang="en-US" sz="2200" dirty="0">
                <a:effectLst/>
              </a:rPr>
              <a:t>First, file a report with your local police department. </a:t>
            </a:r>
          </a:p>
          <a:p>
            <a:pPr marL="457200" indent="-457200">
              <a:buFont typeface="+mj-lt"/>
              <a:buAutoNum type="arabicPeriod"/>
            </a:pPr>
            <a:r>
              <a:rPr lang="en-US" sz="2200" dirty="0">
                <a:effectLst/>
              </a:rPr>
              <a:t>You may contact the state consumer protection office, which is the </a:t>
            </a:r>
            <a:r>
              <a:rPr lang="en-US" sz="2200" dirty="0">
                <a:effectLst/>
                <a:hlinkClick r:id="rId2"/>
              </a:rPr>
              <a:t>Minnesota Attorney General</a:t>
            </a:r>
            <a:r>
              <a:rPr lang="en-US" sz="2200" dirty="0">
                <a:effectLst/>
              </a:rPr>
              <a:t>.</a:t>
            </a:r>
          </a:p>
          <a:p>
            <a:pPr marL="457200" indent="-457200">
              <a:buFont typeface="+mj-lt"/>
              <a:buAutoNum type="arabicPeriod"/>
            </a:pPr>
            <a:r>
              <a:rPr lang="en-US" sz="2200" dirty="0">
                <a:effectLst/>
              </a:rPr>
              <a:t>You can also report certain types of scams and fraud to federal enforcement agencies. Federal agencies usually can’t act on your behalf, but they can use complaints to record patterns of abuse. This helps them take action against a company or industry. </a:t>
            </a:r>
          </a:p>
          <a:p>
            <a:pPr marL="0" indent="0">
              <a:buNone/>
            </a:pPr>
            <a:endParaRPr lang="en-US" sz="2200" dirty="0">
              <a:effectLst/>
            </a:endParaRPr>
          </a:p>
          <a:p>
            <a:pPr marL="0" indent="0">
              <a:buNone/>
            </a:pPr>
            <a:r>
              <a:rPr lang="en-US" sz="2800" dirty="0">
                <a:effectLst/>
              </a:rPr>
              <a:t>Contact these federal agencies based on the type of fraud:</a:t>
            </a:r>
          </a:p>
          <a:p>
            <a:r>
              <a:rPr lang="en-US" sz="2200" dirty="0">
                <a:effectLst/>
              </a:rPr>
              <a:t>Common scams and fraud: Federal Trade Commission (FTC): </a:t>
            </a:r>
            <a:r>
              <a:rPr lang="en-US" sz="2200" u="sng" dirty="0">
                <a:effectLst/>
                <a:hlinkClick r:id="rId3"/>
              </a:rPr>
              <a:t>ftc.gov</a:t>
            </a:r>
            <a:r>
              <a:rPr lang="en-US" sz="2200" dirty="0">
                <a:effectLst/>
              </a:rPr>
              <a:t>  	</a:t>
            </a:r>
            <a:r>
              <a:rPr lang="en-US" sz="2200" dirty="0">
                <a:effectLst/>
                <a:sym typeface="Wingdings" panose="05000000000000000000" pitchFamily="2" charset="2"/>
              </a:rPr>
              <a:t>   </a:t>
            </a:r>
            <a:r>
              <a:rPr lang="en-US" sz="2200" dirty="0">
                <a:effectLst/>
              </a:rPr>
              <a:t>*Do not call registration*</a:t>
            </a:r>
            <a:endParaRPr lang="en-US" sz="2200" u="sng" dirty="0">
              <a:effectLst/>
            </a:endParaRPr>
          </a:p>
          <a:p>
            <a:r>
              <a:rPr lang="en-US" sz="2200" dirty="0">
                <a:effectLst/>
              </a:rPr>
              <a:t>Report online crimes to FBI Internet Crime Complaint Center: </a:t>
            </a:r>
            <a:r>
              <a:rPr lang="en-US" sz="2200" u="sng" dirty="0">
                <a:effectLst/>
                <a:hlinkClick r:id="rId4"/>
              </a:rPr>
              <a:t>ic3.gov</a:t>
            </a:r>
            <a:endParaRPr lang="en-US" sz="2200" u="sng" dirty="0">
              <a:effectLst/>
            </a:endParaRPr>
          </a:p>
          <a:p>
            <a:r>
              <a:rPr lang="en-US" sz="2200" dirty="0">
                <a:effectLst/>
              </a:rPr>
              <a:t>Identity theft or data breaches: </a:t>
            </a:r>
            <a:r>
              <a:rPr lang="en-US" sz="2200" dirty="0">
                <a:effectLst/>
                <a:hlinkClick r:id="rId5"/>
              </a:rPr>
              <a:t>IdentityTheft.gov</a:t>
            </a:r>
            <a:endParaRPr lang="en-US" sz="2200" dirty="0">
              <a:effectLst/>
            </a:endParaRPr>
          </a:p>
          <a:p>
            <a:r>
              <a:rPr lang="en-US" sz="2200" dirty="0">
                <a:effectLst/>
              </a:rPr>
              <a:t>For more info on federal agencies and reporting: </a:t>
            </a:r>
            <a:r>
              <a:rPr lang="en-US" sz="2400" dirty="0">
                <a:hlinkClick r:id="rId6"/>
              </a:rPr>
              <a:t>usa.gov/scams-and-frauds</a:t>
            </a:r>
            <a:endParaRPr lang="en-US" sz="2400" u="sng" dirty="0">
              <a:effectLst/>
            </a:endParaRPr>
          </a:p>
          <a:p>
            <a:endParaRPr lang="en-US" dirty="0"/>
          </a:p>
        </p:txBody>
      </p:sp>
    </p:spTree>
    <p:extLst>
      <p:ext uri="{BB962C8B-B14F-4D97-AF65-F5344CB8AC3E}">
        <p14:creationId xmlns:p14="http://schemas.microsoft.com/office/powerpoint/2010/main" val="814827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46313" y="1698171"/>
            <a:ext cx="7772400" cy="3984172"/>
          </a:xfrm>
        </p:spPr>
        <p:txBody>
          <a:bodyPr>
            <a:normAutofit fontScale="77500" lnSpcReduction="20000"/>
          </a:bodyPr>
          <a:lstStyle/>
          <a:p>
            <a:pPr algn="ctr"/>
            <a:r>
              <a:rPr lang="en-US" b="1" dirty="0">
                <a:solidFill>
                  <a:srgbClr val="009999"/>
                </a:solidFill>
                <a:latin typeface="Arial" panose="020B0604020202020204" pitchFamily="34" charset="0"/>
                <a:cs typeface="Arial" panose="020B0604020202020204" pitchFamily="34" charset="0"/>
              </a:rPr>
              <a:t>Our Mission:</a:t>
            </a:r>
          </a:p>
          <a:p>
            <a:pPr algn="ctr"/>
            <a:endParaRPr lang="en-US" sz="1500" b="1" dirty="0">
              <a:solidFill>
                <a:srgbClr val="009999"/>
              </a:solidFill>
              <a:latin typeface="Arial" panose="020B0604020202020204" pitchFamily="34" charset="0"/>
              <a:cs typeface="Arial" panose="020B0604020202020204" pitchFamily="34" charset="0"/>
            </a:endParaRPr>
          </a:p>
          <a:p>
            <a:pPr algn="ctr"/>
            <a:r>
              <a:rPr lang="en-US" dirty="0">
                <a:solidFill>
                  <a:srgbClr val="009999"/>
                </a:solidFill>
                <a:latin typeface="Arial" panose="020B0604020202020204" pitchFamily="34" charset="0"/>
                <a:cs typeface="Arial" panose="020B0604020202020204" pitchFamily="34" charset="0"/>
              </a:rPr>
              <a:t>To foster collaborative opportunities to creatively address community needs in Anoka County</a:t>
            </a:r>
            <a:r>
              <a:rPr lang="en-US" b="1" dirty="0">
                <a:solidFill>
                  <a:srgbClr val="009999"/>
                </a:solidFill>
                <a:latin typeface="Arial" panose="020B0604020202020204" pitchFamily="34" charset="0"/>
                <a:cs typeface="Arial" panose="020B0604020202020204" pitchFamily="34" charset="0"/>
              </a:rPr>
              <a:t>.</a:t>
            </a:r>
          </a:p>
          <a:p>
            <a:pPr algn="ctr"/>
            <a:endParaRPr lang="en-US" b="1" dirty="0">
              <a:solidFill>
                <a:srgbClr val="009999"/>
              </a:solidFill>
              <a:latin typeface="Arial" panose="020B0604020202020204" pitchFamily="34" charset="0"/>
              <a:cs typeface="Arial" panose="020B0604020202020204" pitchFamily="34" charset="0"/>
            </a:endParaRPr>
          </a:p>
          <a:p>
            <a:r>
              <a:rPr lang="en-US" dirty="0">
                <a:solidFill>
                  <a:srgbClr val="009999"/>
                </a:solidFill>
                <a:latin typeface="Arial" panose="020B0604020202020204" pitchFamily="34" charset="0"/>
                <a:cs typeface="Arial" panose="020B0604020202020204" pitchFamily="34" charset="0"/>
              </a:rPr>
              <a:t>If there is a topic you would like CAN to cover at the next event, please talk to us after or visit our website and send us a message</a:t>
            </a:r>
          </a:p>
          <a:p>
            <a:endParaRPr lang="en-US" dirty="0">
              <a:solidFill>
                <a:srgbClr val="009999"/>
              </a:solidFill>
              <a:latin typeface="Arial" panose="020B0604020202020204" pitchFamily="34" charset="0"/>
              <a:cs typeface="Arial" panose="020B0604020202020204" pitchFamily="34" charset="0"/>
            </a:endParaRPr>
          </a:p>
          <a:p>
            <a:pPr algn="ctr"/>
            <a:r>
              <a:rPr lang="en-US" b="1" dirty="0">
                <a:solidFill>
                  <a:srgbClr val="009999"/>
                </a:solidFill>
                <a:latin typeface="Arial" panose="020B0604020202020204" pitchFamily="34" charset="0"/>
                <a:cs typeface="Arial" panose="020B0604020202020204" pitchFamily="34" charset="0"/>
              </a:rPr>
              <a:t>www.compassionactionnetworkanoka.org</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3451" y="440496"/>
            <a:ext cx="4278124" cy="921697"/>
          </a:xfrm>
          <a:prstGeom prst="rect">
            <a:avLst/>
          </a:prstGeom>
        </p:spPr>
      </p:pic>
    </p:spTree>
    <p:extLst>
      <p:ext uri="{BB962C8B-B14F-4D97-AF65-F5344CB8AC3E}">
        <p14:creationId xmlns:p14="http://schemas.microsoft.com/office/powerpoint/2010/main" val="3975212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227C-1060-439E-8FA7-8258545BD511}"/>
              </a:ext>
            </a:extLst>
          </p:cNvPr>
          <p:cNvSpPr>
            <a:spLocks noGrp="1"/>
          </p:cNvSpPr>
          <p:nvPr>
            <p:ph type="title"/>
          </p:nvPr>
        </p:nvSpPr>
        <p:spPr>
          <a:xfrm>
            <a:off x="838200" y="365126"/>
            <a:ext cx="10515600" cy="717226"/>
          </a:xfrm>
        </p:spPr>
        <p:txBody>
          <a:bodyPr/>
          <a:lstStyle/>
          <a:p>
            <a:r>
              <a:rPr lang="en-US" b="1" dirty="0"/>
              <a:t>RESOURCES</a:t>
            </a:r>
          </a:p>
        </p:txBody>
      </p:sp>
      <p:sp>
        <p:nvSpPr>
          <p:cNvPr id="3" name="Content Placeholder 2">
            <a:extLst>
              <a:ext uri="{FF2B5EF4-FFF2-40B4-BE49-F238E27FC236}">
                <a16:creationId xmlns:a16="http://schemas.microsoft.com/office/drawing/2014/main" id="{38F852BA-7F10-4065-BB8E-1CFED11A3A0F}"/>
              </a:ext>
            </a:extLst>
          </p:cNvPr>
          <p:cNvSpPr>
            <a:spLocks noGrp="1"/>
          </p:cNvSpPr>
          <p:nvPr>
            <p:ph idx="1"/>
          </p:nvPr>
        </p:nvSpPr>
        <p:spPr>
          <a:xfrm>
            <a:off x="838200" y="1444817"/>
            <a:ext cx="10515600" cy="4741799"/>
          </a:xfrm>
        </p:spPr>
        <p:txBody>
          <a:bodyPr>
            <a:normAutofit/>
          </a:bodyPr>
          <a:lstStyle/>
          <a:p>
            <a:pPr marL="0" indent="0">
              <a:lnSpc>
                <a:spcPct val="100000"/>
              </a:lnSpc>
              <a:spcBef>
                <a:spcPts val="0"/>
              </a:spcBef>
              <a:buNone/>
            </a:pPr>
            <a:r>
              <a:rPr lang="en-US" sz="2400" b="1" dirty="0">
                <a:effectLst/>
              </a:rPr>
              <a:t>Minnesota Elder Justice Center</a:t>
            </a:r>
          </a:p>
          <a:p>
            <a:pPr marL="0" indent="0">
              <a:lnSpc>
                <a:spcPct val="100000"/>
              </a:lnSpc>
              <a:spcBef>
                <a:spcPts val="0"/>
              </a:spcBef>
              <a:buNone/>
            </a:pPr>
            <a:r>
              <a:rPr lang="en-US" sz="2400" dirty="0">
                <a:effectLst/>
              </a:rPr>
              <a:t>651-440-9300</a:t>
            </a:r>
          </a:p>
          <a:p>
            <a:pPr marL="0" indent="0">
              <a:lnSpc>
                <a:spcPct val="100000"/>
              </a:lnSpc>
              <a:spcBef>
                <a:spcPts val="0"/>
              </a:spcBef>
              <a:buNone/>
            </a:pPr>
            <a:r>
              <a:rPr lang="en-US" sz="2400" dirty="0">
                <a:effectLst/>
                <a:hlinkClick r:id="rId2">
                  <a:extLst>
                    <a:ext uri="{A12FA001-AC4F-418D-AE19-62706E023703}">
                      <ahyp:hlinkClr xmlns:ahyp="http://schemas.microsoft.com/office/drawing/2018/hyperlinkcolor" val="tx"/>
                    </a:ext>
                  </a:extLst>
                </a:hlinkClick>
              </a:rPr>
              <a:t>www.elderjusticemn.org</a:t>
            </a:r>
            <a:endParaRPr lang="en-US" sz="2400" dirty="0">
              <a:effectLst/>
            </a:endParaRPr>
          </a:p>
          <a:p>
            <a:pPr marL="0" indent="0">
              <a:lnSpc>
                <a:spcPct val="100000"/>
              </a:lnSpc>
              <a:spcBef>
                <a:spcPts val="0"/>
              </a:spcBef>
              <a:buNone/>
            </a:pPr>
            <a:endParaRPr lang="en-US" sz="2400" dirty="0">
              <a:effectLst/>
            </a:endParaRPr>
          </a:p>
          <a:p>
            <a:pPr marL="0" indent="0">
              <a:lnSpc>
                <a:spcPct val="100000"/>
              </a:lnSpc>
              <a:spcBef>
                <a:spcPts val="0"/>
              </a:spcBef>
              <a:buNone/>
            </a:pPr>
            <a:r>
              <a:rPr lang="en-US" sz="2400" b="1" dirty="0">
                <a:effectLst/>
              </a:rPr>
              <a:t>Minnesota Adult Abuse Reporting Center (MAARC)</a:t>
            </a:r>
          </a:p>
          <a:p>
            <a:pPr marL="0" indent="0">
              <a:lnSpc>
                <a:spcPct val="100000"/>
              </a:lnSpc>
              <a:spcBef>
                <a:spcPts val="0"/>
              </a:spcBef>
              <a:buNone/>
            </a:pPr>
            <a:r>
              <a:rPr lang="en-US" sz="2400" dirty="0">
                <a:effectLst/>
              </a:rPr>
              <a:t>1-844-880-1574 </a:t>
            </a:r>
          </a:p>
          <a:p>
            <a:pPr marL="0" indent="0">
              <a:lnSpc>
                <a:spcPct val="100000"/>
              </a:lnSpc>
              <a:spcBef>
                <a:spcPts val="0"/>
              </a:spcBef>
              <a:buNone/>
            </a:pPr>
            <a:endParaRPr lang="en-US" sz="2400" dirty="0">
              <a:effectLst/>
            </a:endParaRPr>
          </a:p>
          <a:p>
            <a:pPr marL="0" indent="0">
              <a:lnSpc>
                <a:spcPct val="100000"/>
              </a:lnSpc>
              <a:spcBef>
                <a:spcPts val="0"/>
              </a:spcBef>
              <a:buNone/>
            </a:pPr>
            <a:r>
              <a:rPr lang="en-US" sz="2400" b="1" dirty="0">
                <a:effectLst/>
              </a:rPr>
              <a:t>Anoka County Attorney’s Office </a:t>
            </a:r>
          </a:p>
          <a:p>
            <a:pPr marL="0" indent="0">
              <a:lnSpc>
                <a:spcPct val="100000"/>
              </a:lnSpc>
              <a:spcBef>
                <a:spcPts val="0"/>
              </a:spcBef>
              <a:buNone/>
            </a:pPr>
            <a:r>
              <a:rPr lang="en-US" sz="2400" dirty="0">
                <a:effectLst/>
              </a:rPr>
              <a:t>763-324-5550</a:t>
            </a:r>
          </a:p>
          <a:p>
            <a:pPr marL="0" indent="0">
              <a:lnSpc>
                <a:spcPct val="100000"/>
              </a:lnSpc>
              <a:spcBef>
                <a:spcPts val="0"/>
              </a:spcBef>
              <a:buNone/>
            </a:pPr>
            <a:r>
              <a:rPr lang="en-US" sz="2400" dirty="0">
                <a:effectLst/>
                <a:hlinkClick r:id="rId3">
                  <a:extLst>
                    <a:ext uri="{A12FA001-AC4F-418D-AE19-62706E023703}">
                      <ahyp:hlinkClr xmlns:ahyp="http://schemas.microsoft.com/office/drawing/2018/hyperlinkcolor" val="tx"/>
                    </a:ext>
                  </a:extLst>
                </a:hlinkClick>
              </a:rPr>
              <a:t>www.anokacounty.us</a:t>
            </a:r>
            <a:endParaRPr lang="en-US" sz="2400" u="sng" dirty="0">
              <a:effectLst/>
            </a:endParaRPr>
          </a:p>
          <a:p>
            <a:pPr marL="0" indent="0">
              <a:lnSpc>
                <a:spcPct val="100000"/>
              </a:lnSpc>
              <a:spcBef>
                <a:spcPts val="0"/>
              </a:spcBef>
              <a:buNone/>
            </a:pPr>
            <a:endParaRPr lang="en-US" u="sng" dirty="0">
              <a:effectLst/>
            </a:endParaRPr>
          </a:p>
        </p:txBody>
      </p:sp>
    </p:spTree>
    <p:extLst>
      <p:ext uri="{BB962C8B-B14F-4D97-AF65-F5344CB8AC3E}">
        <p14:creationId xmlns:p14="http://schemas.microsoft.com/office/powerpoint/2010/main" val="169209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72578-B075-45DD-8B5F-F11B74B8C194}"/>
              </a:ext>
            </a:extLst>
          </p:cNvPr>
          <p:cNvSpPr txBox="1"/>
          <p:nvPr/>
        </p:nvSpPr>
        <p:spPr>
          <a:xfrm>
            <a:off x="2853612" y="2598003"/>
            <a:ext cx="6484776" cy="830997"/>
          </a:xfrm>
          <a:prstGeom prst="rect">
            <a:avLst/>
          </a:prstGeom>
          <a:noFill/>
        </p:spPr>
        <p:txBody>
          <a:bodyPr wrap="square" rtlCol="0">
            <a:spAutoFit/>
          </a:bodyPr>
          <a:lstStyle/>
          <a:p>
            <a:pPr algn="ctr"/>
            <a:r>
              <a:rPr lang="en-US" sz="4800" b="1" dirty="0"/>
              <a:t>QUESTIONS?</a:t>
            </a:r>
          </a:p>
        </p:txBody>
      </p:sp>
    </p:spTree>
    <p:extLst>
      <p:ext uri="{BB962C8B-B14F-4D97-AF65-F5344CB8AC3E}">
        <p14:creationId xmlns:p14="http://schemas.microsoft.com/office/powerpoint/2010/main" val="1037493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3451" y="358853"/>
            <a:ext cx="4278124" cy="921697"/>
          </a:xfrm>
          <a:prstGeom prst="rect">
            <a:avLst/>
          </a:prstGeom>
        </p:spPr>
      </p:pic>
      <p:sp>
        <p:nvSpPr>
          <p:cNvPr id="5" name="TextBox 4"/>
          <p:cNvSpPr txBox="1"/>
          <p:nvPr/>
        </p:nvSpPr>
        <p:spPr>
          <a:xfrm>
            <a:off x="1722822" y="1510918"/>
            <a:ext cx="8746355" cy="1938992"/>
          </a:xfrm>
          <a:prstGeom prst="rect">
            <a:avLst/>
          </a:prstGeom>
          <a:noFill/>
        </p:spPr>
        <p:txBody>
          <a:bodyPr wrap="square" rtlCol="0">
            <a:spAutoFit/>
          </a:bodyPr>
          <a:lstStyle/>
          <a:p>
            <a:pPr algn="ctr"/>
            <a:r>
              <a:rPr lang="en-US" sz="2400" b="1" dirty="0">
                <a:solidFill>
                  <a:srgbClr val="009999"/>
                </a:solidFill>
                <a:latin typeface="Arial" panose="020B0604020202020204" pitchFamily="34" charset="0"/>
                <a:cs typeface="Arial" panose="020B0604020202020204" pitchFamily="34" charset="0"/>
              </a:rPr>
              <a:t>Speakers</a:t>
            </a:r>
          </a:p>
          <a:p>
            <a:pPr algn="ctr"/>
            <a:endParaRPr lang="en-US" sz="1200" b="1" dirty="0">
              <a:solidFill>
                <a:srgbClr val="009999"/>
              </a:solidFill>
              <a:latin typeface="Arial" panose="020B0604020202020204" pitchFamily="34" charset="0"/>
              <a:cs typeface="Arial" panose="020B0604020202020204" pitchFamily="34" charset="0"/>
            </a:endParaRPr>
          </a:p>
          <a:p>
            <a:r>
              <a:rPr lang="en-US" sz="2400" b="1" i="0" u="none" strike="noStrike" dirty="0">
                <a:solidFill>
                  <a:srgbClr val="000000"/>
                </a:solidFill>
                <a:effectLst/>
              </a:rPr>
              <a:t>Paul Talbot, Investigator, Anoka County Attorney's office</a:t>
            </a:r>
          </a:p>
          <a:p>
            <a:r>
              <a:rPr lang="en-US" sz="2000" b="0" i="0" u="none" strike="noStrike" dirty="0">
                <a:solidFill>
                  <a:srgbClr val="000000"/>
                </a:solidFill>
                <a:effectLst/>
              </a:rPr>
              <a:t>Paul has 30 years experience as an Investigator with the Anoka County Attorney’s Office and has investigated a wide range of economic crimes. Paul is a Certified Economic Crime Forensic Examiner.</a:t>
            </a:r>
            <a:endParaRPr lang="en-US" sz="2000"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2154453" y="3587945"/>
            <a:ext cx="7883091" cy="830997"/>
          </a:xfrm>
          <a:prstGeom prst="rect">
            <a:avLst/>
          </a:prstGeom>
          <a:noFill/>
        </p:spPr>
        <p:txBody>
          <a:bodyPr wrap="square" rtlCol="0">
            <a:spAutoFit/>
          </a:bodyPr>
          <a:lstStyle/>
          <a:p>
            <a:pPr algn="ctr"/>
            <a:r>
              <a:rPr lang="en-US" sz="2400" b="1" i="0" u="none" strike="noStrike" dirty="0">
                <a:solidFill>
                  <a:srgbClr val="000000"/>
                </a:solidFill>
                <a:effectLst/>
                <a:latin typeface="YACgEZ1cb1Q 0"/>
              </a:rPr>
              <a:t>Also presenting:</a:t>
            </a:r>
            <a:endParaRPr lang="en-US" sz="2400" dirty="0">
              <a:solidFill>
                <a:srgbClr val="000000"/>
              </a:solidFill>
              <a:effectLst/>
              <a:latin typeface="YACgEZ1cb1Q 0"/>
            </a:endParaRPr>
          </a:p>
          <a:p>
            <a:r>
              <a:rPr lang="en-US" sz="2400" b="1" i="0" u="none" strike="noStrike" dirty="0">
                <a:solidFill>
                  <a:srgbClr val="000000"/>
                </a:solidFill>
                <a:effectLst/>
                <a:latin typeface="YACgEZ1cb1Q 0"/>
              </a:rPr>
              <a:t>Travis Volk, Lead Detective for Fridley Police Department</a:t>
            </a:r>
            <a:endParaRPr lang="en-US" sz="2400" dirty="0">
              <a:solidFill>
                <a:srgbClr val="000000"/>
              </a:solidFill>
              <a:effectLst/>
              <a:latin typeface="YACgEZ1cb1Q 0"/>
            </a:endParaRPr>
          </a:p>
        </p:txBody>
      </p:sp>
    </p:spTree>
    <p:extLst>
      <p:ext uri="{BB962C8B-B14F-4D97-AF65-F5344CB8AC3E}">
        <p14:creationId xmlns:p14="http://schemas.microsoft.com/office/powerpoint/2010/main" val="2137386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CD2A3-7DEB-4AFA-9E2F-877E09C3F179}"/>
              </a:ext>
            </a:extLst>
          </p:cNvPr>
          <p:cNvSpPr>
            <a:spLocks noGrp="1"/>
          </p:cNvSpPr>
          <p:nvPr>
            <p:ph type="ctrTitle"/>
          </p:nvPr>
        </p:nvSpPr>
        <p:spPr>
          <a:xfrm>
            <a:off x="1595269" y="772319"/>
            <a:ext cx="9001462" cy="1655762"/>
          </a:xfrm>
        </p:spPr>
        <p:txBody>
          <a:bodyPr>
            <a:normAutofit/>
          </a:bodyPr>
          <a:lstStyle/>
          <a:p>
            <a:r>
              <a:rPr lang="en-US" dirty="0"/>
              <a:t>Scammers target seniors</a:t>
            </a:r>
          </a:p>
        </p:txBody>
      </p:sp>
      <p:sp>
        <p:nvSpPr>
          <p:cNvPr id="3" name="Subtitle 2">
            <a:extLst>
              <a:ext uri="{FF2B5EF4-FFF2-40B4-BE49-F238E27FC236}">
                <a16:creationId xmlns:a16="http://schemas.microsoft.com/office/drawing/2014/main" id="{E270D331-B8A1-435E-9249-D0F2401CEAA2}"/>
              </a:ext>
            </a:extLst>
          </p:cNvPr>
          <p:cNvSpPr>
            <a:spLocks noGrp="1"/>
          </p:cNvSpPr>
          <p:nvPr>
            <p:ph type="subTitle" idx="1"/>
          </p:nvPr>
        </p:nvSpPr>
        <p:spPr>
          <a:xfrm>
            <a:off x="1595269" y="2772076"/>
            <a:ext cx="9001462" cy="656924"/>
          </a:xfrm>
        </p:spPr>
        <p:txBody>
          <a:bodyPr/>
          <a:lstStyle/>
          <a:p>
            <a:r>
              <a:rPr lang="en-US" dirty="0"/>
              <a:t>Learn to protect yourself and your money</a:t>
            </a:r>
          </a:p>
        </p:txBody>
      </p:sp>
      <p:sp>
        <p:nvSpPr>
          <p:cNvPr id="4" name="Subtitle 2">
            <a:extLst>
              <a:ext uri="{FF2B5EF4-FFF2-40B4-BE49-F238E27FC236}">
                <a16:creationId xmlns:a16="http://schemas.microsoft.com/office/drawing/2014/main" id="{9F4DC43D-946D-45A6-937E-83F649CC5477}"/>
              </a:ext>
            </a:extLst>
          </p:cNvPr>
          <p:cNvSpPr txBox="1">
            <a:spLocks/>
          </p:cNvSpPr>
          <p:nvPr/>
        </p:nvSpPr>
        <p:spPr>
          <a:xfrm>
            <a:off x="2533759" y="5100295"/>
            <a:ext cx="7124482" cy="656924"/>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dirty="0"/>
              <a:t>Presented by the Anoka County Attorney’s Office</a:t>
            </a:r>
          </a:p>
        </p:txBody>
      </p:sp>
      <p:pic>
        <p:nvPicPr>
          <p:cNvPr id="6" name="Picture 5">
            <a:extLst>
              <a:ext uri="{FF2B5EF4-FFF2-40B4-BE49-F238E27FC236}">
                <a16:creationId xmlns:a16="http://schemas.microsoft.com/office/drawing/2014/main" id="{E73E2EA2-2FC2-4A3B-909B-8186FD607BA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9682331" y="4514357"/>
            <a:ext cx="1828800" cy="1828800"/>
          </a:xfrm>
          <a:prstGeom prst="ellipse">
            <a:avLst/>
          </a:prstGeom>
        </p:spPr>
      </p:pic>
    </p:spTree>
    <p:extLst>
      <p:ext uri="{BB962C8B-B14F-4D97-AF65-F5344CB8AC3E}">
        <p14:creationId xmlns:p14="http://schemas.microsoft.com/office/powerpoint/2010/main" val="267288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3FEC-F2C4-4C9B-98AA-BF2BAA736FB1}"/>
              </a:ext>
            </a:extLst>
          </p:cNvPr>
          <p:cNvSpPr>
            <a:spLocks noGrp="1"/>
          </p:cNvSpPr>
          <p:nvPr>
            <p:ph type="ctrTitle"/>
          </p:nvPr>
        </p:nvSpPr>
        <p:spPr>
          <a:xfrm>
            <a:off x="1523999" y="870982"/>
            <a:ext cx="9144000" cy="884644"/>
          </a:xfrm>
        </p:spPr>
        <p:txBody>
          <a:bodyPr>
            <a:normAutofit/>
          </a:bodyPr>
          <a:lstStyle/>
          <a:p>
            <a:r>
              <a:rPr lang="en-US" sz="4400" dirty="0"/>
              <a:t>presenter</a:t>
            </a:r>
          </a:p>
        </p:txBody>
      </p:sp>
      <p:sp>
        <p:nvSpPr>
          <p:cNvPr id="3" name="Subtitle 2">
            <a:extLst>
              <a:ext uri="{FF2B5EF4-FFF2-40B4-BE49-F238E27FC236}">
                <a16:creationId xmlns:a16="http://schemas.microsoft.com/office/drawing/2014/main" id="{008C65FC-17E6-4B07-BE26-E4CFFA46E395}"/>
              </a:ext>
            </a:extLst>
          </p:cNvPr>
          <p:cNvSpPr>
            <a:spLocks noGrp="1"/>
          </p:cNvSpPr>
          <p:nvPr>
            <p:ph type="subTitle" idx="1"/>
          </p:nvPr>
        </p:nvSpPr>
        <p:spPr>
          <a:xfrm>
            <a:off x="3383691" y="2201687"/>
            <a:ext cx="6017741" cy="3894311"/>
          </a:xfrm>
        </p:spPr>
        <p:txBody>
          <a:bodyPr>
            <a:normAutofit/>
          </a:bodyPr>
          <a:lstStyle/>
          <a:p>
            <a:pPr algn="l"/>
            <a:r>
              <a:rPr lang="en-US" sz="3600" dirty="0"/>
              <a:t>Investigator Paul Talbot</a:t>
            </a:r>
          </a:p>
          <a:p>
            <a:pPr marL="571500" indent="-571500" algn="l">
              <a:buFont typeface="Arial" panose="020B0604020202020204" pitchFamily="34" charset="0"/>
              <a:buChar char="•"/>
            </a:pPr>
            <a:r>
              <a:rPr lang="en-US" dirty="0"/>
              <a:t>30+ years of experience</a:t>
            </a:r>
          </a:p>
          <a:p>
            <a:pPr marL="571500" indent="-571500" algn="l">
              <a:buFont typeface="Arial" panose="020B0604020202020204" pitchFamily="34" charset="0"/>
              <a:buChar char="•"/>
            </a:pPr>
            <a:r>
              <a:rPr lang="en-US" dirty="0"/>
              <a:t>Specialized in financial exploitation and white-collar crimes</a:t>
            </a:r>
          </a:p>
        </p:txBody>
      </p:sp>
    </p:spTree>
    <p:extLst>
      <p:ext uri="{BB962C8B-B14F-4D97-AF65-F5344CB8AC3E}">
        <p14:creationId xmlns:p14="http://schemas.microsoft.com/office/powerpoint/2010/main" val="2939579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C5B7-C6DF-49FD-A0D9-4F0BEA147C9E}"/>
              </a:ext>
            </a:extLst>
          </p:cNvPr>
          <p:cNvSpPr>
            <a:spLocks noGrp="1"/>
          </p:cNvSpPr>
          <p:nvPr>
            <p:ph type="ctrTitle"/>
          </p:nvPr>
        </p:nvSpPr>
        <p:spPr>
          <a:xfrm>
            <a:off x="1595269" y="547774"/>
            <a:ext cx="9001462" cy="862956"/>
          </a:xfrm>
        </p:spPr>
        <p:txBody>
          <a:bodyPr anchor="ctr">
            <a:normAutofit/>
          </a:bodyPr>
          <a:lstStyle/>
          <a:p>
            <a:r>
              <a:rPr lang="en-US" sz="4400" dirty="0"/>
              <a:t>Common SCAMS</a:t>
            </a:r>
          </a:p>
        </p:txBody>
      </p:sp>
      <p:sp>
        <p:nvSpPr>
          <p:cNvPr id="3" name="Subtitle 2">
            <a:extLst>
              <a:ext uri="{FF2B5EF4-FFF2-40B4-BE49-F238E27FC236}">
                <a16:creationId xmlns:a16="http://schemas.microsoft.com/office/drawing/2014/main" id="{036414A2-9BDE-45A8-BB0A-661043325D7C}"/>
              </a:ext>
            </a:extLst>
          </p:cNvPr>
          <p:cNvSpPr>
            <a:spLocks noGrp="1"/>
          </p:cNvSpPr>
          <p:nvPr>
            <p:ph type="subTitle" idx="1"/>
          </p:nvPr>
        </p:nvSpPr>
        <p:spPr>
          <a:xfrm>
            <a:off x="1070919" y="1921475"/>
            <a:ext cx="3542270" cy="3377515"/>
          </a:xfrm>
          <a:ln>
            <a:noFill/>
          </a:ln>
        </p:spPr>
        <p:txBody>
          <a:bodyPr>
            <a:noAutofit/>
          </a:bodyPr>
          <a:lstStyle/>
          <a:p>
            <a:pPr marL="342900" indent="-342900" algn="l">
              <a:lnSpc>
                <a:spcPct val="100000"/>
              </a:lnSpc>
              <a:spcAft>
                <a:spcPts val="600"/>
              </a:spcAft>
              <a:buFont typeface="Arial" panose="020B0604020202020204" pitchFamily="34" charset="0"/>
              <a:buChar char="•"/>
            </a:pPr>
            <a:r>
              <a:rPr lang="en-US" dirty="0"/>
              <a:t>Grandparent</a:t>
            </a:r>
          </a:p>
          <a:p>
            <a:pPr marL="342900" indent="-342900" algn="l">
              <a:lnSpc>
                <a:spcPct val="100000"/>
              </a:lnSpc>
              <a:spcAft>
                <a:spcPts val="600"/>
              </a:spcAft>
              <a:buFont typeface="Arial" panose="020B0604020202020204" pitchFamily="34" charset="0"/>
              <a:buChar char="•"/>
            </a:pPr>
            <a:r>
              <a:rPr lang="en-US" dirty="0"/>
              <a:t>IRS</a:t>
            </a:r>
          </a:p>
          <a:p>
            <a:pPr marL="342900" indent="-342900" algn="l">
              <a:lnSpc>
                <a:spcPct val="100000"/>
              </a:lnSpc>
              <a:spcAft>
                <a:spcPts val="600"/>
              </a:spcAft>
              <a:buFont typeface="Arial" panose="020B0604020202020204" pitchFamily="34" charset="0"/>
              <a:buChar char="•"/>
            </a:pPr>
            <a:r>
              <a:rPr lang="en-US" dirty="0"/>
              <a:t>Health insurance</a:t>
            </a:r>
          </a:p>
          <a:p>
            <a:pPr marL="342900" indent="-342900" algn="l">
              <a:lnSpc>
                <a:spcPct val="100000"/>
              </a:lnSpc>
              <a:spcAft>
                <a:spcPts val="600"/>
              </a:spcAft>
              <a:buFont typeface="Arial" panose="020B0604020202020204" pitchFamily="34" charset="0"/>
              <a:buChar char="•"/>
            </a:pPr>
            <a:r>
              <a:rPr lang="en-US" dirty="0"/>
              <a:t>Lottery/sweepstakes</a:t>
            </a:r>
          </a:p>
          <a:p>
            <a:pPr marL="342900" indent="-342900" algn="l">
              <a:lnSpc>
                <a:spcPct val="100000"/>
              </a:lnSpc>
              <a:spcAft>
                <a:spcPts val="600"/>
              </a:spcAft>
              <a:buFont typeface="Arial" panose="020B0604020202020204" pitchFamily="34" charset="0"/>
              <a:buChar char="•"/>
            </a:pPr>
            <a:r>
              <a:rPr lang="en-US" dirty="0"/>
              <a:t>Romance/dating</a:t>
            </a:r>
          </a:p>
          <a:p>
            <a:pPr marL="342900" indent="-342900" algn="l">
              <a:lnSpc>
                <a:spcPct val="100000"/>
              </a:lnSpc>
              <a:spcAft>
                <a:spcPts val="600"/>
              </a:spcAft>
              <a:buFont typeface="Arial" panose="020B0604020202020204" pitchFamily="34" charset="0"/>
              <a:buChar char="•"/>
            </a:pPr>
            <a:r>
              <a:rPr lang="en-US" dirty="0"/>
              <a:t>Charity</a:t>
            </a:r>
          </a:p>
        </p:txBody>
      </p:sp>
    </p:spTree>
    <p:extLst>
      <p:ext uri="{BB962C8B-B14F-4D97-AF65-F5344CB8AC3E}">
        <p14:creationId xmlns:p14="http://schemas.microsoft.com/office/powerpoint/2010/main" val="3881076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1C5B7-C6DF-49FD-A0D9-4F0BEA147C9E}"/>
              </a:ext>
            </a:extLst>
          </p:cNvPr>
          <p:cNvSpPr>
            <a:spLocks noGrp="1"/>
          </p:cNvSpPr>
          <p:nvPr>
            <p:ph type="ctrTitle"/>
          </p:nvPr>
        </p:nvSpPr>
        <p:spPr>
          <a:xfrm>
            <a:off x="436605" y="547774"/>
            <a:ext cx="11285838" cy="862956"/>
          </a:xfrm>
        </p:spPr>
        <p:txBody>
          <a:bodyPr anchor="ctr">
            <a:normAutofit/>
          </a:bodyPr>
          <a:lstStyle/>
          <a:p>
            <a:pPr>
              <a:spcBef>
                <a:spcPts val="1000"/>
              </a:spcBef>
              <a:spcAft>
                <a:spcPts val="600"/>
              </a:spcAft>
            </a:pPr>
            <a:r>
              <a:rPr lang="en-US" sz="4400" dirty="0"/>
              <a:t>How will scammers reach you?</a:t>
            </a:r>
          </a:p>
        </p:txBody>
      </p:sp>
      <p:sp>
        <p:nvSpPr>
          <p:cNvPr id="4" name="TextBox 3">
            <a:extLst>
              <a:ext uri="{FF2B5EF4-FFF2-40B4-BE49-F238E27FC236}">
                <a16:creationId xmlns:a16="http://schemas.microsoft.com/office/drawing/2014/main" id="{5E6B92D9-899E-4296-BF5E-E1DA310237FA}"/>
              </a:ext>
            </a:extLst>
          </p:cNvPr>
          <p:cNvSpPr txBox="1"/>
          <p:nvPr/>
        </p:nvSpPr>
        <p:spPr>
          <a:xfrm>
            <a:off x="1103869" y="2089255"/>
            <a:ext cx="2725290" cy="2759730"/>
          </a:xfrm>
          <a:prstGeom prst="rect">
            <a:avLst/>
          </a:prstGeom>
          <a:noFill/>
          <a:ln>
            <a:noFill/>
          </a:ln>
        </p:spPr>
        <p:txBody>
          <a:bodyPr wrap="square" rtlCol="0">
            <a:spAutoFit/>
          </a:bodyPr>
          <a:lstStyle/>
          <a:p>
            <a:pPr marL="342900" indent="-342900">
              <a:spcBef>
                <a:spcPts val="1000"/>
              </a:spcBef>
              <a:spcAft>
                <a:spcPts val="600"/>
              </a:spcAft>
              <a:buFont typeface="Arial" panose="020B0604020202020204" pitchFamily="34" charset="0"/>
              <a:buChar char="•"/>
            </a:pPr>
            <a:r>
              <a:rPr lang="en-US" sz="2400" dirty="0"/>
              <a:t>Phone calls</a:t>
            </a:r>
          </a:p>
          <a:p>
            <a:pPr marL="342900" indent="-342900">
              <a:spcBef>
                <a:spcPts val="1000"/>
              </a:spcBef>
              <a:spcAft>
                <a:spcPts val="600"/>
              </a:spcAft>
              <a:buFont typeface="Arial" panose="020B0604020202020204" pitchFamily="34" charset="0"/>
              <a:buChar char="•"/>
            </a:pPr>
            <a:r>
              <a:rPr lang="en-US" sz="2400" dirty="0"/>
              <a:t>Emails</a:t>
            </a:r>
          </a:p>
          <a:p>
            <a:pPr marL="342900" indent="-342900">
              <a:spcBef>
                <a:spcPts val="1000"/>
              </a:spcBef>
              <a:spcAft>
                <a:spcPts val="600"/>
              </a:spcAft>
              <a:buFont typeface="Arial" panose="020B0604020202020204" pitchFamily="34" charset="0"/>
              <a:buChar char="•"/>
            </a:pPr>
            <a:r>
              <a:rPr lang="en-US" sz="2400" dirty="0"/>
              <a:t>Texts</a:t>
            </a:r>
          </a:p>
          <a:p>
            <a:pPr marL="342900" indent="-342900">
              <a:spcBef>
                <a:spcPts val="1000"/>
              </a:spcBef>
              <a:spcAft>
                <a:spcPts val="600"/>
              </a:spcAft>
              <a:buFont typeface="Arial" panose="020B0604020202020204" pitchFamily="34" charset="0"/>
              <a:buChar char="•"/>
            </a:pPr>
            <a:r>
              <a:rPr lang="en-US" sz="2400" dirty="0"/>
              <a:t>Mailings</a:t>
            </a:r>
          </a:p>
          <a:p>
            <a:pPr marL="342900" indent="-342900">
              <a:spcBef>
                <a:spcPts val="1000"/>
              </a:spcBef>
              <a:spcAft>
                <a:spcPts val="600"/>
              </a:spcAft>
              <a:buFont typeface="Arial" panose="020B0604020202020204" pitchFamily="34" charset="0"/>
              <a:buChar char="•"/>
            </a:pPr>
            <a:r>
              <a:rPr lang="en-US" sz="2400" dirty="0"/>
              <a:t>Door-to-door</a:t>
            </a:r>
            <a:endParaRPr lang="en-US" dirty="0"/>
          </a:p>
        </p:txBody>
      </p:sp>
    </p:spTree>
    <p:extLst>
      <p:ext uri="{BB962C8B-B14F-4D97-AF65-F5344CB8AC3E}">
        <p14:creationId xmlns:p14="http://schemas.microsoft.com/office/powerpoint/2010/main" val="334454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EA92-729F-443C-AAED-3D9A6A48C4EF}"/>
              </a:ext>
            </a:extLst>
          </p:cNvPr>
          <p:cNvSpPr>
            <a:spLocks noGrp="1"/>
          </p:cNvSpPr>
          <p:nvPr>
            <p:ph type="title"/>
          </p:nvPr>
        </p:nvSpPr>
        <p:spPr/>
        <p:txBody>
          <a:bodyPr>
            <a:normAutofit/>
          </a:bodyPr>
          <a:lstStyle/>
          <a:p>
            <a:r>
              <a:rPr lang="en-US" sz="4400" dirty="0"/>
              <a:t>tactics &amp; strategies	</a:t>
            </a:r>
          </a:p>
        </p:txBody>
      </p:sp>
      <p:sp>
        <p:nvSpPr>
          <p:cNvPr id="3" name="Content Placeholder 2">
            <a:extLst>
              <a:ext uri="{FF2B5EF4-FFF2-40B4-BE49-F238E27FC236}">
                <a16:creationId xmlns:a16="http://schemas.microsoft.com/office/drawing/2014/main" id="{9EF6C16A-CBFE-49F8-9396-2E6E27870914}"/>
              </a:ext>
            </a:extLst>
          </p:cNvPr>
          <p:cNvSpPr>
            <a:spLocks noGrp="1"/>
          </p:cNvSpPr>
          <p:nvPr>
            <p:ph idx="1"/>
          </p:nvPr>
        </p:nvSpPr>
        <p:spPr>
          <a:xfrm>
            <a:off x="1086789" y="2351437"/>
            <a:ext cx="7332281" cy="3695136"/>
          </a:xfrm>
        </p:spPr>
        <p:txBody>
          <a:bodyPr>
            <a:normAutofit/>
          </a:bodyPr>
          <a:lstStyle/>
          <a:p>
            <a:r>
              <a:rPr lang="en-US" sz="2400" dirty="0"/>
              <a:t>Emotion</a:t>
            </a:r>
          </a:p>
          <a:p>
            <a:r>
              <a:rPr lang="en-US" sz="2400" dirty="0"/>
              <a:t>Secrecy</a:t>
            </a:r>
          </a:p>
          <a:p>
            <a:r>
              <a:rPr lang="en-US" sz="2400" dirty="0"/>
              <a:t>Speed</a:t>
            </a:r>
          </a:p>
          <a:p>
            <a:r>
              <a:rPr lang="en-US" sz="2400" dirty="0"/>
              <a:t>Biggest jerk you ever talked to / best friend ever</a:t>
            </a:r>
          </a:p>
        </p:txBody>
      </p:sp>
    </p:spTree>
    <p:extLst>
      <p:ext uri="{BB962C8B-B14F-4D97-AF65-F5344CB8AC3E}">
        <p14:creationId xmlns:p14="http://schemas.microsoft.com/office/powerpoint/2010/main" val="103732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EA92-729F-443C-AAED-3D9A6A48C4EF}"/>
              </a:ext>
            </a:extLst>
          </p:cNvPr>
          <p:cNvSpPr>
            <a:spLocks noGrp="1"/>
          </p:cNvSpPr>
          <p:nvPr>
            <p:ph type="title"/>
          </p:nvPr>
        </p:nvSpPr>
        <p:spPr>
          <a:xfrm>
            <a:off x="919119" y="372655"/>
            <a:ext cx="10353761" cy="787681"/>
          </a:xfrm>
        </p:spPr>
        <p:txBody>
          <a:bodyPr/>
          <a:lstStyle/>
          <a:p>
            <a:r>
              <a:rPr lang="en-US" b="1" dirty="0"/>
              <a:t>PAYMENTS CROOKS WANT</a:t>
            </a:r>
          </a:p>
        </p:txBody>
      </p:sp>
      <p:sp>
        <p:nvSpPr>
          <p:cNvPr id="3" name="Content Placeholder 2">
            <a:extLst>
              <a:ext uri="{FF2B5EF4-FFF2-40B4-BE49-F238E27FC236}">
                <a16:creationId xmlns:a16="http://schemas.microsoft.com/office/drawing/2014/main" id="{9EF6C16A-CBFE-49F8-9396-2E6E27870914}"/>
              </a:ext>
            </a:extLst>
          </p:cNvPr>
          <p:cNvSpPr>
            <a:spLocks noGrp="1"/>
          </p:cNvSpPr>
          <p:nvPr>
            <p:ph idx="1"/>
          </p:nvPr>
        </p:nvSpPr>
        <p:spPr>
          <a:xfrm>
            <a:off x="1053056" y="1212503"/>
            <a:ext cx="3328691" cy="2286000"/>
          </a:xfrm>
        </p:spPr>
        <p:txBody>
          <a:bodyPr>
            <a:normAutofit/>
          </a:bodyPr>
          <a:lstStyle/>
          <a:p>
            <a:r>
              <a:rPr lang="en-US" sz="2400" dirty="0"/>
              <a:t>Cash</a:t>
            </a:r>
          </a:p>
          <a:p>
            <a:r>
              <a:rPr lang="en-US" sz="2400" dirty="0"/>
              <a:t>Wire transfers</a:t>
            </a:r>
          </a:p>
          <a:p>
            <a:r>
              <a:rPr lang="en-US" sz="2400" dirty="0"/>
              <a:t>Prepaid credit cards</a:t>
            </a:r>
          </a:p>
          <a:p>
            <a:r>
              <a:rPr lang="en-US" sz="2400" dirty="0"/>
              <a:t>Gift cards</a:t>
            </a:r>
          </a:p>
        </p:txBody>
      </p:sp>
      <p:pic>
        <p:nvPicPr>
          <p:cNvPr id="7" name="Picture 6">
            <a:extLst>
              <a:ext uri="{FF2B5EF4-FFF2-40B4-BE49-F238E27FC236}">
                <a16:creationId xmlns:a16="http://schemas.microsoft.com/office/drawing/2014/main" id="{A914232B-55DF-4439-991A-7997751FE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235" y="3839139"/>
            <a:ext cx="2743200" cy="2754443"/>
          </a:xfrm>
          <a:prstGeom prst="rect">
            <a:avLst/>
          </a:prstGeom>
        </p:spPr>
      </p:pic>
      <p:pic>
        <p:nvPicPr>
          <p:cNvPr id="9" name="Picture 8">
            <a:extLst>
              <a:ext uri="{FF2B5EF4-FFF2-40B4-BE49-F238E27FC236}">
                <a16:creationId xmlns:a16="http://schemas.microsoft.com/office/drawing/2014/main" id="{963319EB-A62E-4999-9635-327B4AB02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3505" y="2318260"/>
            <a:ext cx="2619375" cy="1743075"/>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5404BE92-F4B9-4766-B1A4-139CFA7E2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2363" y="5560209"/>
            <a:ext cx="2344899" cy="925136"/>
          </a:xfrm>
          <a:prstGeom prst="rect">
            <a:avLst/>
          </a:prstGeom>
        </p:spPr>
      </p:pic>
      <p:pic>
        <p:nvPicPr>
          <p:cNvPr id="13" name="Picture 12">
            <a:extLst>
              <a:ext uri="{FF2B5EF4-FFF2-40B4-BE49-F238E27FC236}">
                <a16:creationId xmlns:a16="http://schemas.microsoft.com/office/drawing/2014/main" id="{473DBD55-1F1A-4B1D-848B-2E4B0A9376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080" y="4345280"/>
            <a:ext cx="1828800" cy="1026914"/>
          </a:xfrm>
          <a:prstGeom prst="rect">
            <a:avLst/>
          </a:prstGeom>
        </p:spPr>
      </p:pic>
      <p:pic>
        <p:nvPicPr>
          <p:cNvPr id="15" name="Picture 14">
            <a:extLst>
              <a:ext uri="{FF2B5EF4-FFF2-40B4-BE49-F238E27FC236}">
                <a16:creationId xmlns:a16="http://schemas.microsoft.com/office/drawing/2014/main" id="{30AF704C-D1E1-46BD-A0FF-585189C70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259" y="4572000"/>
            <a:ext cx="2286000" cy="2286000"/>
          </a:xfrm>
          <a:prstGeom prst="rect">
            <a:avLst/>
          </a:prstGeom>
        </p:spPr>
      </p:pic>
      <p:pic>
        <p:nvPicPr>
          <p:cNvPr id="6" name="Picture 5">
            <a:extLst>
              <a:ext uri="{FF2B5EF4-FFF2-40B4-BE49-F238E27FC236}">
                <a16:creationId xmlns:a16="http://schemas.microsoft.com/office/drawing/2014/main" id="{E30DDC17-60F8-4E05-81AC-2B0602FE4866}"/>
              </a:ext>
            </a:extLst>
          </p:cNvPr>
          <p:cNvPicPr>
            <a:picLocks noChangeAspect="1"/>
          </p:cNvPicPr>
          <p:nvPr/>
        </p:nvPicPr>
        <p:blipFill rotWithShape="1">
          <a:blip r:embed="rId7">
            <a:extLst>
              <a:ext uri="{28A0092B-C50C-407E-A947-70E740481C1C}">
                <a14:useLocalDpi xmlns:a14="http://schemas.microsoft.com/office/drawing/2010/main" val="0"/>
              </a:ext>
            </a:extLst>
          </a:blip>
          <a:srcRect l="12692" t="5858" r="5892" b="9092"/>
          <a:stretch/>
        </p:blipFill>
        <p:spPr>
          <a:xfrm>
            <a:off x="3330187" y="4061335"/>
            <a:ext cx="2103120" cy="2424010"/>
          </a:xfrm>
          <a:prstGeom prst="rect">
            <a:avLst/>
          </a:prstGeom>
        </p:spPr>
      </p:pic>
    </p:spTree>
    <p:extLst>
      <p:ext uri="{BB962C8B-B14F-4D97-AF65-F5344CB8AC3E}">
        <p14:creationId xmlns:p14="http://schemas.microsoft.com/office/powerpoint/2010/main" val="31732167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themeOverride>
</file>

<file path=docProps/app.xml><?xml version="1.0" encoding="utf-8"?>
<Properties xmlns="http://schemas.openxmlformats.org/officeDocument/2006/extended-properties" xmlns:vt="http://schemas.openxmlformats.org/officeDocument/2006/docPropsVTypes">
  <Template>TM04033921[[fn=Damask]]</Template>
  <TotalTime>1056</TotalTime>
  <Words>986</Words>
  <Application>Microsoft Office PowerPoint</Application>
  <PresentationFormat>Widescreen</PresentationFormat>
  <Paragraphs>116</Paragraphs>
  <Slides>21</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Bookman Old Style</vt:lpstr>
      <vt:lpstr>Calibri</vt:lpstr>
      <vt:lpstr>Rockwell</vt:lpstr>
      <vt:lpstr>Wingdings 3</vt:lpstr>
      <vt:lpstr>YACgEZ1cb1Q 0</vt:lpstr>
      <vt:lpstr>Damask</vt:lpstr>
      <vt:lpstr>PowerPoint Presentation</vt:lpstr>
      <vt:lpstr>PowerPoint Presentation</vt:lpstr>
      <vt:lpstr>PowerPoint Presentation</vt:lpstr>
      <vt:lpstr>Scammers target seniors</vt:lpstr>
      <vt:lpstr>presenter</vt:lpstr>
      <vt:lpstr>Common SCAMS</vt:lpstr>
      <vt:lpstr>How will scammers reach you?</vt:lpstr>
      <vt:lpstr>tactics &amp; strategies </vt:lpstr>
      <vt:lpstr>PAYMENTS CROOKS WANT</vt:lpstr>
      <vt:lpstr>IRS Scams</vt:lpstr>
      <vt:lpstr>PowerPoint Presentation</vt:lpstr>
      <vt:lpstr>PowerPoint Presentation</vt:lpstr>
      <vt:lpstr>PowerPoint Presentation</vt:lpstr>
      <vt:lpstr>PowerPoint Presentation</vt:lpstr>
      <vt:lpstr>Romance Scams</vt:lpstr>
      <vt:lpstr>Romance Scams</vt:lpstr>
      <vt:lpstr>PowerPoint Presentation</vt:lpstr>
      <vt:lpstr>TIPS</vt:lpstr>
      <vt:lpstr>Reporting to law enforcement</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YOURSELF PROTECTING YOUR MONEY</dc:title>
  <dc:creator>Paul J. Talbot</dc:creator>
  <cp:lastModifiedBy>Sue Vang</cp:lastModifiedBy>
  <cp:revision>61</cp:revision>
  <cp:lastPrinted>2022-02-17T16:13:50Z</cp:lastPrinted>
  <dcterms:created xsi:type="dcterms:W3CDTF">2019-06-26T15:16:33Z</dcterms:created>
  <dcterms:modified xsi:type="dcterms:W3CDTF">2022-04-27T19:30:43Z</dcterms:modified>
</cp:coreProperties>
</file>