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37.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 id="2147483692" r:id="rId2"/>
    <p:sldMasterId id="2147483704" r:id="rId3"/>
    <p:sldMasterId id="2147483711" r:id="rId4"/>
    <p:sldMasterId id="2147483713" r:id="rId5"/>
  </p:sldMasterIdLst>
  <p:notesMasterIdLst>
    <p:notesMasterId r:id="rId79"/>
  </p:notesMasterIdLst>
  <p:sldIdLst>
    <p:sldId id="348" r:id="rId6"/>
    <p:sldId id="349" r:id="rId7"/>
    <p:sldId id="350" r:id="rId8"/>
    <p:sldId id="256" r:id="rId9"/>
    <p:sldId id="274" r:id="rId10"/>
    <p:sldId id="257" r:id="rId11"/>
    <p:sldId id="275" r:id="rId12"/>
    <p:sldId id="264" r:id="rId13"/>
    <p:sldId id="265" r:id="rId14"/>
    <p:sldId id="266" r:id="rId15"/>
    <p:sldId id="267" r:id="rId16"/>
    <p:sldId id="268" r:id="rId17"/>
    <p:sldId id="269" r:id="rId18"/>
    <p:sldId id="270"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61" r:id="rId32"/>
    <p:sldId id="298" r:id="rId33"/>
    <p:sldId id="300" r:id="rId34"/>
    <p:sldId id="301" r:id="rId35"/>
    <p:sldId id="303" r:id="rId36"/>
    <p:sldId id="344" r:id="rId37"/>
    <p:sldId id="305" r:id="rId38"/>
    <p:sldId id="302" r:id="rId39"/>
    <p:sldId id="306" r:id="rId40"/>
    <p:sldId id="338" r:id="rId41"/>
    <p:sldId id="343" r:id="rId42"/>
    <p:sldId id="307" r:id="rId43"/>
    <p:sldId id="312" r:id="rId44"/>
    <p:sldId id="313" r:id="rId45"/>
    <p:sldId id="328" r:id="rId46"/>
    <p:sldId id="329" r:id="rId47"/>
    <p:sldId id="330" r:id="rId48"/>
    <p:sldId id="331" r:id="rId49"/>
    <p:sldId id="332" r:id="rId50"/>
    <p:sldId id="333" r:id="rId51"/>
    <p:sldId id="334" r:id="rId52"/>
    <p:sldId id="335" r:id="rId53"/>
    <p:sldId id="336" r:id="rId54"/>
    <p:sldId id="337" r:id="rId55"/>
    <p:sldId id="314" r:id="rId56"/>
    <p:sldId id="315" r:id="rId57"/>
    <p:sldId id="316" r:id="rId58"/>
    <p:sldId id="321" r:id="rId59"/>
    <p:sldId id="322" r:id="rId60"/>
    <p:sldId id="323" r:id="rId61"/>
    <p:sldId id="324" r:id="rId62"/>
    <p:sldId id="325" r:id="rId63"/>
    <p:sldId id="326" r:id="rId64"/>
    <p:sldId id="327" r:id="rId65"/>
    <p:sldId id="317" r:id="rId66"/>
    <p:sldId id="318" r:id="rId67"/>
    <p:sldId id="308" r:id="rId68"/>
    <p:sldId id="345" r:id="rId69"/>
    <p:sldId id="320" r:id="rId70"/>
    <p:sldId id="340" r:id="rId71"/>
    <p:sldId id="339" r:id="rId72"/>
    <p:sldId id="342" r:id="rId73"/>
    <p:sldId id="319" r:id="rId74"/>
    <p:sldId id="309" r:id="rId75"/>
    <p:sldId id="310" r:id="rId76"/>
    <p:sldId id="346" r:id="rId77"/>
    <p:sldId id="347"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D0519-DC7E-4AE1-BE9F-62352515DD0A}"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FCC5-CF92-41CA-AC1A-0E7824819A48}" type="slidenum">
              <a:rPr lang="en-US" smtClean="0"/>
              <a:t>‹#›</a:t>
            </a:fld>
            <a:endParaRPr lang="en-US"/>
          </a:p>
        </p:txBody>
      </p:sp>
    </p:spTree>
    <p:extLst>
      <p:ext uri="{BB962C8B-B14F-4D97-AF65-F5344CB8AC3E}">
        <p14:creationId xmlns:p14="http://schemas.microsoft.com/office/powerpoint/2010/main" val="1299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94540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422393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24920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0259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23021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35258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62400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6930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70910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97707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11827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11F802-9778-4CD3-BD20-03FBE8B817B6}"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580506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D6EE87-EBD5-4F12-A48A-63ACA297AC8F}" type="datetimeFigureOut">
              <a:rPr lang="en-US" smtClean="0"/>
              <a:t>10/21/2019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39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656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10/21/2019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512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10/21/2019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343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0298CD5-6C1E-4009-B41F-6DF62E31D3BE}" type="datetimeFigureOut">
              <a:rPr lang="en-US" smtClean="0"/>
              <a:pPr/>
              <a:t>10/21/2019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55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06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399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271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A4AFB99-0EAB-4182-AFF8-E214C82A68F6}" type="datetimeFigureOut">
              <a:rPr lang="en-US" smtClean="0"/>
              <a:t>10/21/2019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53460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lternate Light Title and Content">
    <p:spTree>
      <p:nvGrpSpPr>
        <p:cNvPr id="1" name=""/>
        <p:cNvGrpSpPr/>
        <p:nvPr/>
      </p:nvGrpSpPr>
      <p:grpSpPr>
        <a:xfrm>
          <a:off x="0" y="0"/>
          <a:ext cx="0" cy="0"/>
          <a:chOff x="0" y="0"/>
          <a:chExt cx="0" cy="0"/>
        </a:xfrm>
      </p:grpSpPr>
      <p:pic>
        <p:nvPicPr>
          <p:cNvPr id="7" name="revolving_brain_h264_strip.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3"/>
            <a:ext cx="12192000" cy="1071563"/>
          </a:xfrm>
          <a:prstGeom prst="rect">
            <a:avLst/>
          </a:prstGeom>
        </p:spPr>
      </p:pic>
      <p:sp>
        <p:nvSpPr>
          <p:cNvPr id="8" name="Freeform 7"/>
          <p:cNvSpPr/>
          <p:nvPr userDrawn="1"/>
        </p:nvSpPr>
        <p:spPr>
          <a:xfrm>
            <a:off x="0" y="-3047"/>
            <a:ext cx="12192000" cy="2132553"/>
          </a:xfrm>
          <a:custGeom>
            <a:avLst/>
            <a:gdLst/>
            <a:ahLst/>
            <a:cxnLst/>
            <a:rect l="l" t="t" r="r" b="b"/>
            <a:pathLst>
              <a:path w="9144000" h="2132553">
                <a:moveTo>
                  <a:pt x="9144000" y="0"/>
                </a:moveTo>
                <a:lnTo>
                  <a:pt x="9144000" y="2132553"/>
                </a:lnTo>
                <a:lnTo>
                  <a:pt x="0" y="2132553"/>
                </a:lnTo>
                <a:lnTo>
                  <a:pt x="0" y="823293"/>
                </a:lnTo>
                <a:cubicBezTo>
                  <a:pt x="2149953" y="1641393"/>
                  <a:pt x="4076166" y="217597"/>
                  <a:pt x="9144000"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Freeform 8"/>
          <p:cNvSpPr/>
          <p:nvPr userDrawn="1"/>
        </p:nvSpPr>
        <p:spPr>
          <a:xfrm>
            <a:off x="0" y="282845"/>
            <a:ext cx="12192000" cy="2053488"/>
          </a:xfrm>
          <a:custGeom>
            <a:avLst/>
            <a:gdLst/>
            <a:ahLst/>
            <a:cxnLst/>
            <a:rect l="l" t="t" r="r" b="b"/>
            <a:pathLst>
              <a:path w="9144000" h="2053488">
                <a:moveTo>
                  <a:pt x="8602116" y="123"/>
                </a:moveTo>
                <a:cubicBezTo>
                  <a:pt x="8777703" y="-373"/>
                  <a:pt x="8958258" y="617"/>
                  <a:pt x="9144000" y="3291"/>
                </a:cubicBezTo>
                <a:lnTo>
                  <a:pt x="9144000" y="2053488"/>
                </a:lnTo>
                <a:lnTo>
                  <a:pt x="1" y="2053488"/>
                </a:lnTo>
                <a:lnTo>
                  <a:pt x="0" y="2053482"/>
                </a:lnTo>
                <a:lnTo>
                  <a:pt x="0" y="716244"/>
                </a:lnTo>
                <a:cubicBezTo>
                  <a:pt x="2483859" y="1470305"/>
                  <a:pt x="3135213" y="15548"/>
                  <a:pt x="8602116" y="1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7948D-65B7-4FEC-80B5-36D7629B101D}" type="datetimeFigureOut">
              <a:rPr lang="en-US" smtClean="0">
                <a:solidFill>
                  <a:prstClr val="black">
                    <a:tint val="75000"/>
                  </a:prstClr>
                </a:solidFill>
              </a:rPr>
              <a:pPr/>
              <a:t>10/21/2019</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9636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79D555-7B94-4CDB-B2D2-6FCEF84D503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345670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94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9D555-7B94-4CDB-B2D2-6FCEF84D503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453488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9D555-7B94-4CDB-B2D2-6FCEF84D503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60163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79D555-7B94-4CDB-B2D2-6FCEF84D503E}"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4136849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79D555-7B94-4CDB-B2D2-6FCEF84D503E}"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3604977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79D555-7B94-4CDB-B2D2-6FCEF84D503E}"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284541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9D555-7B94-4CDB-B2D2-6FCEF84D503E}"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212677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9D555-7B94-4CDB-B2D2-6FCEF84D503E}"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2450344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9D555-7B94-4CDB-B2D2-6FCEF84D503E}"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1570812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9D555-7B94-4CDB-B2D2-6FCEF84D503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3111387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79D555-7B94-4CDB-B2D2-6FCEF84D503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3268-3419-432C-8D61-128B9BD32EC4}" type="slidenum">
              <a:rPr lang="en-US" smtClean="0"/>
              <a:t>‹#›</a:t>
            </a:fld>
            <a:endParaRPr lang="en-US"/>
          </a:p>
        </p:txBody>
      </p:sp>
    </p:spTree>
    <p:extLst>
      <p:ext uri="{BB962C8B-B14F-4D97-AF65-F5344CB8AC3E}">
        <p14:creationId xmlns:p14="http://schemas.microsoft.com/office/powerpoint/2010/main" val="219081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A61015F-7CC6-4D0A-9D87-873EA4C304CC}" type="datetimeFigureOut">
              <a:rPr lang="en-US" smtClean="0"/>
              <a:t>10/21/2019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1215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63084" y="1929314"/>
            <a:ext cx="10363200" cy="2652370"/>
          </a:xfrm>
        </p:spPr>
        <p:txBody>
          <a:bodyPr>
            <a:normAutofit/>
          </a:bodyPr>
          <a:lstStyle>
            <a:lvl1pPr marL="0" indent="0">
              <a:buNone/>
              <a:defRPr sz="2700">
                <a:solidFill>
                  <a:srgbClr val="972A2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Picture Placeholder 2"/>
          <p:cNvSpPr>
            <a:spLocks noGrp="1"/>
          </p:cNvSpPr>
          <p:nvPr>
            <p:ph type="pic" idx="11"/>
          </p:nvPr>
        </p:nvSpPr>
        <p:spPr>
          <a:xfrm>
            <a:off x="6961323" y="3660369"/>
            <a:ext cx="4648260" cy="2747351"/>
          </a:xfrm>
          <a:noFill/>
          <a:ln w="76200">
            <a:noFill/>
            <a:miter lim="800000"/>
          </a:ln>
          <a:effectLst/>
        </p:spPr>
        <p:txBody>
          <a:bodyPr rtlCol="0">
            <a:normAutofit/>
          </a:bodyPr>
          <a:lstStyle>
            <a:lvl1pPr marL="0" indent="0">
              <a:buNone/>
              <a:defRPr sz="105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Tree>
    <p:extLst>
      <p:ext uri="{BB962C8B-B14F-4D97-AF65-F5344CB8AC3E}">
        <p14:creationId xmlns:p14="http://schemas.microsoft.com/office/powerpoint/2010/main" val="425543359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750"/>
              </a:spcBef>
              <a:spcAft>
                <a:spcPts val="0"/>
              </a:spcAft>
              <a:buClr>
                <a:schemeClr val="dk1"/>
              </a:buClr>
              <a:buSzPts val="2400"/>
              <a:buNone/>
              <a:defRPr sz="1800"/>
            </a:lvl1pPr>
            <a:lvl2pPr lvl="1" algn="ctr" rtl="0">
              <a:lnSpc>
                <a:spcPct val="90000"/>
              </a:lnSpc>
              <a:spcBef>
                <a:spcPts val="375"/>
              </a:spcBef>
              <a:spcAft>
                <a:spcPts val="0"/>
              </a:spcAft>
              <a:buClr>
                <a:schemeClr val="dk1"/>
              </a:buClr>
              <a:buSzPts val="2000"/>
              <a:buNone/>
              <a:defRPr sz="1500"/>
            </a:lvl2pPr>
            <a:lvl3pPr lvl="2" algn="ctr" rtl="0">
              <a:lnSpc>
                <a:spcPct val="90000"/>
              </a:lnSpc>
              <a:spcBef>
                <a:spcPts val="375"/>
              </a:spcBef>
              <a:spcAft>
                <a:spcPts val="0"/>
              </a:spcAft>
              <a:buClr>
                <a:schemeClr val="dk1"/>
              </a:buClr>
              <a:buSzPts val="1800"/>
              <a:buNone/>
              <a:defRPr sz="1350"/>
            </a:lvl3pPr>
            <a:lvl4pPr lvl="3" algn="ctr" rtl="0">
              <a:lnSpc>
                <a:spcPct val="90000"/>
              </a:lnSpc>
              <a:spcBef>
                <a:spcPts val="375"/>
              </a:spcBef>
              <a:spcAft>
                <a:spcPts val="0"/>
              </a:spcAft>
              <a:buClr>
                <a:schemeClr val="dk1"/>
              </a:buClr>
              <a:buSzPts val="1600"/>
              <a:buNone/>
              <a:defRPr sz="1200"/>
            </a:lvl4pPr>
            <a:lvl5pPr lvl="4" algn="ctr" rtl="0">
              <a:lnSpc>
                <a:spcPct val="90000"/>
              </a:lnSpc>
              <a:spcBef>
                <a:spcPts val="375"/>
              </a:spcBef>
              <a:spcAft>
                <a:spcPts val="0"/>
              </a:spcAft>
              <a:buClr>
                <a:schemeClr val="dk1"/>
              </a:buClr>
              <a:buSzPts val="1600"/>
              <a:buNone/>
              <a:defRPr sz="1200"/>
            </a:lvl5pPr>
            <a:lvl6pPr lvl="5" algn="ctr" rtl="0">
              <a:lnSpc>
                <a:spcPct val="90000"/>
              </a:lnSpc>
              <a:spcBef>
                <a:spcPts val="37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sp>
        <p:nvSpPr>
          <p:cNvPr id="88" name="Google Shape;88;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solidFill>
                <a:prstClr val="black">
                  <a:tint val="75000"/>
                </a:prstClr>
              </a:solidFill>
            </a:endParaRPr>
          </a:p>
        </p:txBody>
      </p:sp>
      <p:sp>
        <p:nvSpPr>
          <p:cNvPr id="89" name="Google Shape;89;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solidFill>
                <a:prstClr val="black">
                  <a:tint val="75000"/>
                </a:prstClr>
              </a:solidFill>
            </a:endParaRPr>
          </a:p>
        </p:txBody>
      </p:sp>
      <p:sp>
        <p:nvSpPr>
          <p:cNvPr id="90" name="Google Shape;90;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476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342900" lvl="0" indent="-257175" algn="l" rtl="0">
              <a:lnSpc>
                <a:spcPct val="90000"/>
              </a:lnSpc>
              <a:spcBef>
                <a:spcPts val="750"/>
              </a:spcBef>
              <a:spcAft>
                <a:spcPts val="0"/>
              </a:spcAft>
              <a:buClr>
                <a:schemeClr val="dk1"/>
              </a:buClr>
              <a:buSzPts val="1800"/>
              <a:buChar char="●"/>
              <a:defRPr/>
            </a:lvl1pPr>
            <a:lvl2pPr marL="685800" lvl="1" indent="-257175" algn="l" rtl="0">
              <a:lnSpc>
                <a:spcPct val="90000"/>
              </a:lnSpc>
              <a:spcBef>
                <a:spcPts val="1575"/>
              </a:spcBef>
              <a:spcAft>
                <a:spcPts val="0"/>
              </a:spcAft>
              <a:buClr>
                <a:schemeClr val="dk1"/>
              </a:buClr>
              <a:buSzPts val="1800"/>
              <a:buChar char="○"/>
              <a:defRPr/>
            </a:lvl2pPr>
            <a:lvl3pPr marL="1028700" lvl="2" indent="-257175" algn="l" rtl="0">
              <a:lnSpc>
                <a:spcPct val="90000"/>
              </a:lnSpc>
              <a:spcBef>
                <a:spcPts val="1575"/>
              </a:spcBef>
              <a:spcAft>
                <a:spcPts val="0"/>
              </a:spcAft>
              <a:buClr>
                <a:schemeClr val="dk1"/>
              </a:buClr>
              <a:buSzPts val="1800"/>
              <a:buChar char="■"/>
              <a:defRPr/>
            </a:lvl3pPr>
            <a:lvl4pPr marL="1371600" lvl="3" indent="-257175" algn="l" rtl="0">
              <a:lnSpc>
                <a:spcPct val="90000"/>
              </a:lnSpc>
              <a:spcBef>
                <a:spcPts val="1575"/>
              </a:spcBef>
              <a:spcAft>
                <a:spcPts val="0"/>
              </a:spcAft>
              <a:buClr>
                <a:schemeClr val="dk1"/>
              </a:buClr>
              <a:buSzPts val="1800"/>
              <a:buChar char="●"/>
              <a:defRPr/>
            </a:lvl4pPr>
            <a:lvl5pPr marL="1714500" lvl="4" indent="-257175" algn="l" rtl="0">
              <a:lnSpc>
                <a:spcPct val="90000"/>
              </a:lnSpc>
              <a:spcBef>
                <a:spcPts val="1575"/>
              </a:spcBef>
              <a:spcAft>
                <a:spcPts val="0"/>
              </a:spcAft>
              <a:buClr>
                <a:schemeClr val="dk1"/>
              </a:buClr>
              <a:buSzPts val="1800"/>
              <a:buChar char="○"/>
              <a:defRPr/>
            </a:lvl5pPr>
            <a:lvl6pPr marL="2057400" lvl="5" indent="-257175" algn="l" rtl="0">
              <a:lnSpc>
                <a:spcPct val="90000"/>
              </a:lnSpc>
              <a:spcBef>
                <a:spcPts val="1575"/>
              </a:spcBef>
              <a:spcAft>
                <a:spcPts val="0"/>
              </a:spcAft>
              <a:buClr>
                <a:schemeClr val="dk1"/>
              </a:buClr>
              <a:buSzPts val="1800"/>
              <a:buChar char="■"/>
              <a:defRPr/>
            </a:lvl6pPr>
            <a:lvl7pPr marL="2400300" lvl="6" indent="-257175" algn="l" rtl="0">
              <a:lnSpc>
                <a:spcPct val="90000"/>
              </a:lnSpc>
              <a:spcBef>
                <a:spcPts val="1575"/>
              </a:spcBef>
              <a:spcAft>
                <a:spcPts val="0"/>
              </a:spcAft>
              <a:buClr>
                <a:schemeClr val="dk1"/>
              </a:buClr>
              <a:buSzPts val="1800"/>
              <a:buChar char="●"/>
              <a:defRPr/>
            </a:lvl7pPr>
            <a:lvl8pPr marL="2743200" lvl="7" indent="-257175" algn="l" rtl="0">
              <a:lnSpc>
                <a:spcPct val="90000"/>
              </a:lnSpc>
              <a:spcBef>
                <a:spcPts val="1575"/>
              </a:spcBef>
              <a:spcAft>
                <a:spcPts val="0"/>
              </a:spcAft>
              <a:buClr>
                <a:schemeClr val="dk1"/>
              </a:buClr>
              <a:buSzPts val="1800"/>
              <a:buChar char="○"/>
              <a:defRPr/>
            </a:lvl8pPr>
            <a:lvl9pPr marL="3086100" lvl="8" indent="-257175" algn="l" rtl="0">
              <a:lnSpc>
                <a:spcPct val="90000"/>
              </a:lnSpc>
              <a:spcBef>
                <a:spcPts val="1575"/>
              </a:spcBef>
              <a:spcAft>
                <a:spcPts val="1575"/>
              </a:spcAft>
              <a:buClr>
                <a:schemeClr val="dk1"/>
              </a:buClr>
              <a:buSzPts val="1800"/>
              <a:buChar char="■"/>
              <a:defRPr/>
            </a:lvl9pPr>
          </a:lstStyle>
          <a:p>
            <a:endParaRPr/>
          </a:p>
        </p:txBody>
      </p:sp>
      <p:sp>
        <p:nvSpPr>
          <p:cNvPr id="63" name="Google Shape;6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solidFill>
                <a:prstClr val="black">
                  <a:tint val="75000"/>
                </a:prstClr>
              </a:solidFill>
            </a:endParaRPr>
          </a:p>
        </p:txBody>
      </p:sp>
      <p:sp>
        <p:nvSpPr>
          <p:cNvPr id="64" name="Google Shape;6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solidFill>
                <a:prstClr val="black">
                  <a:tint val="75000"/>
                </a:prstClr>
              </a:solidFill>
            </a:endParaRPr>
          </a:p>
        </p:txBody>
      </p:sp>
      <p:sp>
        <p:nvSpPr>
          <p:cNvPr id="65" name="Google Shape;6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274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884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4" name="Google Shape;74;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342900" lvl="0" indent="-257175" algn="l" rtl="0">
              <a:lnSpc>
                <a:spcPct val="90000"/>
              </a:lnSpc>
              <a:spcBef>
                <a:spcPts val="750"/>
              </a:spcBef>
              <a:spcAft>
                <a:spcPts val="0"/>
              </a:spcAft>
              <a:buClr>
                <a:schemeClr val="dk1"/>
              </a:buClr>
              <a:buSzPts val="1800"/>
              <a:buChar char="●"/>
              <a:defRPr/>
            </a:lvl1pPr>
            <a:lvl2pPr marL="685800" lvl="1" indent="-257175" algn="l" rtl="0">
              <a:lnSpc>
                <a:spcPct val="90000"/>
              </a:lnSpc>
              <a:spcBef>
                <a:spcPts val="1575"/>
              </a:spcBef>
              <a:spcAft>
                <a:spcPts val="0"/>
              </a:spcAft>
              <a:buClr>
                <a:schemeClr val="dk1"/>
              </a:buClr>
              <a:buSzPts val="1800"/>
              <a:buChar char="○"/>
              <a:defRPr/>
            </a:lvl2pPr>
            <a:lvl3pPr marL="1028700" lvl="2" indent="-257175" algn="l" rtl="0">
              <a:lnSpc>
                <a:spcPct val="90000"/>
              </a:lnSpc>
              <a:spcBef>
                <a:spcPts val="1575"/>
              </a:spcBef>
              <a:spcAft>
                <a:spcPts val="0"/>
              </a:spcAft>
              <a:buClr>
                <a:schemeClr val="dk1"/>
              </a:buClr>
              <a:buSzPts val="1800"/>
              <a:buChar char="■"/>
              <a:defRPr/>
            </a:lvl3pPr>
            <a:lvl4pPr marL="1371600" lvl="3" indent="-257175" algn="l" rtl="0">
              <a:lnSpc>
                <a:spcPct val="90000"/>
              </a:lnSpc>
              <a:spcBef>
                <a:spcPts val="1575"/>
              </a:spcBef>
              <a:spcAft>
                <a:spcPts val="0"/>
              </a:spcAft>
              <a:buClr>
                <a:schemeClr val="dk1"/>
              </a:buClr>
              <a:buSzPts val="1800"/>
              <a:buChar char="●"/>
              <a:defRPr/>
            </a:lvl4pPr>
            <a:lvl5pPr marL="1714500" lvl="4" indent="-257175" algn="l" rtl="0">
              <a:lnSpc>
                <a:spcPct val="90000"/>
              </a:lnSpc>
              <a:spcBef>
                <a:spcPts val="1575"/>
              </a:spcBef>
              <a:spcAft>
                <a:spcPts val="0"/>
              </a:spcAft>
              <a:buClr>
                <a:schemeClr val="dk1"/>
              </a:buClr>
              <a:buSzPts val="1800"/>
              <a:buChar char="○"/>
              <a:defRPr/>
            </a:lvl5pPr>
            <a:lvl6pPr marL="2057400" lvl="5" indent="-257175" algn="l" rtl="0">
              <a:lnSpc>
                <a:spcPct val="90000"/>
              </a:lnSpc>
              <a:spcBef>
                <a:spcPts val="1575"/>
              </a:spcBef>
              <a:spcAft>
                <a:spcPts val="0"/>
              </a:spcAft>
              <a:buClr>
                <a:schemeClr val="dk1"/>
              </a:buClr>
              <a:buSzPts val="1800"/>
              <a:buChar char="■"/>
              <a:defRPr/>
            </a:lvl6pPr>
            <a:lvl7pPr marL="2400300" lvl="6" indent="-257175" algn="l" rtl="0">
              <a:lnSpc>
                <a:spcPct val="90000"/>
              </a:lnSpc>
              <a:spcBef>
                <a:spcPts val="1575"/>
              </a:spcBef>
              <a:spcAft>
                <a:spcPts val="0"/>
              </a:spcAft>
              <a:buClr>
                <a:schemeClr val="dk1"/>
              </a:buClr>
              <a:buSzPts val="1800"/>
              <a:buChar char="●"/>
              <a:defRPr/>
            </a:lvl7pPr>
            <a:lvl8pPr marL="2743200" lvl="7" indent="-257175" algn="l" rtl="0">
              <a:lnSpc>
                <a:spcPct val="90000"/>
              </a:lnSpc>
              <a:spcBef>
                <a:spcPts val="1575"/>
              </a:spcBef>
              <a:spcAft>
                <a:spcPts val="0"/>
              </a:spcAft>
              <a:buClr>
                <a:schemeClr val="dk1"/>
              </a:buClr>
              <a:buSzPts val="1800"/>
              <a:buChar char="○"/>
              <a:defRPr/>
            </a:lvl8pPr>
            <a:lvl9pPr marL="3086100" lvl="8" indent="-257175" algn="l" rtl="0">
              <a:lnSpc>
                <a:spcPct val="90000"/>
              </a:lnSpc>
              <a:spcBef>
                <a:spcPts val="1575"/>
              </a:spcBef>
              <a:spcAft>
                <a:spcPts val="1575"/>
              </a:spcAft>
              <a:buClr>
                <a:schemeClr val="dk1"/>
              </a:buClr>
              <a:buSzPts val="1800"/>
              <a:buChar char="■"/>
              <a:defRPr/>
            </a:lvl9pPr>
          </a:lstStyle>
          <a:p>
            <a:endParaRPr/>
          </a:p>
        </p:txBody>
      </p:sp>
      <p:sp>
        <p:nvSpPr>
          <p:cNvPr id="75" name="Google Shape;75;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342900" lvl="0" indent="-257175" algn="l" rtl="0">
              <a:lnSpc>
                <a:spcPct val="90000"/>
              </a:lnSpc>
              <a:spcBef>
                <a:spcPts val="750"/>
              </a:spcBef>
              <a:spcAft>
                <a:spcPts val="0"/>
              </a:spcAft>
              <a:buClr>
                <a:schemeClr val="dk1"/>
              </a:buClr>
              <a:buSzPts val="1800"/>
              <a:buChar char="●"/>
              <a:defRPr/>
            </a:lvl1pPr>
            <a:lvl2pPr marL="685800" lvl="1" indent="-257175" algn="l" rtl="0">
              <a:lnSpc>
                <a:spcPct val="90000"/>
              </a:lnSpc>
              <a:spcBef>
                <a:spcPts val="1575"/>
              </a:spcBef>
              <a:spcAft>
                <a:spcPts val="0"/>
              </a:spcAft>
              <a:buClr>
                <a:schemeClr val="dk1"/>
              </a:buClr>
              <a:buSzPts val="1800"/>
              <a:buChar char="○"/>
              <a:defRPr/>
            </a:lvl2pPr>
            <a:lvl3pPr marL="1028700" lvl="2" indent="-257175" algn="l" rtl="0">
              <a:lnSpc>
                <a:spcPct val="90000"/>
              </a:lnSpc>
              <a:spcBef>
                <a:spcPts val="1575"/>
              </a:spcBef>
              <a:spcAft>
                <a:spcPts val="0"/>
              </a:spcAft>
              <a:buClr>
                <a:schemeClr val="dk1"/>
              </a:buClr>
              <a:buSzPts val="1800"/>
              <a:buChar char="■"/>
              <a:defRPr/>
            </a:lvl3pPr>
            <a:lvl4pPr marL="1371600" lvl="3" indent="-257175" algn="l" rtl="0">
              <a:lnSpc>
                <a:spcPct val="90000"/>
              </a:lnSpc>
              <a:spcBef>
                <a:spcPts val="1575"/>
              </a:spcBef>
              <a:spcAft>
                <a:spcPts val="0"/>
              </a:spcAft>
              <a:buClr>
                <a:schemeClr val="dk1"/>
              </a:buClr>
              <a:buSzPts val="1800"/>
              <a:buChar char="●"/>
              <a:defRPr/>
            </a:lvl4pPr>
            <a:lvl5pPr marL="1714500" lvl="4" indent="-257175" algn="l" rtl="0">
              <a:lnSpc>
                <a:spcPct val="90000"/>
              </a:lnSpc>
              <a:spcBef>
                <a:spcPts val="1575"/>
              </a:spcBef>
              <a:spcAft>
                <a:spcPts val="0"/>
              </a:spcAft>
              <a:buClr>
                <a:schemeClr val="dk1"/>
              </a:buClr>
              <a:buSzPts val="1800"/>
              <a:buChar char="○"/>
              <a:defRPr/>
            </a:lvl5pPr>
            <a:lvl6pPr marL="2057400" lvl="5" indent="-257175" algn="l" rtl="0">
              <a:lnSpc>
                <a:spcPct val="90000"/>
              </a:lnSpc>
              <a:spcBef>
                <a:spcPts val="1575"/>
              </a:spcBef>
              <a:spcAft>
                <a:spcPts val="0"/>
              </a:spcAft>
              <a:buClr>
                <a:schemeClr val="dk1"/>
              </a:buClr>
              <a:buSzPts val="1800"/>
              <a:buChar char="■"/>
              <a:defRPr/>
            </a:lvl6pPr>
            <a:lvl7pPr marL="2400300" lvl="6" indent="-257175" algn="l" rtl="0">
              <a:lnSpc>
                <a:spcPct val="90000"/>
              </a:lnSpc>
              <a:spcBef>
                <a:spcPts val="1575"/>
              </a:spcBef>
              <a:spcAft>
                <a:spcPts val="0"/>
              </a:spcAft>
              <a:buClr>
                <a:schemeClr val="dk1"/>
              </a:buClr>
              <a:buSzPts val="1800"/>
              <a:buChar char="●"/>
              <a:defRPr/>
            </a:lvl7pPr>
            <a:lvl8pPr marL="2743200" lvl="7" indent="-257175" algn="l" rtl="0">
              <a:lnSpc>
                <a:spcPct val="90000"/>
              </a:lnSpc>
              <a:spcBef>
                <a:spcPts val="1575"/>
              </a:spcBef>
              <a:spcAft>
                <a:spcPts val="0"/>
              </a:spcAft>
              <a:buClr>
                <a:schemeClr val="dk1"/>
              </a:buClr>
              <a:buSzPts val="1800"/>
              <a:buChar char="○"/>
              <a:defRPr/>
            </a:lvl8pPr>
            <a:lvl9pPr marL="3086100" lvl="8" indent="-257175" algn="l" rtl="0">
              <a:lnSpc>
                <a:spcPct val="90000"/>
              </a:lnSpc>
              <a:spcBef>
                <a:spcPts val="1575"/>
              </a:spcBef>
              <a:spcAft>
                <a:spcPts val="1575"/>
              </a:spcAft>
              <a:buClr>
                <a:schemeClr val="dk1"/>
              </a:buClr>
              <a:buSzPts val="1800"/>
              <a:buChar char="■"/>
              <a:defRPr/>
            </a:lvl9pPr>
          </a:lstStyle>
          <a:p>
            <a:endParaRPr/>
          </a:p>
        </p:txBody>
      </p:sp>
      <p:sp>
        <p:nvSpPr>
          <p:cNvPr id="76" name="Google Shape;76;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solidFill>
                <a:prstClr val="black">
                  <a:tint val="75000"/>
                </a:prstClr>
              </a:solidFill>
            </a:endParaRPr>
          </a:p>
        </p:txBody>
      </p:sp>
      <p:sp>
        <p:nvSpPr>
          <p:cNvPr id="77" name="Google Shape;77;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solidFill>
                <a:prstClr val="black">
                  <a:tint val="75000"/>
                </a:prstClr>
              </a:solidFill>
            </a:endParaRPr>
          </a:p>
        </p:txBody>
      </p:sp>
      <p:sp>
        <p:nvSpPr>
          <p:cNvPr id="78" name="Google Shape;78;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651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spcFirstLastPara="1" wrap="square" lIns="91425" tIns="91425" rIns="91425" bIns="91425" anchor="ctr" anchorCtr="0">
            <a:noAutofit/>
          </a:bodyPr>
          <a:lstStyle/>
          <a:p>
            <a:pPr defTabSz="914400"/>
            <a:endParaRPr sz="1350">
              <a:solidFill>
                <a:prstClr val="black"/>
              </a:solidFill>
            </a:endParaRPr>
          </a:p>
        </p:txBody>
      </p:sp>
      <p:sp>
        <p:nvSpPr>
          <p:cNvPr id="28" name="Google Shape;28;p5"/>
          <p:cNvSpPr txBox="1">
            <a:spLocks noGrp="1"/>
          </p:cNvSpPr>
          <p:nvPr>
            <p:ph type="title"/>
          </p:nvPr>
        </p:nvSpPr>
        <p:spPr>
          <a:xfrm>
            <a:off x="415634" y="667900"/>
            <a:ext cx="11360700" cy="831600"/>
          </a:xfrm>
          <a:prstGeom prst="rect">
            <a:avLst/>
          </a:prstGeom>
        </p:spPr>
        <p:txBody>
          <a:bodyPr spcFirstLastPara="1" wrap="square" lIns="121900" tIns="121900" rIns="121900" bIns="121900" anchor="t" anchorCtr="0"/>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29" name="Google Shape;29;p5"/>
          <p:cNvSpPr txBox="1">
            <a:spLocks noGrp="1"/>
          </p:cNvSpPr>
          <p:nvPr>
            <p:ph type="body" idx="1"/>
          </p:nvPr>
        </p:nvSpPr>
        <p:spPr>
          <a:xfrm>
            <a:off x="415601" y="2007600"/>
            <a:ext cx="5333100" cy="4101600"/>
          </a:xfrm>
          <a:prstGeom prst="rect">
            <a:avLst/>
          </a:prstGeom>
        </p:spPr>
        <p:txBody>
          <a:bodyPr spcFirstLastPara="1" wrap="square" lIns="121900" tIns="121900" rIns="121900" bIns="121900" anchor="t" anchorCtr="0"/>
          <a:lstStyle>
            <a:lvl1pPr marL="342900" lvl="0" indent="-252413">
              <a:spcBef>
                <a:spcPts val="0"/>
              </a:spcBef>
              <a:spcAft>
                <a:spcPts val="0"/>
              </a:spcAft>
              <a:buSzPts val="1700"/>
              <a:buChar char="●"/>
              <a:defRPr/>
            </a:lvl1pPr>
            <a:lvl2pPr marL="685800" lvl="1" indent="-242888">
              <a:spcBef>
                <a:spcPts val="1575"/>
              </a:spcBef>
              <a:spcAft>
                <a:spcPts val="0"/>
              </a:spcAft>
              <a:buSzPts val="1500"/>
              <a:buChar char="○"/>
              <a:defRPr/>
            </a:lvl2pPr>
            <a:lvl3pPr marL="1028700" lvl="2" indent="-242888">
              <a:spcBef>
                <a:spcPts val="1575"/>
              </a:spcBef>
              <a:spcAft>
                <a:spcPts val="0"/>
              </a:spcAft>
              <a:buSzPts val="1500"/>
              <a:buChar char="■"/>
              <a:defRPr/>
            </a:lvl3pPr>
            <a:lvl4pPr marL="1371600" lvl="3" indent="-242888">
              <a:spcBef>
                <a:spcPts val="1575"/>
              </a:spcBef>
              <a:spcAft>
                <a:spcPts val="0"/>
              </a:spcAft>
              <a:buSzPts val="1500"/>
              <a:buChar char="●"/>
              <a:defRPr/>
            </a:lvl4pPr>
            <a:lvl5pPr marL="1714500" lvl="4" indent="-242888">
              <a:spcBef>
                <a:spcPts val="1575"/>
              </a:spcBef>
              <a:spcAft>
                <a:spcPts val="0"/>
              </a:spcAft>
              <a:buSzPts val="1500"/>
              <a:buChar char="○"/>
              <a:defRPr/>
            </a:lvl5pPr>
            <a:lvl6pPr marL="2057400" lvl="5" indent="-242888">
              <a:spcBef>
                <a:spcPts val="1575"/>
              </a:spcBef>
              <a:spcAft>
                <a:spcPts val="0"/>
              </a:spcAft>
              <a:buSzPts val="1500"/>
              <a:buChar char="■"/>
              <a:defRPr/>
            </a:lvl6pPr>
            <a:lvl7pPr marL="2400300" lvl="6" indent="-242888">
              <a:spcBef>
                <a:spcPts val="1575"/>
              </a:spcBef>
              <a:spcAft>
                <a:spcPts val="0"/>
              </a:spcAft>
              <a:buSzPts val="1500"/>
              <a:buChar char="●"/>
              <a:defRPr/>
            </a:lvl7pPr>
            <a:lvl8pPr marL="2743200" lvl="7" indent="-242888">
              <a:spcBef>
                <a:spcPts val="1575"/>
              </a:spcBef>
              <a:spcAft>
                <a:spcPts val="0"/>
              </a:spcAft>
              <a:buSzPts val="1500"/>
              <a:buChar char="○"/>
              <a:defRPr/>
            </a:lvl8pPr>
            <a:lvl9pPr marL="3086100" lvl="8" indent="-242888">
              <a:spcBef>
                <a:spcPts val="1575"/>
              </a:spcBef>
              <a:spcAft>
                <a:spcPts val="1575"/>
              </a:spcAft>
              <a:buSzPts val="1500"/>
              <a:buChar char="■"/>
              <a:defRPr/>
            </a:lvl9pPr>
          </a:lstStyle>
          <a:p>
            <a:endParaRPr/>
          </a:p>
        </p:txBody>
      </p:sp>
      <p:sp>
        <p:nvSpPr>
          <p:cNvPr id="30" name="Google Shape;30;p5"/>
          <p:cNvSpPr txBox="1">
            <a:spLocks noGrp="1"/>
          </p:cNvSpPr>
          <p:nvPr>
            <p:ph type="body" idx="2"/>
          </p:nvPr>
        </p:nvSpPr>
        <p:spPr>
          <a:xfrm>
            <a:off x="6443201" y="2007600"/>
            <a:ext cx="5333100" cy="4101600"/>
          </a:xfrm>
          <a:prstGeom prst="rect">
            <a:avLst/>
          </a:prstGeom>
        </p:spPr>
        <p:txBody>
          <a:bodyPr spcFirstLastPara="1" wrap="square" lIns="121900" tIns="121900" rIns="121900" bIns="121900" anchor="t" anchorCtr="0"/>
          <a:lstStyle>
            <a:lvl1pPr marL="342900" lvl="0" indent="-252413">
              <a:spcBef>
                <a:spcPts val="0"/>
              </a:spcBef>
              <a:spcAft>
                <a:spcPts val="0"/>
              </a:spcAft>
              <a:buSzPts val="1700"/>
              <a:buChar char="●"/>
              <a:defRPr/>
            </a:lvl1pPr>
            <a:lvl2pPr marL="685800" lvl="1" indent="-242888">
              <a:spcBef>
                <a:spcPts val="1575"/>
              </a:spcBef>
              <a:spcAft>
                <a:spcPts val="0"/>
              </a:spcAft>
              <a:buSzPts val="1500"/>
              <a:buChar char="○"/>
              <a:defRPr/>
            </a:lvl2pPr>
            <a:lvl3pPr marL="1028700" lvl="2" indent="-242888">
              <a:spcBef>
                <a:spcPts val="1575"/>
              </a:spcBef>
              <a:spcAft>
                <a:spcPts val="0"/>
              </a:spcAft>
              <a:buSzPts val="1500"/>
              <a:buChar char="■"/>
              <a:defRPr/>
            </a:lvl3pPr>
            <a:lvl4pPr marL="1371600" lvl="3" indent="-242888">
              <a:spcBef>
                <a:spcPts val="1575"/>
              </a:spcBef>
              <a:spcAft>
                <a:spcPts val="0"/>
              </a:spcAft>
              <a:buSzPts val="1500"/>
              <a:buChar char="●"/>
              <a:defRPr/>
            </a:lvl4pPr>
            <a:lvl5pPr marL="1714500" lvl="4" indent="-242888">
              <a:spcBef>
                <a:spcPts val="1575"/>
              </a:spcBef>
              <a:spcAft>
                <a:spcPts val="0"/>
              </a:spcAft>
              <a:buSzPts val="1500"/>
              <a:buChar char="○"/>
              <a:defRPr/>
            </a:lvl5pPr>
            <a:lvl6pPr marL="2057400" lvl="5" indent="-242888">
              <a:spcBef>
                <a:spcPts val="1575"/>
              </a:spcBef>
              <a:spcAft>
                <a:spcPts val="0"/>
              </a:spcAft>
              <a:buSzPts val="1500"/>
              <a:buChar char="■"/>
              <a:defRPr/>
            </a:lvl6pPr>
            <a:lvl7pPr marL="2400300" lvl="6" indent="-242888">
              <a:spcBef>
                <a:spcPts val="1575"/>
              </a:spcBef>
              <a:spcAft>
                <a:spcPts val="0"/>
              </a:spcAft>
              <a:buSzPts val="1500"/>
              <a:buChar char="●"/>
              <a:defRPr/>
            </a:lvl7pPr>
            <a:lvl8pPr marL="2743200" lvl="7" indent="-242888">
              <a:spcBef>
                <a:spcPts val="1575"/>
              </a:spcBef>
              <a:spcAft>
                <a:spcPts val="0"/>
              </a:spcAft>
              <a:buSzPts val="1500"/>
              <a:buChar char="○"/>
              <a:defRPr/>
            </a:lvl8pPr>
            <a:lvl9pPr marL="3086100" lvl="8" indent="-242888">
              <a:spcBef>
                <a:spcPts val="1575"/>
              </a:spcBef>
              <a:spcAft>
                <a:spcPts val="1575"/>
              </a:spcAft>
              <a:buSzPts val="1500"/>
              <a:buChar char="■"/>
              <a:defRPr/>
            </a:lvl9pPr>
          </a:lstStyle>
          <a:p>
            <a:endParaRPr/>
          </a:p>
        </p:txBody>
      </p:sp>
      <p:sp>
        <p:nvSpPr>
          <p:cNvPr id="31" name="Google Shape;31;p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61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63084" y="1929314"/>
            <a:ext cx="10363200" cy="2652370"/>
          </a:xfrm>
        </p:spPr>
        <p:txBody>
          <a:bodyPr>
            <a:normAutofit/>
          </a:bodyPr>
          <a:lstStyle>
            <a:lvl1pPr marL="0" indent="0">
              <a:buNone/>
              <a:defRPr sz="2700">
                <a:solidFill>
                  <a:srgbClr val="972A2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Picture Placeholder 2"/>
          <p:cNvSpPr>
            <a:spLocks noGrp="1"/>
          </p:cNvSpPr>
          <p:nvPr>
            <p:ph type="pic" idx="11"/>
          </p:nvPr>
        </p:nvSpPr>
        <p:spPr>
          <a:xfrm>
            <a:off x="6961323" y="3660369"/>
            <a:ext cx="4648260" cy="2747351"/>
          </a:xfrm>
          <a:noFill/>
          <a:ln w="76200">
            <a:noFill/>
            <a:miter lim="800000"/>
          </a:ln>
          <a:effectLst/>
        </p:spPr>
        <p:txBody>
          <a:bodyPr rtlCol="0">
            <a:normAutofit/>
          </a:bodyPr>
          <a:lstStyle>
            <a:lvl1pPr marL="0" indent="0">
              <a:buNone/>
              <a:defRPr sz="105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Tree>
    <p:extLst>
      <p:ext uri="{BB962C8B-B14F-4D97-AF65-F5344CB8AC3E}">
        <p14:creationId xmlns:p14="http://schemas.microsoft.com/office/powerpoint/2010/main" val="132511911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963084" y="1929314"/>
            <a:ext cx="10363200" cy="2652370"/>
          </a:xfrm>
        </p:spPr>
        <p:txBody>
          <a:bodyPr>
            <a:normAutofit/>
          </a:bodyPr>
          <a:lstStyle>
            <a:lvl1pPr marL="0" indent="0">
              <a:buNone/>
              <a:defRPr sz="2700">
                <a:solidFill>
                  <a:srgbClr val="972A2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Picture Placeholder 2"/>
          <p:cNvSpPr>
            <a:spLocks noGrp="1"/>
          </p:cNvSpPr>
          <p:nvPr>
            <p:ph type="pic" idx="11"/>
          </p:nvPr>
        </p:nvSpPr>
        <p:spPr>
          <a:xfrm>
            <a:off x="6961323" y="3660369"/>
            <a:ext cx="4648260" cy="2747351"/>
          </a:xfrm>
          <a:noFill/>
          <a:ln w="76200">
            <a:noFill/>
            <a:miter lim="800000"/>
          </a:ln>
          <a:effectLst/>
        </p:spPr>
        <p:txBody>
          <a:bodyPr rtlCol="0">
            <a:normAutofit/>
          </a:bodyPr>
          <a:lstStyle>
            <a:lvl1pPr marL="0" indent="0">
              <a:buNone/>
              <a:defRPr sz="105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Tree>
    <p:extLst>
      <p:ext uri="{BB962C8B-B14F-4D97-AF65-F5344CB8AC3E}">
        <p14:creationId xmlns:p14="http://schemas.microsoft.com/office/powerpoint/2010/main" val="26891495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251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574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099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176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505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42413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298CD5-6C1E-4009-B41F-6DF62E31D3BE}" type="datetimeFigureOut">
              <a:rPr lang="en-US" smtClean="0"/>
              <a:pPr/>
              <a:t>10/21/2019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66074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9D555-7B94-4CDB-B2D2-6FCEF84D503E}" type="datetimeFigureOut">
              <a:rPr lang="en-US" smtClean="0"/>
              <a:t>10/21/2019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F3268-3419-432C-8D61-128B9BD32EC4}" type="slidenum">
              <a:rPr lang="en-US" smtClean="0"/>
              <a:t>‹#›</a:t>
            </a:fld>
            <a:endParaRPr lang="en-US"/>
          </a:p>
        </p:txBody>
      </p:sp>
    </p:spTree>
    <p:extLst>
      <p:ext uri="{BB962C8B-B14F-4D97-AF65-F5344CB8AC3E}">
        <p14:creationId xmlns:p14="http://schemas.microsoft.com/office/powerpoint/2010/main" val="178629481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280CE004-152D-43C2-8661-75D821EC4BD5}" type="datetimeFigureOut">
              <a:rPr lang="en-US" smtClean="0">
                <a:solidFill>
                  <a:prstClr val="black">
                    <a:tint val="75000"/>
                  </a:prstClr>
                </a:solidFill>
              </a:rPr>
              <a:pPr defTabSz="914400"/>
              <a:t>10/21/2019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514968A-AEA1-4C51-B04A-D94D0D86AA0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8920317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280CE004-152D-43C2-8661-75D821EC4BD5}" type="datetimeFigureOut">
              <a:rPr lang="en-US" smtClean="0">
                <a:solidFill>
                  <a:prstClr val="black">
                    <a:tint val="75000"/>
                  </a:prstClr>
                </a:solidFill>
              </a:rPr>
              <a:pPr defTabSz="914400"/>
              <a:t>10/21/2019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514968A-AEA1-4C51-B04A-D94D0D86AA0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52679628"/>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280CE004-152D-43C2-8661-75D821EC4BD5}" type="datetimeFigureOut">
              <a:rPr lang="en-US" smtClean="0">
                <a:solidFill>
                  <a:prstClr val="black">
                    <a:tint val="75000"/>
                  </a:prstClr>
                </a:solidFill>
              </a:rPr>
              <a:pPr defTabSz="914400"/>
              <a:t>10/21/2019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514968A-AEA1-4C51-B04A-D94D0D86AA0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04456117"/>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David.Mathews@peopleincorporated.org"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apzXGEbZht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amatteroflifeanddeath.org/" TargetMode="External"/><Relationship Id="rId2" Type="http://schemas.openxmlformats.org/officeDocument/2006/relationships/hyperlink" Target="https://vimeo.com/ondemand/60730/149818920"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amazon.com/Laura-van-Dernoot-Lipsky/e/B001TNJSAK?ref=sr_ntt_srch_lnk_1&amp;qid=1554936766&amp;sr=8-1" TargetMode="External"/><Relationship Id="rId2" Type="http://schemas.openxmlformats.org/officeDocument/2006/relationships/hyperlink" Target="https://www.amazon.com/Trauma-Stewardship-Everyday-Caring-Others/dp/157675944X/ref=sr_1_1?crid=2K7FZEB0H9FR1&amp;keywords=trauma+stewardship+by+laura+van+dernoot+lipsky&amp;qid=1554936766&amp;s=gateway&amp;sprefix=trauma+stewardship,aps,161&amp;sr=8-1" TargetMode="External"/><Relationship Id="rId1" Type="http://schemas.openxmlformats.org/officeDocument/2006/relationships/slideLayout" Target="../slideLayouts/slideLayout2.xml"/><Relationship Id="rId6" Type="http://schemas.openxmlformats.org/officeDocument/2006/relationships/hyperlink" Target="http://www.peopleincorporated.org/" TargetMode="External"/><Relationship Id="rId5" Type="http://schemas.openxmlformats.org/officeDocument/2006/relationships/hyperlink" Target="https://www.youtube.com/watch?v=-ns8ko9-ljU" TargetMode="External"/><Relationship Id="rId4" Type="http://schemas.openxmlformats.org/officeDocument/2006/relationships/hyperlink" Target="https://www.amazon.com/Body-Keeps-Score-Healing-Trauma/dp/0143127748/ref=sr_1_1?crid=2VWEW0MX53GHN&amp;keywords=the+body+keeps+the+score+brain+mind+and+body+in+the+healing+of+trauma&amp;qid=1554936843&amp;s=gateway&amp;sprefix=the+body+keeps+the+score,aps,158&amp;sr=8-1"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David.Mathews@peopleincorporated.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407834" y="188177"/>
            <a:ext cx="5365978" cy="661130"/>
          </a:xfrm>
        </p:spPr>
        <p:txBody>
          <a:bodyPr>
            <a:normAutofit/>
          </a:bodyPr>
          <a:lstStyle/>
          <a:p>
            <a:pPr algn="ctr"/>
            <a:r>
              <a:rPr lang="en-US" sz="4050" u="sng" dirty="0">
                <a:solidFill>
                  <a:srgbClr val="009999"/>
                </a:solidFill>
                <a:latin typeface="Arial" panose="020B0604020202020204" pitchFamily="34" charset="0"/>
                <a:cs typeface="Arial" panose="020B0604020202020204" pitchFamily="34" charset="0"/>
              </a:rPr>
              <a:t>Welcome</a:t>
            </a:r>
          </a:p>
          <a:p>
            <a:pPr algn="ctr"/>
            <a:endParaRPr lang="en-US" sz="900" dirty="0">
              <a:solidFill>
                <a:srgbClr val="009999"/>
              </a:solidFill>
            </a:endParaRPr>
          </a:p>
          <a:p>
            <a:pPr algn="ctr"/>
            <a:endParaRPr lang="en-US"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576" y="834538"/>
            <a:ext cx="4654493" cy="6023462"/>
          </a:xfrm>
          <a:prstGeom prst="rect">
            <a:avLst/>
          </a:prstGeom>
        </p:spPr>
      </p:pic>
    </p:spTree>
    <p:extLst>
      <p:ext uri="{BB962C8B-B14F-4D97-AF65-F5344CB8AC3E}">
        <p14:creationId xmlns:p14="http://schemas.microsoft.com/office/powerpoint/2010/main" val="308762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168400"/>
          </a:xfrm>
        </p:spPr>
        <p:txBody>
          <a:bodyPr>
            <a:normAutofit/>
          </a:bodyPr>
          <a:lstStyle/>
          <a:p>
            <a:r>
              <a:rPr lang="en-US" sz="4400" b="1" dirty="0" smtClean="0">
                <a:latin typeface="Arial" panose="020B0604020202020204" pitchFamily="34" charset="0"/>
                <a:cs typeface="Arial" panose="020B0604020202020204" pitchFamily="34" charset="0"/>
              </a:rPr>
              <a:t>Self - Awareness</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0746" y="2140290"/>
            <a:ext cx="11369211" cy="4546440"/>
          </a:xfrm>
        </p:spPr>
        <p:txBody>
          <a:bodyPr>
            <a:noAutofit/>
          </a:bodyPr>
          <a:lstStyle/>
          <a:p>
            <a:pPr marL="0" indent="0">
              <a:lnSpc>
                <a:spcPct val="100000"/>
              </a:lnSpc>
              <a:buNone/>
            </a:pPr>
            <a:r>
              <a:rPr lang="en-US" sz="2000" dirty="0" smtClean="0">
                <a:latin typeface="Arial Narrow" pitchFamily="34" charset="0"/>
              </a:rPr>
              <a:t>Consider &amp; Respect:</a:t>
            </a:r>
          </a:p>
          <a:p>
            <a:pPr marL="0" indent="0">
              <a:lnSpc>
                <a:spcPct val="100000"/>
              </a:lnSpc>
            </a:pPr>
            <a:r>
              <a:rPr lang="en-US" sz="1800" dirty="0" smtClean="0">
                <a:latin typeface="Arial Narrow" pitchFamily="34" charset="0"/>
              </a:rPr>
              <a:t>My </a:t>
            </a:r>
            <a:r>
              <a:rPr lang="en-US" sz="1800" dirty="0">
                <a:latin typeface="Arial Narrow" pitchFamily="34" charset="0"/>
              </a:rPr>
              <a:t>personal and professional experience with terms such as trauma informed, trauma aware, trauma </a:t>
            </a:r>
            <a:r>
              <a:rPr lang="en-US" sz="1800" dirty="0" smtClean="0">
                <a:latin typeface="Arial Narrow" pitchFamily="34" charset="0"/>
              </a:rPr>
              <a:t>sensitive or trauma care.</a:t>
            </a:r>
            <a:endParaRPr lang="en-US" sz="1800" dirty="0">
              <a:latin typeface="Arial Narrow" pitchFamily="34" charset="0"/>
            </a:endParaRPr>
          </a:p>
          <a:p>
            <a:pPr marL="0" indent="0">
              <a:lnSpc>
                <a:spcPct val="100000"/>
              </a:lnSpc>
            </a:pPr>
            <a:r>
              <a:rPr lang="en-US" sz="1800" dirty="0" smtClean="0">
                <a:latin typeface="Arial Narrow" pitchFamily="34" charset="0"/>
              </a:rPr>
              <a:t>My experience and training </a:t>
            </a:r>
            <a:r>
              <a:rPr lang="en-US" sz="1800" dirty="0">
                <a:latin typeface="Arial Narrow" pitchFamily="34" charset="0"/>
              </a:rPr>
              <a:t>in becoming “trauma </a:t>
            </a:r>
            <a:r>
              <a:rPr lang="en-US" sz="1800" dirty="0" smtClean="0">
                <a:latin typeface="Arial Narrow" pitchFamily="34" charset="0"/>
              </a:rPr>
              <a:t>informed” or to provide “trauma informed care.”</a:t>
            </a:r>
            <a:endParaRPr lang="en-US" sz="1800" dirty="0">
              <a:latin typeface="Arial Narrow" pitchFamily="34" charset="0"/>
            </a:endParaRPr>
          </a:p>
          <a:p>
            <a:pPr marL="0" indent="0">
              <a:lnSpc>
                <a:spcPct val="100000"/>
              </a:lnSpc>
            </a:pPr>
            <a:r>
              <a:rPr lang="en-US" sz="1800" dirty="0" smtClean="0">
                <a:latin typeface="Arial Narrow" pitchFamily="34" charset="0"/>
              </a:rPr>
              <a:t>The areas </a:t>
            </a:r>
            <a:r>
              <a:rPr lang="en-US" sz="1800" dirty="0">
                <a:latin typeface="Arial Narrow" pitchFamily="34" charset="0"/>
              </a:rPr>
              <a:t>of being trauma informed </a:t>
            </a:r>
            <a:r>
              <a:rPr lang="en-US" sz="1800" dirty="0" smtClean="0">
                <a:latin typeface="Arial Narrow" pitchFamily="34" charset="0"/>
              </a:rPr>
              <a:t>that </a:t>
            </a:r>
            <a:r>
              <a:rPr lang="en-US" sz="1800" dirty="0">
                <a:latin typeface="Arial Narrow" pitchFamily="34" charset="0"/>
              </a:rPr>
              <a:t>I feel most confident with and </a:t>
            </a:r>
            <a:r>
              <a:rPr lang="en-US" sz="1800" dirty="0" smtClean="0">
                <a:latin typeface="Arial Narrow" pitchFamily="34" charset="0"/>
              </a:rPr>
              <a:t>those concepts or parts </a:t>
            </a:r>
            <a:r>
              <a:rPr lang="en-US" sz="1800" dirty="0">
                <a:latin typeface="Arial Narrow" pitchFamily="34" charset="0"/>
              </a:rPr>
              <a:t>I have some questions or challenges </a:t>
            </a:r>
            <a:r>
              <a:rPr lang="en-US" sz="1800" dirty="0" smtClean="0">
                <a:latin typeface="Arial Narrow" pitchFamily="34" charset="0"/>
              </a:rPr>
              <a:t>with</a:t>
            </a:r>
            <a:r>
              <a:rPr lang="en-US" sz="1800" dirty="0">
                <a:latin typeface="Arial Narrow" pitchFamily="34" charset="0"/>
              </a:rPr>
              <a:t>.</a:t>
            </a:r>
            <a:endParaRPr lang="en-US" sz="1800" dirty="0" smtClean="0">
              <a:latin typeface="Arial Narrow" pitchFamily="34" charset="0"/>
            </a:endParaRPr>
          </a:p>
          <a:p>
            <a:pPr marL="0" indent="0">
              <a:lnSpc>
                <a:spcPct val="100000"/>
              </a:lnSpc>
            </a:pPr>
            <a:r>
              <a:rPr lang="en-US" sz="1800" dirty="0" smtClean="0">
                <a:latin typeface="Arial Narrow" pitchFamily="34" charset="0"/>
              </a:rPr>
              <a:t>The assumptions I have regarding those who have experienced trauma.</a:t>
            </a:r>
            <a:endParaRPr lang="en-US" sz="1800" dirty="0">
              <a:latin typeface="Arial Narrow" pitchFamily="34" charset="0"/>
            </a:endParaRPr>
          </a:p>
          <a:p>
            <a:pPr marL="0" indent="0">
              <a:lnSpc>
                <a:spcPct val="100000"/>
              </a:lnSpc>
            </a:pPr>
            <a:r>
              <a:rPr lang="en-US" sz="1800" dirty="0" smtClean="0">
                <a:latin typeface="Arial Narrow" pitchFamily="34" charset="0"/>
              </a:rPr>
              <a:t>The strategies </a:t>
            </a:r>
            <a:r>
              <a:rPr lang="en-US" sz="1800" dirty="0">
                <a:latin typeface="Arial Narrow" pitchFamily="34" charset="0"/>
              </a:rPr>
              <a:t>I use to address these </a:t>
            </a:r>
            <a:r>
              <a:rPr lang="en-US" sz="1800" dirty="0" smtClean="0">
                <a:latin typeface="Arial Narrow" pitchFamily="34" charset="0"/>
              </a:rPr>
              <a:t>assumptions.</a:t>
            </a:r>
            <a:endParaRPr lang="en-US" sz="1800" dirty="0">
              <a:latin typeface="Arial Narrow" pitchFamily="34" charset="0"/>
            </a:endParaRPr>
          </a:p>
          <a:p>
            <a:pPr marL="0" indent="0">
              <a:lnSpc>
                <a:spcPct val="100000"/>
              </a:lnSpc>
            </a:pPr>
            <a:r>
              <a:rPr lang="en-US" sz="1800" dirty="0" smtClean="0">
                <a:latin typeface="Arial Narrow" pitchFamily="34" charset="0"/>
              </a:rPr>
              <a:t>My challenges (or limitations) </a:t>
            </a:r>
            <a:r>
              <a:rPr lang="en-US" sz="1800" dirty="0">
                <a:latin typeface="Arial Narrow" pitchFamily="34" charset="0"/>
              </a:rPr>
              <a:t>related to dealing with </a:t>
            </a:r>
            <a:r>
              <a:rPr lang="en-US" sz="1800" dirty="0" smtClean="0">
                <a:latin typeface="Arial Narrow" pitchFamily="34" charset="0"/>
              </a:rPr>
              <a:t>others who </a:t>
            </a:r>
            <a:r>
              <a:rPr lang="en-US" sz="1800" dirty="0">
                <a:latin typeface="Arial Narrow" pitchFamily="34" charset="0"/>
              </a:rPr>
              <a:t>have experienced violence or </a:t>
            </a:r>
            <a:r>
              <a:rPr lang="en-US" sz="1800" dirty="0" smtClean="0">
                <a:latin typeface="Arial Narrow" pitchFamily="34" charset="0"/>
              </a:rPr>
              <a:t>trauma</a:t>
            </a:r>
            <a:r>
              <a:rPr lang="en-US" sz="1800" dirty="0">
                <a:latin typeface="Arial Narrow" pitchFamily="34" charset="0"/>
              </a:rPr>
              <a:t>.</a:t>
            </a:r>
            <a:endParaRPr lang="en-US" sz="1800" dirty="0" smtClean="0">
              <a:latin typeface="Arial Narrow" pitchFamily="34" charset="0"/>
            </a:endParaRPr>
          </a:p>
          <a:p>
            <a:pPr marL="0" indent="0">
              <a:lnSpc>
                <a:spcPct val="100000"/>
              </a:lnSpc>
            </a:pPr>
            <a:r>
              <a:rPr lang="en-US" sz="1800" dirty="0" smtClean="0">
                <a:latin typeface="Arial Narrow" pitchFamily="34" charset="0"/>
              </a:rPr>
              <a:t>My strengths I personally and professionally bring to working with those who have experienced trauma.</a:t>
            </a:r>
          </a:p>
          <a:p>
            <a:pPr marL="0" indent="0">
              <a:lnSpc>
                <a:spcPct val="100000"/>
              </a:lnSpc>
            </a:pPr>
            <a:r>
              <a:rPr lang="en-US" sz="1800" dirty="0">
                <a:latin typeface="Arial Narrow" panose="020B0606020202030204" pitchFamily="34" charset="0"/>
              </a:rPr>
              <a:t>What </a:t>
            </a:r>
            <a:r>
              <a:rPr lang="en-US" sz="1800" dirty="0" smtClean="0">
                <a:latin typeface="Arial Narrow" panose="020B0606020202030204" pitchFamily="34" charset="0"/>
              </a:rPr>
              <a:t>my professional and/ or </a:t>
            </a:r>
            <a:r>
              <a:rPr lang="en-US" sz="1800" dirty="0">
                <a:latin typeface="Arial Narrow" panose="020B0606020202030204" pitchFamily="34" charset="0"/>
              </a:rPr>
              <a:t>licensed </a:t>
            </a:r>
            <a:r>
              <a:rPr lang="en-US" sz="1800" dirty="0" smtClean="0">
                <a:latin typeface="Arial Narrow" panose="020B0606020202030204" pitchFamily="34" charset="0"/>
              </a:rPr>
              <a:t>body says </a:t>
            </a:r>
            <a:r>
              <a:rPr lang="en-US" sz="1800" dirty="0">
                <a:latin typeface="Arial Narrow" panose="020B0606020202030204" pitchFamily="34" charset="0"/>
              </a:rPr>
              <a:t>about providing trauma informed </a:t>
            </a:r>
            <a:r>
              <a:rPr lang="en-US" sz="1800" dirty="0" smtClean="0">
                <a:latin typeface="Arial Narrow" panose="020B0606020202030204" pitchFamily="34" charset="0"/>
              </a:rPr>
              <a:t>care.</a:t>
            </a:r>
            <a:endParaRPr lang="en-US" sz="1800" dirty="0">
              <a:latin typeface="Arial Narrow" panose="020B0606020202030204" pitchFamily="34" charset="0"/>
            </a:endParaRPr>
          </a:p>
          <a:p>
            <a:pPr marL="0" indent="0">
              <a:lnSpc>
                <a:spcPct val="100000"/>
              </a:lnSpc>
            </a:pPr>
            <a:r>
              <a:rPr lang="en-US" sz="1800" dirty="0" smtClean="0">
                <a:latin typeface="Arial Narrow" pitchFamily="34" charset="0"/>
              </a:rPr>
              <a:t>2 </a:t>
            </a:r>
            <a:r>
              <a:rPr lang="en-US" sz="1800" dirty="0">
                <a:latin typeface="Arial Narrow" pitchFamily="34" charset="0"/>
              </a:rPr>
              <a:t>essential </a:t>
            </a:r>
            <a:r>
              <a:rPr lang="en-US" sz="1800" dirty="0" smtClean="0">
                <a:latin typeface="Arial Narrow" pitchFamily="34" charset="0"/>
              </a:rPr>
              <a:t>outcome questions </a:t>
            </a:r>
            <a:r>
              <a:rPr lang="en-US" sz="1800" dirty="0">
                <a:latin typeface="Arial Narrow" pitchFamily="34" charset="0"/>
              </a:rPr>
              <a:t>to </a:t>
            </a:r>
            <a:r>
              <a:rPr lang="en-US" sz="1800" dirty="0" smtClean="0">
                <a:latin typeface="Arial Narrow" pitchFamily="34" charset="0"/>
              </a:rPr>
              <a:t>consider</a:t>
            </a:r>
            <a:endParaRPr lang="en-US" sz="1800" dirty="0">
              <a:latin typeface="Arial Narrow" pitchFamily="34" charset="0"/>
            </a:endParaRPr>
          </a:p>
        </p:txBody>
      </p:sp>
      <p:sp>
        <p:nvSpPr>
          <p:cNvPr id="4" name="TextBox 3"/>
          <p:cNvSpPr txBox="1"/>
          <p:nvPr/>
        </p:nvSpPr>
        <p:spPr>
          <a:xfrm>
            <a:off x="510746" y="939961"/>
            <a:ext cx="11590637" cy="1200329"/>
          </a:xfrm>
          <a:prstGeom prst="rect">
            <a:avLst/>
          </a:prstGeom>
          <a:noFill/>
        </p:spPr>
        <p:txBody>
          <a:bodyPr wrap="square" rtlCol="0">
            <a:spAutoFit/>
          </a:bodyPr>
          <a:lstStyle/>
          <a:p>
            <a:r>
              <a:rPr lang="en-US" sz="2400" dirty="0" smtClean="0"/>
              <a:t>Understand what training and experiences I have had affect how I look at and think about trauma (how my work practice, professional experience, training shapes and has shaped my thinking)</a:t>
            </a:r>
            <a:endParaRPr lang="en-US" sz="2400" dirty="0"/>
          </a:p>
        </p:txBody>
      </p:sp>
    </p:spTree>
    <p:extLst>
      <p:ext uri="{BB962C8B-B14F-4D97-AF65-F5344CB8AC3E}">
        <p14:creationId xmlns:p14="http://schemas.microsoft.com/office/powerpoint/2010/main" val="357146305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295" y="1090296"/>
            <a:ext cx="9905998" cy="865114"/>
          </a:xfrm>
        </p:spPr>
        <p:txBody>
          <a:bodyPr>
            <a:normAutofit/>
          </a:bodyPr>
          <a:lstStyle/>
          <a:p>
            <a:r>
              <a:rPr lang="en-US" b="1" dirty="0">
                <a:solidFill>
                  <a:schemeClr val="tx1"/>
                </a:solidFill>
              </a:rPr>
              <a:t>2 Essential </a:t>
            </a:r>
            <a:r>
              <a:rPr lang="en-US" b="1" dirty="0" smtClean="0"/>
              <a:t>outcome</a:t>
            </a:r>
            <a:r>
              <a:rPr lang="en-US" b="1" dirty="0" smtClean="0">
                <a:solidFill>
                  <a:schemeClr val="tx1"/>
                </a:solidFill>
              </a:rPr>
              <a:t> Questions</a:t>
            </a:r>
            <a:endParaRPr lang="en-US" b="1" dirty="0">
              <a:solidFill>
                <a:schemeClr val="tx1"/>
              </a:solidFill>
            </a:endParaRPr>
          </a:p>
        </p:txBody>
      </p:sp>
      <p:sp>
        <p:nvSpPr>
          <p:cNvPr id="3" name="Content Placeholder 2"/>
          <p:cNvSpPr>
            <a:spLocks noGrp="1"/>
          </p:cNvSpPr>
          <p:nvPr>
            <p:ph idx="1"/>
          </p:nvPr>
        </p:nvSpPr>
        <p:spPr>
          <a:xfrm>
            <a:off x="1141411" y="2075035"/>
            <a:ext cx="10773923" cy="4443416"/>
          </a:xfrm>
        </p:spPr>
        <p:txBody>
          <a:bodyPr>
            <a:noAutofit/>
          </a:bodyPr>
          <a:lstStyle/>
          <a:p>
            <a:r>
              <a:rPr lang="en-US" sz="3600" dirty="0"/>
              <a:t>What is my </a:t>
            </a:r>
            <a:r>
              <a:rPr lang="en-US" sz="3600" dirty="0">
                <a:solidFill>
                  <a:srgbClr val="FFFF00"/>
                </a:solidFill>
              </a:rPr>
              <a:t>theory of change</a:t>
            </a:r>
            <a:r>
              <a:rPr lang="en-US" sz="3600" dirty="0"/>
              <a:t>?</a:t>
            </a:r>
          </a:p>
          <a:p>
            <a:r>
              <a:rPr lang="en-US" sz="3600" dirty="0" smtClean="0"/>
              <a:t>What </a:t>
            </a:r>
            <a:r>
              <a:rPr lang="en-US" sz="3600" dirty="0"/>
              <a:t>is my preferred theoretical/ psychological approach </a:t>
            </a:r>
            <a:r>
              <a:rPr lang="en-US" sz="3600" dirty="0" smtClean="0"/>
              <a:t>with trauma experienced youth and parents and how does this contribute to my </a:t>
            </a:r>
            <a:r>
              <a:rPr lang="en-US" sz="3600" dirty="0" smtClean="0">
                <a:solidFill>
                  <a:srgbClr val="FFFF00"/>
                </a:solidFill>
              </a:rPr>
              <a:t>theory of change</a:t>
            </a:r>
            <a:r>
              <a:rPr lang="en-US" sz="3600" dirty="0" smtClean="0"/>
              <a:t>?</a:t>
            </a:r>
            <a:endParaRPr lang="en-US" sz="3600" dirty="0"/>
          </a:p>
          <a:p>
            <a:pPr lvl="1"/>
            <a:r>
              <a:rPr lang="en-US" sz="3200" dirty="0"/>
              <a:t>What therapeutic method/ strategy/ technique from this approach do I favor?</a:t>
            </a:r>
          </a:p>
          <a:p>
            <a:pPr lvl="1"/>
            <a:r>
              <a:rPr lang="en-US" sz="3200" dirty="0"/>
              <a:t>Why do I think this strategy works</a:t>
            </a:r>
            <a:r>
              <a:rPr lang="en-US" sz="3200" dirty="0" smtClean="0"/>
              <a:t>?</a:t>
            </a:r>
          </a:p>
        </p:txBody>
      </p:sp>
      <p:sp>
        <p:nvSpPr>
          <p:cNvPr id="4" name="Title 1"/>
          <p:cNvSpPr txBox="1">
            <a:spLocks/>
          </p:cNvSpPr>
          <p:nvPr/>
        </p:nvSpPr>
        <p:spPr>
          <a:xfrm>
            <a:off x="1141412" y="107530"/>
            <a:ext cx="10576976" cy="86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sz="4800" b="1" dirty="0" smtClean="0">
                <a:latin typeface="Arial" panose="020B0604020202020204" pitchFamily="34" charset="0"/>
                <a:cs typeface="Arial" panose="020B0604020202020204" pitchFamily="34" charset="0"/>
              </a:rPr>
              <a:t>Self - Awareness</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73124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950976"/>
          </a:xfrm>
        </p:spPr>
        <p:txBody>
          <a:bodyPr/>
          <a:lstStyle/>
          <a:p>
            <a:r>
              <a:rPr lang="en-US" b="1" dirty="0" smtClean="0"/>
              <a:t>Dave’s Self - Awareness</a:t>
            </a:r>
            <a:endParaRPr lang="en-US" b="1" dirty="0"/>
          </a:p>
        </p:txBody>
      </p:sp>
      <p:sp>
        <p:nvSpPr>
          <p:cNvPr id="3" name="Content Placeholder 2"/>
          <p:cNvSpPr>
            <a:spLocks noGrp="1"/>
          </p:cNvSpPr>
          <p:nvPr>
            <p:ph idx="1"/>
          </p:nvPr>
        </p:nvSpPr>
        <p:spPr>
          <a:xfrm>
            <a:off x="494270" y="695006"/>
            <a:ext cx="11467071" cy="3316821"/>
          </a:xfrm>
        </p:spPr>
        <p:txBody>
          <a:bodyPr>
            <a:noAutofit/>
          </a:bodyPr>
          <a:lstStyle/>
          <a:p>
            <a:pPr marL="0" indent="0">
              <a:lnSpc>
                <a:spcPct val="100000"/>
              </a:lnSpc>
              <a:spcBef>
                <a:spcPts val="0"/>
              </a:spcBef>
              <a:buNone/>
            </a:pPr>
            <a:r>
              <a:rPr lang="en-US" sz="3600" dirty="0" smtClean="0"/>
              <a:t>Foundational Theories</a:t>
            </a:r>
          </a:p>
          <a:p>
            <a:pPr>
              <a:lnSpc>
                <a:spcPct val="100000"/>
              </a:lnSpc>
              <a:spcBef>
                <a:spcPts val="0"/>
              </a:spcBef>
            </a:pPr>
            <a:r>
              <a:rPr lang="en-US" sz="3600" dirty="0" smtClean="0"/>
              <a:t>Cognitive Behavioral Theory</a:t>
            </a:r>
          </a:p>
          <a:p>
            <a:pPr>
              <a:lnSpc>
                <a:spcPct val="100000"/>
              </a:lnSpc>
              <a:spcBef>
                <a:spcPts val="0"/>
              </a:spcBef>
            </a:pPr>
            <a:r>
              <a:rPr lang="en-US" sz="3600" dirty="0" smtClean="0"/>
              <a:t>Attachment/ Object Relations Theory</a:t>
            </a:r>
          </a:p>
          <a:p>
            <a:pPr>
              <a:lnSpc>
                <a:spcPct val="100000"/>
              </a:lnSpc>
              <a:spcBef>
                <a:spcPts val="0"/>
              </a:spcBef>
            </a:pPr>
            <a:r>
              <a:rPr lang="en-US" sz="3600" dirty="0" smtClean="0"/>
              <a:t>Feminist Theory – Oppression</a:t>
            </a:r>
          </a:p>
          <a:p>
            <a:pPr>
              <a:lnSpc>
                <a:spcPct val="100000"/>
              </a:lnSpc>
              <a:spcBef>
                <a:spcPts val="0"/>
              </a:spcBef>
            </a:pPr>
            <a:r>
              <a:rPr lang="en-US" sz="3600" dirty="0" smtClean="0"/>
              <a:t>Social Learning Theory</a:t>
            </a:r>
          </a:p>
          <a:p>
            <a:pPr>
              <a:lnSpc>
                <a:spcPct val="100000"/>
              </a:lnSpc>
              <a:spcBef>
                <a:spcPts val="0"/>
              </a:spcBef>
            </a:pPr>
            <a:r>
              <a:rPr lang="en-US" sz="3600" dirty="0" smtClean="0"/>
              <a:t>Positive Human Development Thinking</a:t>
            </a:r>
          </a:p>
        </p:txBody>
      </p:sp>
      <p:sp>
        <p:nvSpPr>
          <p:cNvPr id="4" name="Rectangle 3"/>
          <p:cNvSpPr/>
          <p:nvPr/>
        </p:nvSpPr>
        <p:spPr>
          <a:xfrm>
            <a:off x="494270" y="4245168"/>
            <a:ext cx="11467071" cy="2554545"/>
          </a:xfrm>
          <a:prstGeom prst="rect">
            <a:avLst/>
          </a:prstGeom>
        </p:spPr>
        <p:txBody>
          <a:bodyPr wrap="square">
            <a:spAutoFit/>
          </a:bodyPr>
          <a:lstStyle/>
          <a:p>
            <a:r>
              <a:rPr lang="en-US" sz="3200" b="1" dirty="0">
                <a:solidFill>
                  <a:srgbClr val="FFFF00"/>
                </a:solidFill>
              </a:rPr>
              <a:t>Theory of Change: Active Exploration, Awareness Building, Self-Acceptance, Empathy, Building Capacity or Agency and the Integration of Making Healthy Behavioral Choices within the Context and or Setting of Relationship</a:t>
            </a:r>
          </a:p>
        </p:txBody>
      </p:sp>
    </p:spTree>
    <p:extLst>
      <p:ext uri="{BB962C8B-B14F-4D97-AF65-F5344CB8AC3E}">
        <p14:creationId xmlns:p14="http://schemas.microsoft.com/office/powerpoint/2010/main" val="284247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68803"/>
            <a:ext cx="9905998" cy="861620"/>
          </a:xfrm>
        </p:spPr>
        <p:txBody>
          <a:bodyPr>
            <a:normAutofit/>
          </a:bodyPr>
          <a:lstStyle/>
          <a:p>
            <a:r>
              <a:rPr lang="en-US" sz="3200" b="1" dirty="0"/>
              <a:t>What Is the Intersection of </a:t>
            </a:r>
            <a:r>
              <a:rPr lang="is-IS" sz="3200" b="1" dirty="0"/>
              <a:t>…</a:t>
            </a:r>
            <a:endParaRPr lang="en-US" sz="3200" b="1" dirty="0"/>
          </a:p>
        </p:txBody>
      </p:sp>
      <p:sp>
        <p:nvSpPr>
          <p:cNvPr id="3" name="Content Placeholder 2"/>
          <p:cNvSpPr>
            <a:spLocks noGrp="1"/>
          </p:cNvSpPr>
          <p:nvPr>
            <p:ph idx="1"/>
          </p:nvPr>
        </p:nvSpPr>
        <p:spPr>
          <a:xfrm>
            <a:off x="1136827" y="2030423"/>
            <a:ext cx="10784542" cy="4552281"/>
          </a:xfrm>
        </p:spPr>
        <p:txBody>
          <a:bodyPr>
            <a:normAutofit/>
          </a:bodyPr>
          <a:lstStyle/>
          <a:p>
            <a:pPr marL="0" indent="0">
              <a:buNone/>
            </a:pPr>
            <a:r>
              <a:rPr lang="is-IS" sz="3300" b="1" dirty="0"/>
              <a:t>… </a:t>
            </a:r>
            <a:r>
              <a:rPr lang="en-US" sz="3300" b="1" dirty="0"/>
              <a:t>my </a:t>
            </a:r>
            <a:r>
              <a:rPr lang="en-US" sz="3300" b="1" dirty="0" smtClean="0"/>
              <a:t>approach and </a:t>
            </a:r>
            <a:r>
              <a:rPr lang="en-US" sz="3300" b="1" dirty="0"/>
              <a:t>my theory of change </a:t>
            </a:r>
            <a:r>
              <a:rPr lang="en-US" sz="3300" b="1" dirty="0" smtClean="0"/>
              <a:t>that shapes my doing </a:t>
            </a:r>
            <a:r>
              <a:rPr lang="en-US" sz="3300" b="1" dirty="0"/>
              <a:t>trauma informed </a:t>
            </a:r>
            <a:r>
              <a:rPr lang="en-US" sz="3300" b="1" dirty="0" smtClean="0"/>
              <a:t>care with those who are trauma experienced?</a:t>
            </a:r>
            <a:endParaRPr lang="en-US" sz="33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grpSp>
        <p:nvGrpSpPr>
          <p:cNvPr id="13" name="Group 12"/>
          <p:cNvGrpSpPr/>
          <p:nvPr/>
        </p:nvGrpSpPr>
        <p:grpSpPr>
          <a:xfrm>
            <a:off x="6529098" y="3333404"/>
            <a:ext cx="3895062" cy="3054019"/>
            <a:chOff x="5756031" y="1840523"/>
            <a:chExt cx="3851248" cy="2649415"/>
          </a:xfrm>
        </p:grpSpPr>
        <p:sp>
          <p:nvSpPr>
            <p:cNvPr id="14" name="Oval 13"/>
            <p:cNvSpPr/>
            <p:nvPr/>
          </p:nvSpPr>
          <p:spPr>
            <a:xfrm>
              <a:off x="5756031" y="2555630"/>
              <a:ext cx="2250830" cy="192258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56240" y="1840523"/>
              <a:ext cx="2250830" cy="192258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56449" y="2567353"/>
              <a:ext cx="2250830" cy="192258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1141411" y="107530"/>
            <a:ext cx="10534773" cy="865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US" sz="4400" b="1" dirty="0" smtClean="0">
                <a:latin typeface="Arial" panose="020B0604020202020204" pitchFamily="34" charset="0"/>
                <a:cs typeface="Arial" panose="020B0604020202020204" pitchFamily="34" charset="0"/>
              </a:rPr>
              <a:t>Self - Awareness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29089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1786" y="2678889"/>
            <a:ext cx="8001000" cy="1107996"/>
          </a:xfrm>
          <a:prstGeom prst="rect">
            <a:avLst/>
          </a:prstGeom>
          <a:noFill/>
        </p:spPr>
        <p:txBody>
          <a:bodyPr wrap="square" rtlCol="0">
            <a:spAutoFit/>
          </a:bodyPr>
          <a:lstStyle/>
          <a:p>
            <a:pPr algn="ctr"/>
            <a:r>
              <a:rPr lang="en-US" sz="6600" b="1" dirty="0" smtClean="0"/>
              <a:t>PERSPECTIVES</a:t>
            </a:r>
            <a:endParaRPr lang="en-US" sz="6600" b="1" dirty="0"/>
          </a:p>
        </p:txBody>
      </p:sp>
    </p:spTree>
    <p:extLst>
      <p:ext uri="{BB962C8B-B14F-4D97-AF65-F5344CB8AC3E}">
        <p14:creationId xmlns:p14="http://schemas.microsoft.com/office/powerpoint/2010/main" val="108066576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Rectangle 8"/>
          <p:cNvSpPr>
            <a:spLocks noChangeArrowheads="1"/>
          </p:cNvSpPr>
          <p:nvPr/>
        </p:nvSpPr>
        <p:spPr bwMode="auto">
          <a:xfrm>
            <a:off x="2209800" y="304800"/>
            <a:ext cx="7239000" cy="1143000"/>
          </a:xfrm>
          <a:prstGeom prst="rect">
            <a:avLst/>
          </a:prstGeom>
          <a:noFill/>
          <a:ln w="9525">
            <a:noFill/>
            <a:miter lim="800000"/>
            <a:headEnd/>
            <a:tailEnd/>
          </a:ln>
          <a:effectLst/>
        </p:spPr>
        <p:txBody>
          <a:bodyPr anchor="ctr"/>
          <a:lstStyle/>
          <a:p>
            <a:pPr algn="ctr">
              <a:defRPr/>
            </a:pPr>
            <a:r>
              <a:rPr lang="en-US" sz="5400" b="1" dirty="0">
                <a:solidFill>
                  <a:schemeClr val="accent1">
                    <a:lumMod val="20000"/>
                    <a:lumOff val="80000"/>
                  </a:schemeClr>
                </a:solidFill>
                <a:latin typeface="Letter Gothic Bold" pitchFamily="81" charset="0"/>
                <a:cs typeface="Times New Roman" pitchFamily="18" charset="0"/>
              </a:rPr>
              <a:t>Perspectives</a:t>
            </a:r>
          </a:p>
        </p:txBody>
      </p:sp>
      <p:graphicFrame>
        <p:nvGraphicFramePr>
          <p:cNvPr id="6" name="Group 9"/>
          <p:cNvGraphicFramePr>
            <a:graphicFrameLocks noGrp="1"/>
          </p:cNvGraphicFramePr>
          <p:nvPr>
            <p:extLst/>
          </p:nvPr>
        </p:nvGraphicFramePr>
        <p:xfrm>
          <a:off x="3429000" y="1676400"/>
          <a:ext cx="5029200" cy="4648200"/>
        </p:xfrm>
        <a:graphic>
          <a:graphicData uri="http://schemas.openxmlformats.org/drawingml/2006/table">
            <a:tbl>
              <a:tblPr/>
              <a:tblGrid>
                <a:gridCol w="1257300"/>
                <a:gridCol w="1257300"/>
                <a:gridCol w="1235075"/>
                <a:gridCol w="1279525"/>
              </a:tblGrid>
              <a:tr h="11620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r>
              <a:tr h="11620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r>
              <a:tr h="11620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r>
              <a:tr h="11620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66FF33"/>
                    </a:solidFill>
                  </a:tcPr>
                </a:tc>
              </a:tr>
            </a:tbl>
          </a:graphicData>
        </a:graphic>
      </p:graphicFrame>
      <p:sp>
        <p:nvSpPr>
          <p:cNvPr id="3" name="TextBox 2"/>
          <p:cNvSpPr txBox="1"/>
          <p:nvPr/>
        </p:nvSpPr>
        <p:spPr>
          <a:xfrm>
            <a:off x="9312811" y="2166759"/>
            <a:ext cx="2447779" cy="2554545"/>
          </a:xfrm>
          <a:prstGeom prst="rect">
            <a:avLst/>
          </a:prstGeom>
          <a:noFill/>
        </p:spPr>
        <p:txBody>
          <a:bodyPr wrap="square" rtlCol="0">
            <a:spAutoFit/>
          </a:bodyPr>
          <a:lstStyle/>
          <a:p>
            <a:r>
              <a:rPr lang="en-US" sz="4000" b="1" dirty="0" smtClean="0"/>
              <a:t>How many squares do I see?</a:t>
            </a:r>
            <a:endParaRPr lang="en-US" sz="4000" b="1" dirty="0"/>
          </a:p>
        </p:txBody>
      </p:sp>
    </p:spTree>
    <p:extLst>
      <p:ext uri="{BB962C8B-B14F-4D97-AF65-F5344CB8AC3E}">
        <p14:creationId xmlns:p14="http://schemas.microsoft.com/office/powerpoint/2010/main" val="369693705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1+#ppt_w/2"/>
                                          </p:val>
                                        </p:tav>
                                        <p:tav tm="100000">
                                          <p:val>
                                            <p:strVal val="#ppt_x"/>
                                          </p:val>
                                        </p:tav>
                                      </p:tavLst>
                                    </p:anim>
                                    <p:anim calcmode="lin" valueType="num">
                                      <p:cBhvr additive="base">
                                        <p:cTn id="14"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Text Box 7"/>
          <p:cNvSpPr txBox="1">
            <a:spLocks noChangeArrowheads="1"/>
          </p:cNvSpPr>
          <p:nvPr/>
        </p:nvSpPr>
        <p:spPr bwMode="auto">
          <a:xfrm>
            <a:off x="1752600" y="381001"/>
            <a:ext cx="8686800" cy="830997"/>
          </a:xfrm>
          <a:prstGeom prst="rect">
            <a:avLst/>
          </a:prstGeom>
          <a:noFill/>
          <a:ln w="9525">
            <a:noFill/>
            <a:miter lim="800000"/>
            <a:headEnd/>
            <a:tailEnd/>
          </a:ln>
          <a:effectLst/>
        </p:spPr>
        <p:txBody>
          <a:bodyPr wrap="square">
            <a:spAutoFit/>
          </a:bodyPr>
          <a:lstStyle/>
          <a:p>
            <a:pPr algn="ctr">
              <a:buClr>
                <a:prstClr val="white"/>
              </a:buClr>
              <a:defRPr/>
            </a:pPr>
            <a:r>
              <a:rPr lang="en-US" sz="4800" b="1" dirty="0">
                <a:solidFill>
                  <a:schemeClr val="accent1">
                    <a:lumMod val="20000"/>
                    <a:lumOff val="80000"/>
                  </a:schemeClr>
                </a:solidFill>
                <a:latin typeface="Letter Gothic Bold" pitchFamily="81" charset="0"/>
                <a:cs typeface="Times New Roman" pitchFamily="18" charset="0"/>
              </a:rPr>
              <a:t>Is the circle perfectly round?</a:t>
            </a:r>
          </a:p>
        </p:txBody>
      </p:sp>
      <p:sp>
        <p:nvSpPr>
          <p:cNvPr id="6" name="Rectangle 8"/>
          <p:cNvSpPr>
            <a:spLocks noChangeArrowheads="1"/>
          </p:cNvSpPr>
          <p:nvPr/>
        </p:nvSpPr>
        <p:spPr bwMode="auto">
          <a:xfrm>
            <a:off x="1828800" y="5181600"/>
            <a:ext cx="5029200" cy="1143000"/>
          </a:xfrm>
          <a:prstGeom prst="rect">
            <a:avLst/>
          </a:prstGeom>
          <a:noFill/>
          <a:ln w="9525">
            <a:noFill/>
            <a:miter lim="800000"/>
            <a:headEnd/>
            <a:tailEnd/>
          </a:ln>
          <a:effectLst/>
        </p:spPr>
        <p:txBody>
          <a:bodyPr anchor="ctr"/>
          <a:lstStyle/>
          <a:p>
            <a:pPr algn="ctr">
              <a:defRPr/>
            </a:pPr>
            <a:r>
              <a:rPr lang="en-US" sz="4400" b="1" dirty="0">
                <a:solidFill>
                  <a:schemeClr val="accent1">
                    <a:lumMod val="20000"/>
                    <a:lumOff val="80000"/>
                  </a:schemeClr>
                </a:solidFill>
                <a:latin typeface="Letter Gothic Bold" pitchFamily="81" charset="0"/>
                <a:cs typeface="Times New Roman" pitchFamily="18" charset="0"/>
              </a:rPr>
              <a:t>Is this a perfect square?</a:t>
            </a:r>
          </a:p>
        </p:txBody>
      </p:sp>
      <p:pic>
        <p:nvPicPr>
          <p:cNvPr id="7" name="Picture 10"/>
          <p:cNvPicPr>
            <a:picLocks noChangeAspect="1" noChangeArrowheads="1"/>
          </p:cNvPicPr>
          <p:nvPr/>
        </p:nvPicPr>
        <p:blipFill>
          <a:blip r:embed="rId3" cstate="print"/>
          <a:srcRect/>
          <a:stretch>
            <a:fillRect/>
          </a:stretch>
        </p:blipFill>
        <p:spPr bwMode="auto">
          <a:xfrm>
            <a:off x="2362200" y="1447801"/>
            <a:ext cx="3352800" cy="3148013"/>
          </a:xfrm>
          <a:prstGeom prst="rect">
            <a:avLst/>
          </a:prstGeom>
          <a:noFill/>
          <a:ln w="9525">
            <a:noFill/>
            <a:miter lim="800000"/>
            <a:headEnd/>
            <a:tailEnd/>
          </a:ln>
        </p:spPr>
      </p:pic>
      <p:pic>
        <p:nvPicPr>
          <p:cNvPr id="8" name="Picture 12"/>
          <p:cNvPicPr>
            <a:picLocks noChangeAspect="1" noChangeArrowheads="1"/>
          </p:cNvPicPr>
          <p:nvPr/>
        </p:nvPicPr>
        <p:blipFill>
          <a:blip r:embed="rId4" cstate="print"/>
          <a:srcRect/>
          <a:stretch>
            <a:fillRect/>
          </a:stretch>
        </p:blipFill>
        <p:spPr bwMode="auto">
          <a:xfrm>
            <a:off x="6705600" y="3021807"/>
            <a:ext cx="3524250" cy="3461689"/>
          </a:xfrm>
          <a:prstGeom prst="rect">
            <a:avLst/>
          </a:prstGeom>
          <a:noFill/>
          <a:ln w="9525">
            <a:noFill/>
            <a:miter lim="800000"/>
            <a:headEnd/>
            <a:tailEnd/>
          </a:ln>
        </p:spPr>
      </p:pic>
    </p:spTree>
    <p:extLst>
      <p:ext uri="{BB962C8B-B14F-4D97-AF65-F5344CB8AC3E}">
        <p14:creationId xmlns:p14="http://schemas.microsoft.com/office/powerpoint/2010/main" val="353593473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Rectangle 7"/>
          <p:cNvSpPr txBox="1">
            <a:spLocks noChangeArrowheads="1"/>
          </p:cNvSpPr>
          <p:nvPr/>
        </p:nvSpPr>
        <p:spPr>
          <a:xfrm>
            <a:off x="74427" y="228600"/>
            <a:ext cx="827899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accent1">
                    <a:lumMod val="20000"/>
                    <a:lumOff val="80000"/>
                  </a:schemeClr>
                </a:solidFill>
                <a:latin typeface="Letter Gothic Bold" pitchFamily="81" charset="0"/>
              </a:rPr>
              <a:t>A cube with a cube part missing? 				OR</a:t>
            </a:r>
          </a:p>
        </p:txBody>
      </p:sp>
      <p:pic>
        <p:nvPicPr>
          <p:cNvPr id="6" name="Picture 8"/>
          <p:cNvPicPr>
            <a:picLocks noChangeAspect="1" noChangeArrowheads="1"/>
          </p:cNvPicPr>
          <p:nvPr/>
        </p:nvPicPr>
        <p:blipFill>
          <a:blip r:embed="rId3" cstate="print"/>
          <a:srcRect/>
          <a:stretch>
            <a:fillRect/>
          </a:stretch>
        </p:blipFill>
        <p:spPr bwMode="auto">
          <a:xfrm>
            <a:off x="1659803" y="1936788"/>
            <a:ext cx="3965575" cy="4038600"/>
          </a:xfrm>
          <a:prstGeom prst="rect">
            <a:avLst/>
          </a:prstGeom>
          <a:noFill/>
          <a:ln w="9525">
            <a:noFill/>
            <a:miter lim="800000"/>
            <a:headEnd/>
            <a:tailEnd/>
          </a:ln>
        </p:spPr>
      </p:pic>
      <p:sp>
        <p:nvSpPr>
          <p:cNvPr id="7" name="Rectangle 9"/>
          <p:cNvSpPr>
            <a:spLocks noChangeArrowheads="1"/>
          </p:cNvSpPr>
          <p:nvPr/>
        </p:nvSpPr>
        <p:spPr bwMode="auto">
          <a:xfrm>
            <a:off x="6047510" y="3956088"/>
            <a:ext cx="6324600" cy="1828800"/>
          </a:xfrm>
          <a:prstGeom prst="rect">
            <a:avLst/>
          </a:prstGeom>
          <a:noFill/>
          <a:ln w="9525">
            <a:noFill/>
            <a:miter lim="800000"/>
            <a:headEnd/>
            <a:tailEnd/>
          </a:ln>
          <a:effectLst/>
        </p:spPr>
        <p:txBody>
          <a:bodyPr anchor="ctr"/>
          <a:lstStyle/>
          <a:p>
            <a:pPr>
              <a:defRPr/>
            </a:pPr>
            <a:r>
              <a:rPr lang="en-US" sz="4400" b="1" dirty="0" smtClean="0">
                <a:solidFill>
                  <a:schemeClr val="accent1">
                    <a:lumMod val="20000"/>
                    <a:lumOff val="80000"/>
                  </a:schemeClr>
                </a:solidFill>
                <a:latin typeface="Letter Gothic Bold" pitchFamily="81" charset="0"/>
                <a:cs typeface="Times New Roman" pitchFamily="18" charset="0"/>
              </a:rPr>
              <a:t>A </a:t>
            </a:r>
            <a:r>
              <a:rPr lang="en-US" sz="4400" b="1" dirty="0">
                <a:solidFill>
                  <a:schemeClr val="accent1">
                    <a:lumMod val="20000"/>
                    <a:lumOff val="80000"/>
                  </a:schemeClr>
                </a:solidFill>
                <a:latin typeface="Letter Gothic Bold" pitchFamily="81" charset="0"/>
                <a:cs typeface="Times New Roman" pitchFamily="18" charset="0"/>
              </a:rPr>
              <a:t>cube with a cube sticking out from the corner?</a:t>
            </a:r>
          </a:p>
        </p:txBody>
      </p:sp>
    </p:spTree>
    <p:extLst>
      <p:ext uri="{BB962C8B-B14F-4D97-AF65-F5344CB8AC3E}">
        <p14:creationId xmlns:p14="http://schemas.microsoft.com/office/powerpoint/2010/main" val="64786358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Text Box 7"/>
          <p:cNvSpPr txBox="1">
            <a:spLocks noChangeArrowheads="1"/>
          </p:cNvSpPr>
          <p:nvPr/>
        </p:nvSpPr>
        <p:spPr bwMode="auto">
          <a:xfrm>
            <a:off x="904009" y="457201"/>
            <a:ext cx="7010400" cy="830997"/>
          </a:xfrm>
          <a:prstGeom prst="rect">
            <a:avLst/>
          </a:prstGeom>
          <a:noFill/>
          <a:ln w="9525">
            <a:noFill/>
            <a:miter lim="800000"/>
            <a:headEnd/>
            <a:tailEnd/>
          </a:ln>
          <a:effectLst/>
        </p:spPr>
        <p:txBody>
          <a:bodyPr>
            <a:spAutoFit/>
          </a:bodyPr>
          <a:lstStyle/>
          <a:p>
            <a:pPr algn="ctr">
              <a:buClr>
                <a:prstClr val="white"/>
              </a:buClr>
              <a:defRPr/>
            </a:pPr>
            <a:r>
              <a:rPr lang="en-US" sz="4800" b="1" dirty="0">
                <a:solidFill>
                  <a:prstClr val="white"/>
                </a:solidFill>
                <a:latin typeface="Letter Gothic Bold" pitchFamily="81" charset="0"/>
                <a:cs typeface="Times New Roman" pitchFamily="18" charset="0"/>
              </a:rPr>
              <a:t>Is this a duck? OR</a:t>
            </a:r>
          </a:p>
        </p:txBody>
      </p:sp>
      <p:pic>
        <p:nvPicPr>
          <p:cNvPr id="6" name="Picture 10"/>
          <p:cNvPicPr>
            <a:picLocks noChangeAspect="1" noChangeArrowheads="1"/>
          </p:cNvPicPr>
          <p:nvPr/>
        </p:nvPicPr>
        <p:blipFill>
          <a:blip r:embed="rId3" cstate="print"/>
          <a:srcRect/>
          <a:stretch>
            <a:fillRect/>
          </a:stretch>
        </p:blipFill>
        <p:spPr bwMode="auto">
          <a:xfrm>
            <a:off x="1828800" y="2247003"/>
            <a:ext cx="6553200" cy="3978275"/>
          </a:xfrm>
          <a:prstGeom prst="rect">
            <a:avLst/>
          </a:prstGeom>
          <a:noFill/>
          <a:ln w="9525">
            <a:noFill/>
            <a:miter lim="800000"/>
            <a:headEnd/>
            <a:tailEnd/>
          </a:ln>
        </p:spPr>
      </p:pic>
      <p:sp>
        <p:nvSpPr>
          <p:cNvPr id="7" name="Text Box 12"/>
          <p:cNvSpPr txBox="1">
            <a:spLocks noChangeArrowheads="1"/>
          </p:cNvSpPr>
          <p:nvPr/>
        </p:nvSpPr>
        <p:spPr bwMode="auto">
          <a:xfrm>
            <a:off x="8382000" y="2805646"/>
            <a:ext cx="3763960" cy="762000"/>
          </a:xfrm>
          <a:prstGeom prst="rect">
            <a:avLst/>
          </a:prstGeom>
          <a:noFill/>
          <a:ln w="9525">
            <a:noFill/>
            <a:miter lim="800000"/>
            <a:headEnd/>
            <a:tailEnd/>
          </a:ln>
          <a:effectLst/>
        </p:spPr>
        <p:txBody>
          <a:bodyPr wrap="square">
            <a:spAutoFit/>
          </a:bodyPr>
          <a:lstStyle/>
          <a:p>
            <a:pPr algn="ctr">
              <a:buClr>
                <a:prstClr val="white"/>
              </a:buClr>
              <a:defRPr/>
            </a:pPr>
            <a:r>
              <a:rPr lang="en-US" sz="4400" b="1" dirty="0">
                <a:solidFill>
                  <a:srgbClr val="EEECE1">
                    <a:lumMod val="60000"/>
                    <a:lumOff val="40000"/>
                  </a:srgbClr>
                </a:solidFill>
                <a:latin typeface="Letter Gothic Bold" pitchFamily="81" charset="0"/>
                <a:cs typeface="Times New Roman" pitchFamily="18" charset="0"/>
              </a:rPr>
              <a:t>A rabbit?</a:t>
            </a:r>
          </a:p>
        </p:txBody>
      </p:sp>
    </p:spTree>
    <p:extLst>
      <p:ext uri="{BB962C8B-B14F-4D97-AF65-F5344CB8AC3E}">
        <p14:creationId xmlns:p14="http://schemas.microsoft.com/office/powerpoint/2010/main" val="280440088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pic>
        <p:nvPicPr>
          <p:cNvPr id="4" name="Picture 7"/>
          <p:cNvPicPr>
            <a:picLocks noChangeAspect="1" noChangeArrowheads="1"/>
          </p:cNvPicPr>
          <p:nvPr/>
        </p:nvPicPr>
        <p:blipFill>
          <a:blip r:embed="rId3" cstate="print"/>
          <a:srcRect/>
          <a:stretch>
            <a:fillRect/>
          </a:stretch>
        </p:blipFill>
        <p:spPr bwMode="auto">
          <a:xfrm>
            <a:off x="1724025" y="1752600"/>
            <a:ext cx="4343400" cy="4191000"/>
          </a:xfrm>
          <a:prstGeom prst="rect">
            <a:avLst/>
          </a:prstGeom>
          <a:noFill/>
          <a:ln w="9525">
            <a:noFill/>
            <a:miter lim="800000"/>
            <a:headEnd/>
            <a:tailEnd/>
          </a:ln>
        </p:spPr>
      </p:pic>
      <p:sp>
        <p:nvSpPr>
          <p:cNvPr id="6" name="Rectangle 8"/>
          <p:cNvSpPr>
            <a:spLocks noChangeArrowheads="1"/>
          </p:cNvSpPr>
          <p:nvPr/>
        </p:nvSpPr>
        <p:spPr bwMode="auto">
          <a:xfrm>
            <a:off x="1201016" y="708922"/>
            <a:ext cx="5105400" cy="762000"/>
          </a:xfrm>
          <a:prstGeom prst="rect">
            <a:avLst/>
          </a:prstGeom>
          <a:noFill/>
          <a:ln w="9525">
            <a:noFill/>
            <a:miter lim="800000"/>
            <a:headEnd/>
            <a:tailEnd/>
          </a:ln>
          <a:effectLst/>
        </p:spPr>
        <p:txBody>
          <a:bodyPr anchor="ctr"/>
          <a:lstStyle/>
          <a:p>
            <a:pPr algn="ctr">
              <a:defRPr/>
            </a:pPr>
            <a:r>
              <a:rPr lang="en-US" sz="4800" b="1" dirty="0">
                <a:solidFill>
                  <a:schemeClr val="accent1">
                    <a:lumMod val="20000"/>
                    <a:lumOff val="80000"/>
                  </a:schemeClr>
                </a:solidFill>
                <a:latin typeface="Letter Gothic Bold" pitchFamily="81" charset="0"/>
                <a:cs typeface="Times New Roman" pitchFamily="18" charset="0"/>
              </a:rPr>
              <a:t>Are these birds?</a:t>
            </a:r>
          </a:p>
        </p:txBody>
      </p:sp>
      <p:sp>
        <p:nvSpPr>
          <p:cNvPr id="7" name="Rectangle 9"/>
          <p:cNvSpPr>
            <a:spLocks noChangeArrowheads="1"/>
          </p:cNvSpPr>
          <p:nvPr/>
        </p:nvSpPr>
        <p:spPr bwMode="auto">
          <a:xfrm>
            <a:off x="6472670" y="4662055"/>
            <a:ext cx="3810000" cy="762000"/>
          </a:xfrm>
          <a:prstGeom prst="rect">
            <a:avLst/>
          </a:prstGeom>
          <a:noFill/>
          <a:ln w="9525">
            <a:noFill/>
            <a:miter lim="800000"/>
            <a:headEnd/>
            <a:tailEnd/>
          </a:ln>
          <a:effectLst/>
        </p:spPr>
        <p:txBody>
          <a:bodyPr anchor="ctr"/>
          <a:lstStyle/>
          <a:p>
            <a:pPr algn="ctr">
              <a:defRPr/>
            </a:pPr>
            <a:r>
              <a:rPr lang="en-US" sz="4800" b="1" dirty="0">
                <a:solidFill>
                  <a:schemeClr val="accent1">
                    <a:lumMod val="20000"/>
                    <a:lumOff val="80000"/>
                  </a:schemeClr>
                </a:solidFill>
                <a:latin typeface="Letter Gothic Bold" pitchFamily="81" charset="0"/>
                <a:cs typeface="Times New Roman" pitchFamily="18" charset="0"/>
              </a:rPr>
              <a:t>Or rabbits?</a:t>
            </a:r>
          </a:p>
        </p:txBody>
      </p:sp>
    </p:spTree>
    <p:extLst>
      <p:ext uri="{BB962C8B-B14F-4D97-AF65-F5344CB8AC3E}">
        <p14:creationId xmlns:p14="http://schemas.microsoft.com/office/powerpoint/2010/main" val="349802867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46313" y="1698171"/>
            <a:ext cx="7772400" cy="3984172"/>
          </a:xfrm>
        </p:spPr>
        <p:txBody>
          <a:bodyPr>
            <a:normAutofit lnSpcReduction="10000"/>
          </a:bodyPr>
          <a:lstStyle/>
          <a:p>
            <a:pPr algn="ctr"/>
            <a:r>
              <a:rPr lang="en-US" b="1" dirty="0">
                <a:solidFill>
                  <a:srgbClr val="009999"/>
                </a:solidFill>
                <a:latin typeface="Arial" panose="020B0604020202020204" pitchFamily="34" charset="0"/>
                <a:cs typeface="Arial" panose="020B0604020202020204" pitchFamily="34" charset="0"/>
              </a:rPr>
              <a:t>Our Mission:</a:t>
            </a:r>
          </a:p>
          <a:p>
            <a:pPr algn="ctr"/>
            <a:endParaRPr lang="en-US" sz="1500" b="1" dirty="0">
              <a:solidFill>
                <a:srgbClr val="009999"/>
              </a:solidFill>
              <a:latin typeface="Arial" panose="020B0604020202020204" pitchFamily="34" charset="0"/>
              <a:cs typeface="Arial" panose="020B0604020202020204" pitchFamily="34" charset="0"/>
            </a:endParaRPr>
          </a:p>
          <a:p>
            <a:pPr algn="ctr"/>
            <a:r>
              <a:rPr lang="en-US" dirty="0">
                <a:solidFill>
                  <a:srgbClr val="009999"/>
                </a:solidFill>
                <a:latin typeface="Arial" panose="020B0604020202020204" pitchFamily="34" charset="0"/>
                <a:cs typeface="Arial" panose="020B0604020202020204" pitchFamily="34" charset="0"/>
              </a:rPr>
              <a:t>To foster collaborative opportunities to creatively address community needs in Anoka County</a:t>
            </a:r>
            <a:r>
              <a:rPr lang="en-US" b="1" dirty="0">
                <a:solidFill>
                  <a:srgbClr val="009999"/>
                </a:solidFill>
                <a:latin typeface="Arial" panose="020B0604020202020204" pitchFamily="34" charset="0"/>
                <a:cs typeface="Arial" panose="020B0604020202020204" pitchFamily="34" charset="0"/>
              </a:rPr>
              <a:t>.</a:t>
            </a:r>
          </a:p>
          <a:p>
            <a:pPr algn="ctr"/>
            <a:endParaRPr lang="en-US" b="1" dirty="0">
              <a:solidFill>
                <a:srgbClr val="009999"/>
              </a:solidFill>
              <a:latin typeface="Arial" panose="020B0604020202020204" pitchFamily="34" charset="0"/>
              <a:cs typeface="Arial" panose="020B0604020202020204" pitchFamily="34" charset="0"/>
            </a:endParaRPr>
          </a:p>
          <a:p>
            <a:r>
              <a:rPr lang="en-US" dirty="0">
                <a:solidFill>
                  <a:srgbClr val="009999"/>
                </a:solidFill>
                <a:latin typeface="Arial" panose="020B0604020202020204" pitchFamily="34" charset="0"/>
                <a:cs typeface="Arial" panose="020B0604020202020204" pitchFamily="34" charset="0"/>
              </a:rPr>
              <a:t>If there is a topic you would like CAN to cover at the next event, please talk to us after or visit our website and send us a message</a:t>
            </a:r>
          </a:p>
          <a:p>
            <a:endParaRPr lang="en-US" dirty="0">
              <a:solidFill>
                <a:srgbClr val="009999"/>
              </a:solidFill>
              <a:latin typeface="Arial" panose="020B0604020202020204" pitchFamily="34" charset="0"/>
              <a:cs typeface="Arial" panose="020B0604020202020204" pitchFamily="34" charset="0"/>
            </a:endParaRPr>
          </a:p>
          <a:p>
            <a:pPr algn="ctr"/>
            <a:r>
              <a:rPr lang="en-US" b="1" dirty="0">
                <a:solidFill>
                  <a:srgbClr val="009999"/>
                </a:solidFill>
                <a:latin typeface="Arial" panose="020B0604020202020204" pitchFamily="34" charset="0"/>
                <a:cs typeface="Arial" panose="020B0604020202020204" pitchFamily="34" charset="0"/>
              </a:rPr>
              <a:t>www.compassionactionnetworkanoka.org</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451" y="440496"/>
            <a:ext cx="4278124" cy="921697"/>
          </a:xfrm>
          <a:prstGeom prst="rect">
            <a:avLst/>
          </a:prstGeom>
        </p:spPr>
      </p:pic>
    </p:spTree>
    <p:extLst>
      <p:ext uri="{BB962C8B-B14F-4D97-AF65-F5344CB8AC3E}">
        <p14:creationId xmlns:p14="http://schemas.microsoft.com/office/powerpoint/2010/main" val="365389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Rectangle 8"/>
          <p:cNvSpPr>
            <a:spLocks noChangeArrowheads="1"/>
          </p:cNvSpPr>
          <p:nvPr/>
        </p:nvSpPr>
        <p:spPr bwMode="auto">
          <a:xfrm>
            <a:off x="225083" y="364298"/>
            <a:ext cx="11760591" cy="1661929"/>
          </a:xfrm>
          <a:prstGeom prst="rect">
            <a:avLst/>
          </a:prstGeom>
          <a:noFill/>
          <a:ln w="9525">
            <a:noFill/>
            <a:miter lim="800000"/>
            <a:headEnd/>
            <a:tailEnd/>
          </a:ln>
          <a:effectLst/>
        </p:spPr>
        <p:txBody>
          <a:bodyPr anchor="ctr"/>
          <a:lstStyle/>
          <a:p>
            <a:pPr algn="ctr">
              <a:defRPr/>
            </a:pPr>
            <a:r>
              <a:rPr lang="en-US" sz="5400" b="1" dirty="0">
                <a:solidFill>
                  <a:schemeClr val="accent1">
                    <a:lumMod val="20000"/>
                    <a:lumOff val="80000"/>
                  </a:schemeClr>
                </a:solidFill>
                <a:latin typeface="Letter Gothic Bold" pitchFamily="81" charset="0"/>
                <a:cs typeface="Times New Roman" pitchFamily="18" charset="0"/>
              </a:rPr>
              <a:t>Perspectives Always Have a Story</a:t>
            </a:r>
          </a:p>
        </p:txBody>
      </p:sp>
      <p:sp>
        <p:nvSpPr>
          <p:cNvPr id="6" name="Text Box 9"/>
          <p:cNvSpPr txBox="1">
            <a:spLocks noChangeArrowheads="1"/>
          </p:cNvSpPr>
          <p:nvPr/>
        </p:nvSpPr>
        <p:spPr bwMode="auto">
          <a:xfrm>
            <a:off x="520505" y="2328720"/>
            <a:ext cx="11155680" cy="2123658"/>
          </a:xfrm>
          <a:prstGeom prst="rect">
            <a:avLst/>
          </a:prstGeom>
          <a:noFill/>
          <a:ln w="9525">
            <a:noFill/>
            <a:miter lim="800000"/>
            <a:headEnd/>
            <a:tailEnd/>
          </a:ln>
        </p:spPr>
        <p:txBody>
          <a:bodyPr wrap="square">
            <a:spAutoFit/>
          </a:bodyPr>
          <a:lstStyle/>
          <a:p>
            <a:pPr algn="ctr">
              <a:spcBef>
                <a:spcPct val="50000"/>
              </a:spcBef>
            </a:pPr>
            <a:r>
              <a:rPr lang="en-US" sz="4400" b="1" dirty="0">
                <a:solidFill>
                  <a:schemeClr val="accent1">
                    <a:lumMod val="20000"/>
                    <a:lumOff val="80000"/>
                  </a:schemeClr>
                </a:solidFill>
                <a:latin typeface="Calibri" pitchFamily="34" charset="0"/>
                <a:cs typeface="Times New Roman" pitchFamily="18" charset="0"/>
              </a:rPr>
              <a:t>Tell the story you see in the following pictures by arranging them in a way that makes sense to you</a:t>
            </a:r>
          </a:p>
        </p:txBody>
      </p:sp>
    </p:spTree>
    <p:extLst>
      <p:ext uri="{BB962C8B-B14F-4D97-AF65-F5344CB8AC3E}">
        <p14:creationId xmlns:p14="http://schemas.microsoft.com/office/powerpoint/2010/main" val="248922360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18209" y="182880"/>
            <a:ext cx="11752118" cy="1101519"/>
          </a:xfrm>
          <a:prstGeom prst="rect">
            <a:avLst/>
          </a:prstGeom>
          <a:noFill/>
          <a:ln w="9525">
            <a:noFill/>
            <a:miter lim="800000"/>
            <a:headEnd/>
            <a:tailEnd/>
          </a:ln>
          <a:effectLst/>
        </p:spPr>
        <p:txBody>
          <a:bodyPr anchor="ctr"/>
          <a:lstStyle/>
          <a:p>
            <a:pPr algn="ctr">
              <a:defRPr/>
            </a:pPr>
            <a:r>
              <a:rPr lang="en-US" sz="5400" b="1" dirty="0">
                <a:solidFill>
                  <a:schemeClr val="accent1">
                    <a:lumMod val="20000"/>
                    <a:lumOff val="80000"/>
                  </a:schemeClr>
                </a:solidFill>
                <a:latin typeface="Letter Gothic Bold" pitchFamily="81" charset="0"/>
                <a:cs typeface="Times New Roman" pitchFamily="18" charset="0"/>
              </a:rPr>
              <a:t>Arrange the Pictures to Tell a Story</a:t>
            </a:r>
          </a:p>
        </p:txBody>
      </p:sp>
      <p:grpSp>
        <p:nvGrpSpPr>
          <p:cNvPr id="30" name="Group 29"/>
          <p:cNvGrpSpPr/>
          <p:nvPr/>
        </p:nvGrpSpPr>
        <p:grpSpPr>
          <a:xfrm>
            <a:off x="839294" y="1546292"/>
            <a:ext cx="2514600" cy="1219200"/>
            <a:chOff x="839294" y="1546292"/>
            <a:chExt cx="2514600" cy="1219200"/>
          </a:xfrm>
        </p:grpSpPr>
        <p:sp>
          <p:nvSpPr>
            <p:cNvPr id="7" name="Line 10"/>
            <p:cNvSpPr>
              <a:spLocks noChangeShapeType="1"/>
            </p:cNvSpPr>
            <p:nvPr/>
          </p:nvSpPr>
          <p:spPr bwMode="auto">
            <a:xfrm>
              <a:off x="1067894" y="2155892"/>
              <a:ext cx="2057400" cy="0"/>
            </a:xfrm>
            <a:prstGeom prst="line">
              <a:avLst/>
            </a:prstGeom>
            <a:noFill/>
            <a:ln w="76200">
              <a:solidFill>
                <a:sysClr val="window" lastClr="FFFFFF"/>
              </a:solidFill>
              <a:prstDash val="lgDashDot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a:endParaRPr>
            </a:p>
          </p:txBody>
        </p:sp>
        <p:sp>
          <p:nvSpPr>
            <p:cNvPr id="8" name="Rectangle 11"/>
            <p:cNvSpPr>
              <a:spLocks noChangeArrowheads="1"/>
            </p:cNvSpPr>
            <p:nvPr/>
          </p:nvSpPr>
          <p:spPr bwMode="auto">
            <a:xfrm>
              <a:off x="839294" y="1546292"/>
              <a:ext cx="2514600" cy="12192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pitchFamily="34" charset="0"/>
              </a:endParaRPr>
            </a:p>
          </p:txBody>
        </p:sp>
      </p:grpSp>
      <p:grpSp>
        <p:nvGrpSpPr>
          <p:cNvPr id="3" name="Group 2"/>
          <p:cNvGrpSpPr/>
          <p:nvPr/>
        </p:nvGrpSpPr>
        <p:grpSpPr>
          <a:xfrm>
            <a:off x="5205400" y="1301997"/>
            <a:ext cx="1314450" cy="2209800"/>
            <a:chOff x="5205400" y="1301997"/>
            <a:chExt cx="1314450" cy="2209800"/>
          </a:xfrm>
        </p:grpSpPr>
        <p:sp>
          <p:nvSpPr>
            <p:cNvPr id="10" name="Line 13"/>
            <p:cNvSpPr>
              <a:spLocks noChangeShapeType="1"/>
            </p:cNvSpPr>
            <p:nvPr/>
          </p:nvSpPr>
          <p:spPr bwMode="auto">
            <a:xfrm rot="2935631">
              <a:off x="5091100" y="1743322"/>
              <a:ext cx="1524000" cy="1295400"/>
            </a:xfrm>
            <a:prstGeom prst="line">
              <a:avLst/>
            </a:prstGeom>
            <a:noFill/>
            <a:ln w="76200">
              <a:solidFill>
                <a:sysClr val="window" lastClr="FFFFFF"/>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a:endParaRPr>
            </a:p>
          </p:txBody>
        </p:sp>
        <p:sp>
          <p:nvSpPr>
            <p:cNvPr id="11" name="Rectangle 14"/>
            <p:cNvSpPr>
              <a:spLocks noChangeArrowheads="1"/>
            </p:cNvSpPr>
            <p:nvPr/>
          </p:nvSpPr>
          <p:spPr bwMode="auto">
            <a:xfrm>
              <a:off x="5224450" y="1301997"/>
              <a:ext cx="1295400" cy="22098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pitchFamily="34" charset="0"/>
              </a:endParaRPr>
            </a:p>
          </p:txBody>
        </p:sp>
      </p:grpSp>
      <p:grpSp>
        <p:nvGrpSpPr>
          <p:cNvPr id="12" name="Group 15"/>
          <p:cNvGrpSpPr>
            <a:grpSpLocks/>
          </p:cNvGrpSpPr>
          <p:nvPr/>
        </p:nvGrpSpPr>
        <p:grpSpPr bwMode="auto">
          <a:xfrm>
            <a:off x="1532550" y="3253866"/>
            <a:ext cx="1752600" cy="2590800"/>
            <a:chOff x="816" y="2448"/>
            <a:chExt cx="1104" cy="1632"/>
          </a:xfrm>
        </p:grpSpPr>
        <p:sp>
          <p:nvSpPr>
            <p:cNvPr id="13" name="Line 16"/>
            <p:cNvSpPr>
              <a:spLocks noChangeShapeType="1"/>
            </p:cNvSpPr>
            <p:nvPr/>
          </p:nvSpPr>
          <p:spPr bwMode="auto">
            <a:xfrm rot="4057402">
              <a:off x="792" y="2712"/>
              <a:ext cx="1152" cy="1104"/>
            </a:xfrm>
            <a:prstGeom prst="line">
              <a:avLst/>
            </a:prstGeom>
            <a:noFill/>
            <a:ln w="76200">
              <a:solidFill>
                <a:sysClr val="window" lastClr="FFFFFF"/>
              </a:solidFill>
              <a:prstDash val="lgDashDot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a:endParaRPr>
            </a:p>
          </p:txBody>
        </p:sp>
        <p:sp>
          <p:nvSpPr>
            <p:cNvPr id="14" name="Rectangle 17"/>
            <p:cNvSpPr>
              <a:spLocks noChangeArrowheads="1"/>
            </p:cNvSpPr>
            <p:nvPr/>
          </p:nvSpPr>
          <p:spPr bwMode="auto">
            <a:xfrm>
              <a:off x="912" y="2448"/>
              <a:ext cx="960" cy="1632"/>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pitchFamily="34" charset="0"/>
              </a:endParaRPr>
            </a:p>
          </p:txBody>
        </p:sp>
      </p:grpSp>
      <p:grpSp>
        <p:nvGrpSpPr>
          <p:cNvPr id="15" name="Group 18"/>
          <p:cNvGrpSpPr>
            <a:grpSpLocks/>
          </p:cNvGrpSpPr>
          <p:nvPr/>
        </p:nvGrpSpPr>
        <p:grpSpPr bwMode="auto">
          <a:xfrm>
            <a:off x="4605270" y="3633908"/>
            <a:ext cx="2895600" cy="1600200"/>
            <a:chOff x="2304" y="3120"/>
            <a:chExt cx="1824" cy="1008"/>
          </a:xfrm>
        </p:grpSpPr>
        <p:sp>
          <p:nvSpPr>
            <p:cNvPr id="16" name="Line 19"/>
            <p:cNvSpPr>
              <a:spLocks noChangeShapeType="1"/>
            </p:cNvSpPr>
            <p:nvPr/>
          </p:nvSpPr>
          <p:spPr bwMode="auto">
            <a:xfrm rot="-2499651">
              <a:off x="2640" y="3120"/>
              <a:ext cx="1104" cy="1008"/>
            </a:xfrm>
            <a:prstGeom prst="line">
              <a:avLst/>
            </a:prstGeom>
            <a:noFill/>
            <a:ln w="7620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a:endParaRPr>
            </a:p>
          </p:txBody>
        </p:sp>
        <p:sp>
          <p:nvSpPr>
            <p:cNvPr id="17" name="Rectangle 20"/>
            <p:cNvSpPr>
              <a:spLocks noChangeArrowheads="1"/>
            </p:cNvSpPr>
            <p:nvPr/>
          </p:nvSpPr>
          <p:spPr bwMode="auto">
            <a:xfrm>
              <a:off x="2304" y="3312"/>
              <a:ext cx="1824" cy="672"/>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pitchFamily="34" charset="0"/>
              </a:endParaRPr>
            </a:p>
          </p:txBody>
        </p:sp>
      </p:grpSp>
      <p:grpSp>
        <p:nvGrpSpPr>
          <p:cNvPr id="18" name="Group 21"/>
          <p:cNvGrpSpPr>
            <a:grpSpLocks/>
          </p:cNvGrpSpPr>
          <p:nvPr/>
        </p:nvGrpSpPr>
        <p:grpSpPr bwMode="auto">
          <a:xfrm>
            <a:off x="8611692" y="3391026"/>
            <a:ext cx="1676400" cy="2286000"/>
            <a:chOff x="4416" y="2496"/>
            <a:chExt cx="1056" cy="1440"/>
          </a:xfrm>
        </p:grpSpPr>
        <p:sp>
          <p:nvSpPr>
            <p:cNvPr id="19" name="Line 22"/>
            <p:cNvSpPr>
              <a:spLocks noChangeShapeType="1"/>
            </p:cNvSpPr>
            <p:nvPr/>
          </p:nvSpPr>
          <p:spPr bwMode="auto">
            <a:xfrm rot="1021361">
              <a:off x="4416" y="2736"/>
              <a:ext cx="1056" cy="912"/>
            </a:xfrm>
            <a:prstGeom prst="line">
              <a:avLst/>
            </a:prstGeom>
            <a:noFill/>
            <a:ln w="76200">
              <a:solidFill>
                <a:sysClr val="window" lastClr="FFFFFF"/>
              </a:solidFill>
              <a:prstDash val="dash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a:endParaRPr>
            </a:p>
          </p:txBody>
        </p:sp>
        <p:sp>
          <p:nvSpPr>
            <p:cNvPr id="20" name="Rectangle 23"/>
            <p:cNvSpPr>
              <a:spLocks noChangeArrowheads="1"/>
            </p:cNvSpPr>
            <p:nvPr/>
          </p:nvSpPr>
          <p:spPr bwMode="auto">
            <a:xfrm>
              <a:off x="4416" y="2496"/>
              <a:ext cx="1056" cy="144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pitchFamily="34" charset="0"/>
              </a:endParaRPr>
            </a:p>
          </p:txBody>
        </p:sp>
      </p:grpSp>
      <p:grpSp>
        <p:nvGrpSpPr>
          <p:cNvPr id="31" name="Group 30"/>
          <p:cNvGrpSpPr/>
          <p:nvPr/>
        </p:nvGrpSpPr>
        <p:grpSpPr>
          <a:xfrm>
            <a:off x="8014428" y="1301997"/>
            <a:ext cx="2514600" cy="1828800"/>
            <a:chOff x="7920719" y="1851092"/>
            <a:chExt cx="2514600" cy="1828800"/>
          </a:xfrm>
        </p:grpSpPr>
        <p:sp>
          <p:nvSpPr>
            <p:cNvPr id="22" name="Line 25"/>
            <p:cNvSpPr>
              <a:spLocks noChangeShapeType="1"/>
            </p:cNvSpPr>
            <p:nvPr/>
          </p:nvSpPr>
          <p:spPr bwMode="auto">
            <a:xfrm rot="17258989">
              <a:off x="8263619" y="1889192"/>
              <a:ext cx="1828800" cy="1752600"/>
            </a:xfrm>
            <a:prstGeom prst="line">
              <a:avLst/>
            </a:prstGeom>
            <a:noFill/>
            <a:ln w="76200">
              <a:solidFill>
                <a:sysClr val="window" lastClr="FFFFFF"/>
              </a:solidFill>
              <a:prstDash val="lg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a:endParaRPr>
            </a:p>
          </p:txBody>
        </p:sp>
        <p:sp>
          <p:nvSpPr>
            <p:cNvPr id="23" name="Rectangle 26"/>
            <p:cNvSpPr>
              <a:spLocks noChangeArrowheads="1"/>
            </p:cNvSpPr>
            <p:nvPr/>
          </p:nvSpPr>
          <p:spPr bwMode="auto">
            <a:xfrm>
              <a:off x="7920719" y="2003492"/>
              <a:ext cx="2514600" cy="15240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accent1">
                    <a:lumMod val="20000"/>
                    <a:lumOff val="80000"/>
                  </a:schemeClr>
                </a:solidFill>
                <a:effectLst/>
                <a:uLnTx/>
                <a:uFillTx/>
                <a:latin typeface="Calibri" pitchFamily="34" charset="0"/>
              </a:endParaRPr>
            </a:p>
          </p:txBody>
        </p:sp>
      </p:grpSp>
      <p:graphicFrame>
        <p:nvGraphicFramePr>
          <p:cNvPr id="24" name="Group 27"/>
          <p:cNvGraphicFramePr>
            <a:graphicFrameLocks noGrp="1"/>
          </p:cNvGraphicFramePr>
          <p:nvPr>
            <p:extLst/>
          </p:nvPr>
        </p:nvGraphicFramePr>
        <p:xfrm>
          <a:off x="2972894" y="2445452"/>
          <a:ext cx="381000" cy="335280"/>
        </p:xfrm>
        <a:graphic>
          <a:graphicData uri="http://schemas.openxmlformats.org/drawingml/2006/table">
            <a:tbl>
              <a:tblPr/>
              <a:tblGrid>
                <a:gridCol w="381000"/>
              </a:tblGrid>
              <a:tr h="2286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charset="0"/>
                        </a:rPr>
                        <a:t>&amp;</a:t>
                      </a: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graphicFrame>
        <p:nvGraphicFramePr>
          <p:cNvPr id="25" name="Group 33"/>
          <p:cNvGraphicFramePr>
            <a:graphicFrameLocks noGrp="1"/>
          </p:cNvGraphicFramePr>
          <p:nvPr>
            <p:extLst/>
          </p:nvPr>
        </p:nvGraphicFramePr>
        <p:xfrm>
          <a:off x="6138850" y="3223386"/>
          <a:ext cx="381000" cy="335280"/>
        </p:xfrm>
        <a:graphic>
          <a:graphicData uri="http://schemas.openxmlformats.org/drawingml/2006/table">
            <a:tbl>
              <a:tblPr/>
              <a:tblGrid>
                <a:gridCol w="381000"/>
              </a:tblGrid>
              <a:tr h="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charset="0"/>
                        </a:rPr>
                        <a:t>@</a:t>
                      </a: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graphicFrame>
        <p:nvGraphicFramePr>
          <p:cNvPr id="26" name="Group 39"/>
          <p:cNvGraphicFramePr>
            <a:graphicFrameLocks noGrp="1"/>
          </p:cNvGraphicFramePr>
          <p:nvPr>
            <p:extLst/>
          </p:nvPr>
        </p:nvGraphicFramePr>
        <p:xfrm>
          <a:off x="2827950" y="5539866"/>
          <a:ext cx="381000" cy="335280"/>
        </p:xfrm>
        <a:graphic>
          <a:graphicData uri="http://schemas.openxmlformats.org/drawingml/2006/table">
            <a:tbl>
              <a:tblPr/>
              <a:tblGrid>
                <a:gridCol w="381000"/>
              </a:tblGrid>
              <a:tr h="2286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charset="0"/>
                        </a:rPr>
                        <a:t>%</a:t>
                      </a: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graphicFrame>
        <p:nvGraphicFramePr>
          <p:cNvPr id="27" name="Group 45"/>
          <p:cNvGraphicFramePr>
            <a:graphicFrameLocks noGrp="1"/>
          </p:cNvGraphicFramePr>
          <p:nvPr>
            <p:extLst/>
          </p:nvPr>
        </p:nvGraphicFramePr>
        <p:xfrm>
          <a:off x="7119870" y="4700708"/>
          <a:ext cx="381000" cy="335280"/>
        </p:xfrm>
        <a:graphic>
          <a:graphicData uri="http://schemas.openxmlformats.org/drawingml/2006/table">
            <a:tbl>
              <a:tblPr/>
              <a:tblGrid>
                <a:gridCol w="381000"/>
              </a:tblGrid>
              <a:tr h="2286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charset="0"/>
                        </a:rPr>
                        <a:t>*</a:t>
                      </a: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graphicFrame>
        <p:nvGraphicFramePr>
          <p:cNvPr id="28" name="Group 51"/>
          <p:cNvGraphicFramePr>
            <a:graphicFrameLocks noGrp="1"/>
          </p:cNvGraphicFramePr>
          <p:nvPr>
            <p:extLst/>
          </p:nvPr>
        </p:nvGraphicFramePr>
        <p:xfrm>
          <a:off x="10148028" y="2648347"/>
          <a:ext cx="381000" cy="335280"/>
        </p:xfrm>
        <a:graphic>
          <a:graphicData uri="http://schemas.openxmlformats.org/drawingml/2006/table">
            <a:tbl>
              <a:tblPr/>
              <a:tblGrid>
                <a:gridCol w="381000"/>
              </a:tblGrid>
              <a:tr h="2286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charset="0"/>
                        </a:rPr>
                        <a:t>#</a:t>
                      </a: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graphicFrame>
        <p:nvGraphicFramePr>
          <p:cNvPr id="29" name="Group 57"/>
          <p:cNvGraphicFramePr>
            <a:graphicFrameLocks noGrp="1"/>
          </p:cNvGraphicFramePr>
          <p:nvPr>
            <p:extLst/>
          </p:nvPr>
        </p:nvGraphicFramePr>
        <p:xfrm>
          <a:off x="9907092" y="5372226"/>
          <a:ext cx="381000" cy="335280"/>
        </p:xfrm>
        <a:graphic>
          <a:graphicData uri="http://schemas.openxmlformats.org/drawingml/2006/table">
            <a:tbl>
              <a:tblPr/>
              <a:tblGrid>
                <a:gridCol w="381000"/>
              </a:tblGrid>
              <a:tr h="2286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1">
                              <a:lumMod val="20000"/>
                              <a:lumOff val="80000"/>
                            </a:schemeClr>
                          </a:solidFill>
                          <a:effectLst/>
                          <a:latin typeface="Arial" charset="0"/>
                        </a:rPr>
                        <a:t>+</a:t>
                      </a: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2211021" y="6161933"/>
            <a:ext cx="7766493" cy="584775"/>
          </a:xfrm>
          <a:prstGeom prst="rect">
            <a:avLst/>
          </a:prstGeom>
          <a:noFill/>
        </p:spPr>
        <p:txBody>
          <a:bodyPr wrap="square" rtlCol="0">
            <a:spAutoFit/>
          </a:bodyPr>
          <a:lstStyle/>
          <a:p>
            <a:pPr algn="ctr"/>
            <a:r>
              <a:rPr lang="en-US" sz="3200" b="1" dirty="0" smtClean="0"/>
              <a:t>Which one is the first one in your story?</a:t>
            </a:r>
            <a:endParaRPr lang="en-US" sz="3200" b="1" dirty="0"/>
          </a:p>
        </p:txBody>
      </p:sp>
    </p:spTree>
    <p:extLst>
      <p:ext uri="{BB962C8B-B14F-4D97-AF65-F5344CB8AC3E}">
        <p14:creationId xmlns:p14="http://schemas.microsoft.com/office/powerpoint/2010/main" val="371740795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Rectangle 8"/>
          <p:cNvSpPr>
            <a:spLocks noChangeArrowheads="1"/>
          </p:cNvSpPr>
          <p:nvPr/>
        </p:nvSpPr>
        <p:spPr bwMode="auto">
          <a:xfrm>
            <a:off x="219656" y="256767"/>
            <a:ext cx="11621069" cy="1168378"/>
          </a:xfrm>
          <a:prstGeom prst="rect">
            <a:avLst/>
          </a:prstGeom>
          <a:noFill/>
          <a:ln w="9525">
            <a:noFill/>
            <a:miter lim="800000"/>
            <a:headEnd/>
            <a:tailEnd/>
          </a:ln>
          <a:effectLst/>
        </p:spPr>
        <p:txBody>
          <a:bodyPr anchor="ctr"/>
          <a:lstStyle/>
          <a:p>
            <a:pPr algn="ctr">
              <a:defRPr/>
            </a:pPr>
            <a:r>
              <a:rPr lang="en-US" sz="5400" b="1" dirty="0">
                <a:solidFill>
                  <a:schemeClr val="accent1">
                    <a:lumMod val="20000"/>
                    <a:lumOff val="80000"/>
                  </a:schemeClr>
                </a:solidFill>
                <a:latin typeface="Letter Gothic Bold" pitchFamily="81" charset="0"/>
                <a:cs typeface="Times New Roman" pitchFamily="18" charset="0"/>
              </a:rPr>
              <a:t>Arrange the Pictures to Tell a Story</a:t>
            </a:r>
          </a:p>
        </p:txBody>
      </p:sp>
      <p:grpSp>
        <p:nvGrpSpPr>
          <p:cNvPr id="6" name="Group 9"/>
          <p:cNvGrpSpPr>
            <a:grpSpLocks/>
          </p:cNvGrpSpPr>
          <p:nvPr/>
        </p:nvGrpSpPr>
        <p:grpSpPr bwMode="auto">
          <a:xfrm>
            <a:off x="4623305" y="3710590"/>
            <a:ext cx="2895600" cy="1600200"/>
            <a:chOff x="2304" y="3120"/>
            <a:chExt cx="1824" cy="1008"/>
          </a:xfrm>
        </p:grpSpPr>
        <p:sp>
          <p:nvSpPr>
            <p:cNvPr id="7" name="Line 10"/>
            <p:cNvSpPr>
              <a:spLocks noChangeShapeType="1"/>
            </p:cNvSpPr>
            <p:nvPr/>
          </p:nvSpPr>
          <p:spPr bwMode="auto">
            <a:xfrm rot="-2499651">
              <a:off x="2640" y="3120"/>
              <a:ext cx="1104" cy="1008"/>
            </a:xfrm>
            <a:prstGeom prst="line">
              <a:avLst/>
            </a:prstGeom>
            <a:noFill/>
            <a:ln w="7620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8" name="Rectangle 11"/>
            <p:cNvSpPr>
              <a:spLocks noChangeArrowheads="1"/>
            </p:cNvSpPr>
            <p:nvPr/>
          </p:nvSpPr>
          <p:spPr bwMode="auto">
            <a:xfrm>
              <a:off x="2304" y="3312"/>
              <a:ext cx="1824" cy="672"/>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grpSp>
      <p:grpSp>
        <p:nvGrpSpPr>
          <p:cNvPr id="9" name="Group 12"/>
          <p:cNvGrpSpPr>
            <a:grpSpLocks/>
          </p:cNvGrpSpPr>
          <p:nvPr/>
        </p:nvGrpSpPr>
        <p:grpSpPr bwMode="auto">
          <a:xfrm>
            <a:off x="714375" y="1533883"/>
            <a:ext cx="2514600" cy="1219200"/>
            <a:chOff x="816" y="1392"/>
            <a:chExt cx="1584" cy="768"/>
          </a:xfrm>
        </p:grpSpPr>
        <p:sp>
          <p:nvSpPr>
            <p:cNvPr id="10" name="Rectangle 13"/>
            <p:cNvSpPr>
              <a:spLocks noChangeArrowheads="1"/>
            </p:cNvSpPr>
            <p:nvPr/>
          </p:nvSpPr>
          <p:spPr bwMode="auto">
            <a:xfrm>
              <a:off x="816" y="1392"/>
              <a:ext cx="1584" cy="768"/>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sp>
          <p:nvSpPr>
            <p:cNvPr id="11" name="AutoShape 14"/>
            <p:cNvSpPr>
              <a:spLocks noChangeArrowheads="1"/>
            </p:cNvSpPr>
            <p:nvPr/>
          </p:nvSpPr>
          <p:spPr bwMode="auto">
            <a:xfrm>
              <a:off x="1248" y="1536"/>
              <a:ext cx="672" cy="5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6 w 21600"/>
                <a:gd name="T13" fmla="*/ 2291 h 21600"/>
                <a:gd name="T14" fmla="*/ 16554 w 21600"/>
                <a:gd name="T15" fmla="*/ 1366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57150">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grpSp>
      <p:grpSp>
        <p:nvGrpSpPr>
          <p:cNvPr id="12" name="Group 15"/>
          <p:cNvGrpSpPr>
            <a:grpSpLocks/>
          </p:cNvGrpSpPr>
          <p:nvPr/>
        </p:nvGrpSpPr>
        <p:grpSpPr bwMode="auto">
          <a:xfrm>
            <a:off x="1467929" y="3215290"/>
            <a:ext cx="1524000" cy="2590800"/>
            <a:chOff x="912" y="2448"/>
            <a:chExt cx="960" cy="1632"/>
          </a:xfrm>
        </p:grpSpPr>
        <p:sp>
          <p:nvSpPr>
            <p:cNvPr id="13" name="Rectangle 16"/>
            <p:cNvSpPr>
              <a:spLocks noChangeArrowheads="1"/>
            </p:cNvSpPr>
            <p:nvPr/>
          </p:nvSpPr>
          <p:spPr bwMode="auto">
            <a:xfrm>
              <a:off x="912" y="2448"/>
              <a:ext cx="960" cy="1632"/>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sp>
          <p:nvSpPr>
            <p:cNvPr id="14" name="AutoShape 17"/>
            <p:cNvSpPr>
              <a:spLocks noChangeArrowheads="1"/>
            </p:cNvSpPr>
            <p:nvPr/>
          </p:nvSpPr>
          <p:spPr bwMode="auto">
            <a:xfrm>
              <a:off x="1104" y="3024"/>
              <a:ext cx="576" cy="528"/>
            </a:xfrm>
            <a:prstGeom prst="smileyFace">
              <a:avLst>
                <a:gd name="adj" fmla="val 4653"/>
              </a:avLst>
            </a:prstGeom>
            <a:noFill/>
            <a:ln w="38100">
              <a:solidFill>
                <a:sysClr val="window" lastClr="FFFF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grpSp>
      <p:grpSp>
        <p:nvGrpSpPr>
          <p:cNvPr id="15" name="Group 18"/>
          <p:cNvGrpSpPr>
            <a:grpSpLocks/>
          </p:cNvGrpSpPr>
          <p:nvPr/>
        </p:nvGrpSpPr>
        <p:grpSpPr bwMode="auto">
          <a:xfrm>
            <a:off x="5080505" y="1410460"/>
            <a:ext cx="1295400" cy="2209800"/>
            <a:chOff x="2640" y="1392"/>
            <a:chExt cx="816" cy="1392"/>
          </a:xfrm>
        </p:grpSpPr>
        <p:sp>
          <p:nvSpPr>
            <p:cNvPr id="16" name="Rectangle 19"/>
            <p:cNvSpPr>
              <a:spLocks noChangeArrowheads="1"/>
            </p:cNvSpPr>
            <p:nvPr/>
          </p:nvSpPr>
          <p:spPr bwMode="auto">
            <a:xfrm>
              <a:off x="2640" y="1392"/>
              <a:ext cx="816" cy="1392"/>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sp>
          <p:nvSpPr>
            <p:cNvPr id="17" name="AutoShape 20"/>
            <p:cNvSpPr>
              <a:spLocks noChangeArrowheads="1"/>
            </p:cNvSpPr>
            <p:nvPr/>
          </p:nvSpPr>
          <p:spPr bwMode="auto">
            <a:xfrm>
              <a:off x="2832" y="1632"/>
              <a:ext cx="432" cy="960"/>
            </a:xfrm>
            <a:prstGeom prst="lightningBolt">
              <a:avLst/>
            </a:prstGeom>
            <a:noFill/>
            <a:ln w="38100">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grpSp>
      <p:grpSp>
        <p:nvGrpSpPr>
          <p:cNvPr id="18" name="Group 21"/>
          <p:cNvGrpSpPr>
            <a:grpSpLocks/>
          </p:cNvGrpSpPr>
          <p:nvPr/>
        </p:nvGrpSpPr>
        <p:grpSpPr bwMode="auto">
          <a:xfrm>
            <a:off x="9310471" y="3354654"/>
            <a:ext cx="1676400" cy="2286000"/>
            <a:chOff x="4416" y="2496"/>
            <a:chExt cx="1056" cy="1440"/>
          </a:xfrm>
        </p:grpSpPr>
        <p:sp>
          <p:nvSpPr>
            <p:cNvPr id="19" name="Rectangle 22"/>
            <p:cNvSpPr>
              <a:spLocks noChangeArrowheads="1"/>
            </p:cNvSpPr>
            <p:nvPr/>
          </p:nvSpPr>
          <p:spPr bwMode="auto">
            <a:xfrm>
              <a:off x="4416" y="2496"/>
              <a:ext cx="1056" cy="144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sp>
          <p:nvSpPr>
            <p:cNvPr id="20" name="AutoShape 23"/>
            <p:cNvSpPr>
              <a:spLocks noChangeArrowheads="1"/>
            </p:cNvSpPr>
            <p:nvPr/>
          </p:nvSpPr>
          <p:spPr bwMode="auto">
            <a:xfrm>
              <a:off x="4704" y="2688"/>
              <a:ext cx="480" cy="1008"/>
            </a:xfrm>
            <a:prstGeom prst="moon">
              <a:avLst>
                <a:gd name="adj" fmla="val 50000"/>
              </a:avLst>
            </a:prstGeom>
            <a:noFill/>
            <a:ln w="38100">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grpSp>
      <p:grpSp>
        <p:nvGrpSpPr>
          <p:cNvPr id="21" name="Group 24"/>
          <p:cNvGrpSpPr>
            <a:grpSpLocks/>
          </p:cNvGrpSpPr>
          <p:nvPr/>
        </p:nvGrpSpPr>
        <p:grpSpPr bwMode="auto">
          <a:xfrm>
            <a:off x="7865485" y="1410460"/>
            <a:ext cx="2514600" cy="1524000"/>
            <a:chOff x="3648" y="1488"/>
            <a:chExt cx="1584" cy="960"/>
          </a:xfrm>
        </p:grpSpPr>
        <p:sp>
          <p:nvSpPr>
            <p:cNvPr id="22" name="Rectangle 25"/>
            <p:cNvSpPr>
              <a:spLocks noChangeArrowheads="1"/>
            </p:cNvSpPr>
            <p:nvPr/>
          </p:nvSpPr>
          <p:spPr bwMode="auto">
            <a:xfrm>
              <a:off x="3648" y="1488"/>
              <a:ext cx="1584" cy="96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sp>
          <p:nvSpPr>
            <p:cNvPr id="23" name="AutoShape 26"/>
            <p:cNvSpPr>
              <a:spLocks noChangeArrowheads="1"/>
            </p:cNvSpPr>
            <p:nvPr/>
          </p:nvSpPr>
          <p:spPr bwMode="auto">
            <a:xfrm>
              <a:off x="4128" y="1680"/>
              <a:ext cx="672"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38100">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itchFamily="34" charset="0"/>
              </a:endParaRPr>
            </a:p>
          </p:txBody>
        </p:sp>
      </p:grpSp>
      <p:sp>
        <p:nvSpPr>
          <p:cNvPr id="24" name="TextBox 23"/>
          <p:cNvSpPr txBox="1"/>
          <p:nvPr/>
        </p:nvSpPr>
        <p:spPr>
          <a:xfrm>
            <a:off x="1782217" y="6110890"/>
            <a:ext cx="8495946" cy="584775"/>
          </a:xfrm>
          <a:prstGeom prst="rect">
            <a:avLst/>
          </a:prstGeom>
          <a:noFill/>
        </p:spPr>
        <p:txBody>
          <a:bodyPr wrap="square" rtlCol="0">
            <a:spAutoFit/>
          </a:bodyPr>
          <a:lstStyle/>
          <a:p>
            <a:pPr algn="ctr"/>
            <a:r>
              <a:rPr lang="en-US" sz="3200" b="1" dirty="0" smtClean="0"/>
              <a:t>Which one is the last one in your story?</a:t>
            </a:r>
            <a:endParaRPr lang="en-US" sz="3200" b="1" dirty="0"/>
          </a:p>
        </p:txBody>
      </p:sp>
    </p:spTree>
    <p:extLst>
      <p:ext uri="{BB962C8B-B14F-4D97-AF65-F5344CB8AC3E}">
        <p14:creationId xmlns:p14="http://schemas.microsoft.com/office/powerpoint/2010/main" val="108024397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482381" y="219563"/>
            <a:ext cx="11398685" cy="1055132"/>
          </a:xfrm>
          <a:prstGeom prst="rect">
            <a:avLst/>
          </a:prstGeom>
          <a:noFill/>
          <a:ln w="9525">
            <a:noFill/>
            <a:miter lim="800000"/>
            <a:headEnd/>
            <a:tailEnd/>
          </a:ln>
          <a:effectLst/>
        </p:spPr>
        <p:txBody>
          <a:bodyPr anchor="ctr"/>
          <a:lstStyle/>
          <a:p>
            <a:pPr algn="ctr">
              <a:defRPr/>
            </a:pPr>
            <a:r>
              <a:rPr lang="en-US" sz="5400" b="1" dirty="0">
                <a:solidFill>
                  <a:schemeClr val="accent1">
                    <a:lumMod val="20000"/>
                    <a:lumOff val="80000"/>
                  </a:schemeClr>
                </a:solidFill>
                <a:latin typeface="Letter Gothic Bold" pitchFamily="81" charset="0"/>
              </a:rPr>
              <a:t>Arrange the Boxes to Tell a Story</a:t>
            </a:r>
          </a:p>
        </p:txBody>
      </p:sp>
      <p:grpSp>
        <p:nvGrpSpPr>
          <p:cNvPr id="2" name="Group 1"/>
          <p:cNvGrpSpPr/>
          <p:nvPr/>
        </p:nvGrpSpPr>
        <p:grpSpPr>
          <a:xfrm>
            <a:off x="762000" y="1335848"/>
            <a:ext cx="2514600" cy="1219200"/>
            <a:chOff x="1052946" y="1708666"/>
            <a:chExt cx="2514600" cy="1219200"/>
          </a:xfrm>
        </p:grpSpPr>
        <p:sp>
          <p:nvSpPr>
            <p:cNvPr id="7" name="Rectangle 13"/>
            <p:cNvSpPr>
              <a:spLocks noChangeArrowheads="1"/>
            </p:cNvSpPr>
            <p:nvPr/>
          </p:nvSpPr>
          <p:spPr bwMode="auto">
            <a:xfrm>
              <a:off x="1052946" y="1708666"/>
              <a:ext cx="2514600" cy="12192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itchFamily="34" charset="0"/>
              </a:endParaRPr>
            </a:p>
          </p:txBody>
        </p:sp>
        <p:sp>
          <p:nvSpPr>
            <p:cNvPr id="12" name="Text Box 27"/>
            <p:cNvSpPr txBox="1">
              <a:spLocks noChangeArrowheads="1"/>
            </p:cNvSpPr>
            <p:nvPr/>
          </p:nvSpPr>
          <p:spPr bwMode="auto">
            <a:xfrm>
              <a:off x="1212273" y="2109172"/>
              <a:ext cx="8382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Talk</a:t>
              </a:r>
            </a:p>
          </p:txBody>
        </p:sp>
        <p:sp>
          <p:nvSpPr>
            <p:cNvPr id="13" name="Text Box 28"/>
            <p:cNvSpPr txBox="1">
              <a:spLocks noChangeArrowheads="1"/>
            </p:cNvSpPr>
            <p:nvPr/>
          </p:nvSpPr>
          <p:spPr bwMode="auto">
            <a:xfrm>
              <a:off x="2050473" y="1804372"/>
              <a:ext cx="9906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Talk</a:t>
              </a:r>
            </a:p>
          </p:txBody>
        </p:sp>
        <p:sp>
          <p:nvSpPr>
            <p:cNvPr id="14" name="Text Box 29"/>
            <p:cNvSpPr txBox="1">
              <a:spLocks noChangeArrowheads="1"/>
            </p:cNvSpPr>
            <p:nvPr/>
          </p:nvSpPr>
          <p:spPr bwMode="auto">
            <a:xfrm>
              <a:off x="2355273" y="2413972"/>
              <a:ext cx="914400" cy="369332"/>
            </a:xfrm>
            <a:prstGeom prst="rect">
              <a:avLst/>
            </a:prstGeom>
            <a:noFill/>
            <a:ln w="9525">
              <a:noFill/>
              <a:miter lim="800000"/>
              <a:headEnd/>
              <a:tailEnd/>
            </a:ln>
          </p:spPr>
          <p:txBody>
            <a:bodyPr>
              <a:spAutoFit/>
            </a:bodyPr>
            <a:lstStyle/>
            <a:p>
              <a:pPr>
                <a:spcBef>
                  <a:spcPct val="50000"/>
                </a:spcBef>
              </a:pPr>
              <a:r>
                <a:rPr lang="en-US" b="1" dirty="0">
                  <a:solidFill>
                    <a:prstClr val="white"/>
                  </a:solidFill>
                  <a:latin typeface="Calibri" pitchFamily="34" charset="0"/>
                </a:rPr>
                <a:t>Talk</a:t>
              </a:r>
            </a:p>
          </p:txBody>
        </p:sp>
      </p:grpSp>
      <p:grpSp>
        <p:nvGrpSpPr>
          <p:cNvPr id="3" name="Group 2"/>
          <p:cNvGrpSpPr/>
          <p:nvPr/>
        </p:nvGrpSpPr>
        <p:grpSpPr>
          <a:xfrm>
            <a:off x="5185596" y="1175373"/>
            <a:ext cx="1295400" cy="2209800"/>
            <a:chOff x="5403273" y="2098965"/>
            <a:chExt cx="1295400" cy="2209800"/>
          </a:xfrm>
        </p:grpSpPr>
        <p:sp>
          <p:nvSpPr>
            <p:cNvPr id="9" name="Rectangle 19"/>
            <p:cNvSpPr>
              <a:spLocks noChangeArrowheads="1"/>
            </p:cNvSpPr>
            <p:nvPr/>
          </p:nvSpPr>
          <p:spPr bwMode="auto">
            <a:xfrm>
              <a:off x="5403273" y="2098965"/>
              <a:ext cx="1295400" cy="22098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itchFamily="34" charset="0"/>
              </a:endParaRPr>
            </a:p>
          </p:txBody>
        </p:sp>
        <p:sp>
          <p:nvSpPr>
            <p:cNvPr id="15" name="Text Box 30"/>
            <p:cNvSpPr txBox="1">
              <a:spLocks noChangeArrowheads="1"/>
            </p:cNvSpPr>
            <p:nvPr/>
          </p:nvSpPr>
          <p:spPr bwMode="auto">
            <a:xfrm>
              <a:off x="5631873" y="2327565"/>
              <a:ext cx="838200" cy="369332"/>
            </a:xfrm>
            <a:prstGeom prst="rect">
              <a:avLst/>
            </a:prstGeom>
            <a:noFill/>
            <a:ln w="9525">
              <a:noFill/>
              <a:miter lim="800000"/>
              <a:headEnd/>
              <a:tailEnd/>
            </a:ln>
          </p:spPr>
          <p:txBody>
            <a:bodyPr>
              <a:spAutoFit/>
            </a:bodyPr>
            <a:lstStyle/>
            <a:p>
              <a:pPr>
                <a:spcBef>
                  <a:spcPct val="50000"/>
                </a:spcBef>
              </a:pPr>
              <a:r>
                <a:rPr lang="en-US" b="1" dirty="0">
                  <a:solidFill>
                    <a:prstClr val="white"/>
                  </a:solidFill>
                  <a:latin typeface="Calibri" pitchFamily="34" charset="0"/>
                </a:rPr>
                <a:t>ouch</a:t>
              </a:r>
            </a:p>
          </p:txBody>
        </p:sp>
        <p:sp>
          <p:nvSpPr>
            <p:cNvPr id="16" name="Text Box 31"/>
            <p:cNvSpPr txBox="1">
              <a:spLocks noChangeArrowheads="1"/>
            </p:cNvSpPr>
            <p:nvPr/>
          </p:nvSpPr>
          <p:spPr bwMode="auto">
            <a:xfrm>
              <a:off x="5631873" y="3241966"/>
              <a:ext cx="914400" cy="646331"/>
            </a:xfrm>
            <a:prstGeom prst="rect">
              <a:avLst/>
            </a:prstGeom>
            <a:noFill/>
            <a:ln w="9525">
              <a:noFill/>
              <a:miter lim="800000"/>
              <a:headEnd/>
              <a:tailEnd/>
            </a:ln>
          </p:spPr>
          <p:txBody>
            <a:bodyPr>
              <a:spAutoFit/>
            </a:bodyPr>
            <a:lstStyle/>
            <a:p>
              <a:pPr>
                <a:spcBef>
                  <a:spcPct val="50000"/>
                </a:spcBef>
              </a:pPr>
              <a:r>
                <a:rPr lang="en-US" b="1" dirty="0">
                  <a:solidFill>
                    <a:prstClr val="white"/>
                  </a:solidFill>
                  <a:latin typeface="Calibri" pitchFamily="34" charset="0"/>
                </a:rPr>
                <a:t>No, don’t</a:t>
              </a:r>
            </a:p>
          </p:txBody>
        </p:sp>
      </p:grpSp>
      <p:grpSp>
        <p:nvGrpSpPr>
          <p:cNvPr id="31" name="Group 30"/>
          <p:cNvGrpSpPr/>
          <p:nvPr/>
        </p:nvGrpSpPr>
        <p:grpSpPr>
          <a:xfrm>
            <a:off x="1408684" y="2955554"/>
            <a:ext cx="1524000" cy="2590800"/>
            <a:chOff x="1981200" y="3733800"/>
            <a:chExt cx="1524000" cy="2590800"/>
          </a:xfrm>
        </p:grpSpPr>
        <p:sp>
          <p:nvSpPr>
            <p:cNvPr id="8" name="Rectangle 16"/>
            <p:cNvSpPr>
              <a:spLocks noChangeArrowheads="1"/>
            </p:cNvSpPr>
            <p:nvPr/>
          </p:nvSpPr>
          <p:spPr bwMode="auto">
            <a:xfrm>
              <a:off x="1981200" y="3733800"/>
              <a:ext cx="1524000" cy="25908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itchFamily="34" charset="0"/>
              </a:endParaRPr>
            </a:p>
          </p:txBody>
        </p:sp>
        <p:sp>
          <p:nvSpPr>
            <p:cNvPr id="17" name="Text Box 32"/>
            <p:cNvSpPr txBox="1">
              <a:spLocks noChangeArrowheads="1"/>
            </p:cNvSpPr>
            <p:nvPr/>
          </p:nvSpPr>
          <p:spPr bwMode="auto">
            <a:xfrm>
              <a:off x="2362200" y="4114800"/>
              <a:ext cx="9144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Sorry</a:t>
              </a:r>
            </a:p>
          </p:txBody>
        </p:sp>
        <p:sp>
          <p:nvSpPr>
            <p:cNvPr id="18" name="Text Box 33"/>
            <p:cNvSpPr txBox="1">
              <a:spLocks noChangeArrowheads="1"/>
            </p:cNvSpPr>
            <p:nvPr/>
          </p:nvSpPr>
          <p:spPr bwMode="auto">
            <a:xfrm>
              <a:off x="2209800" y="4876800"/>
              <a:ext cx="10668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Sorry</a:t>
              </a:r>
            </a:p>
          </p:txBody>
        </p:sp>
        <p:sp>
          <p:nvSpPr>
            <p:cNvPr id="19" name="Text Box 34"/>
            <p:cNvSpPr txBox="1">
              <a:spLocks noChangeArrowheads="1"/>
            </p:cNvSpPr>
            <p:nvPr/>
          </p:nvSpPr>
          <p:spPr bwMode="auto">
            <a:xfrm>
              <a:off x="2209800" y="5638800"/>
              <a:ext cx="12192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Sorry</a:t>
              </a:r>
            </a:p>
          </p:txBody>
        </p:sp>
      </p:grpSp>
      <p:grpSp>
        <p:nvGrpSpPr>
          <p:cNvPr id="30" name="Group 29"/>
          <p:cNvGrpSpPr/>
          <p:nvPr/>
        </p:nvGrpSpPr>
        <p:grpSpPr>
          <a:xfrm>
            <a:off x="4649182" y="3906905"/>
            <a:ext cx="2895600" cy="1066800"/>
            <a:chOff x="4509655" y="4789146"/>
            <a:chExt cx="2895600" cy="1066800"/>
          </a:xfrm>
        </p:grpSpPr>
        <p:sp>
          <p:nvSpPr>
            <p:cNvPr id="6" name="Rectangle 11"/>
            <p:cNvSpPr>
              <a:spLocks noChangeArrowheads="1"/>
            </p:cNvSpPr>
            <p:nvPr/>
          </p:nvSpPr>
          <p:spPr bwMode="auto">
            <a:xfrm>
              <a:off x="4509655" y="4789146"/>
              <a:ext cx="2895600" cy="10668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itchFamily="34" charset="0"/>
              </a:endParaRPr>
            </a:p>
          </p:txBody>
        </p:sp>
        <p:sp>
          <p:nvSpPr>
            <p:cNvPr id="20" name="Text Box 35"/>
            <p:cNvSpPr txBox="1">
              <a:spLocks noChangeArrowheads="1"/>
            </p:cNvSpPr>
            <p:nvPr/>
          </p:nvSpPr>
          <p:spPr bwMode="auto">
            <a:xfrm>
              <a:off x="4814455" y="5006292"/>
              <a:ext cx="11430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Thanks</a:t>
              </a:r>
            </a:p>
          </p:txBody>
        </p:sp>
        <p:sp>
          <p:nvSpPr>
            <p:cNvPr id="21" name="Text Box 36"/>
            <p:cNvSpPr txBox="1">
              <a:spLocks noChangeArrowheads="1"/>
            </p:cNvSpPr>
            <p:nvPr/>
          </p:nvSpPr>
          <p:spPr bwMode="auto">
            <a:xfrm>
              <a:off x="6186055" y="5387292"/>
              <a:ext cx="1066800" cy="369332"/>
            </a:xfrm>
            <a:prstGeom prst="rect">
              <a:avLst/>
            </a:prstGeom>
            <a:noFill/>
            <a:ln w="9525">
              <a:noFill/>
              <a:miter lim="800000"/>
              <a:headEnd/>
              <a:tailEnd/>
            </a:ln>
          </p:spPr>
          <p:txBody>
            <a:bodyPr>
              <a:spAutoFit/>
            </a:bodyPr>
            <a:lstStyle/>
            <a:p>
              <a:pPr>
                <a:spcBef>
                  <a:spcPct val="50000"/>
                </a:spcBef>
              </a:pPr>
              <a:r>
                <a:rPr lang="en-US" b="1">
                  <a:solidFill>
                    <a:prstClr val="white"/>
                  </a:solidFill>
                  <a:latin typeface="Calibri" pitchFamily="34" charset="0"/>
                </a:rPr>
                <a:t>nice</a:t>
              </a:r>
            </a:p>
          </p:txBody>
        </p:sp>
        <p:sp>
          <p:nvSpPr>
            <p:cNvPr id="22" name="Text Box 37"/>
            <p:cNvSpPr txBox="1">
              <a:spLocks noChangeArrowheads="1"/>
            </p:cNvSpPr>
            <p:nvPr/>
          </p:nvSpPr>
          <p:spPr bwMode="auto">
            <a:xfrm>
              <a:off x="4738255" y="5463492"/>
              <a:ext cx="990600" cy="369332"/>
            </a:xfrm>
            <a:prstGeom prst="rect">
              <a:avLst/>
            </a:prstGeom>
            <a:noFill/>
            <a:ln w="9525">
              <a:noFill/>
              <a:miter lim="800000"/>
              <a:headEnd/>
              <a:tailEnd/>
            </a:ln>
          </p:spPr>
          <p:txBody>
            <a:bodyPr>
              <a:spAutoFit/>
            </a:bodyPr>
            <a:lstStyle/>
            <a:p>
              <a:pPr>
                <a:spcBef>
                  <a:spcPct val="50000"/>
                </a:spcBef>
              </a:pPr>
              <a:r>
                <a:rPr lang="en-US" b="1" dirty="0">
                  <a:solidFill>
                    <a:prstClr val="white"/>
                  </a:solidFill>
                  <a:latin typeface="Calibri" pitchFamily="34" charset="0"/>
                </a:rPr>
                <a:t>warm</a:t>
              </a:r>
            </a:p>
          </p:txBody>
        </p:sp>
      </p:grpSp>
      <p:grpSp>
        <p:nvGrpSpPr>
          <p:cNvPr id="5" name="Group 4"/>
          <p:cNvGrpSpPr/>
          <p:nvPr/>
        </p:nvGrpSpPr>
        <p:grpSpPr>
          <a:xfrm>
            <a:off x="7979815" y="1257300"/>
            <a:ext cx="2514600" cy="1524000"/>
            <a:chOff x="7979815" y="1257300"/>
            <a:chExt cx="2514600" cy="1524000"/>
          </a:xfrm>
        </p:grpSpPr>
        <p:sp>
          <p:nvSpPr>
            <p:cNvPr id="11" name="Rectangle 25"/>
            <p:cNvSpPr>
              <a:spLocks noChangeArrowheads="1"/>
            </p:cNvSpPr>
            <p:nvPr/>
          </p:nvSpPr>
          <p:spPr bwMode="auto">
            <a:xfrm>
              <a:off x="7979815" y="1257300"/>
              <a:ext cx="2514600" cy="15240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itchFamily="34" charset="0"/>
              </a:endParaRPr>
            </a:p>
          </p:txBody>
        </p:sp>
        <p:sp>
          <p:nvSpPr>
            <p:cNvPr id="23" name="TextBox 28"/>
            <p:cNvSpPr txBox="1">
              <a:spLocks noChangeArrowheads="1"/>
            </p:cNvSpPr>
            <p:nvPr/>
          </p:nvSpPr>
          <p:spPr bwMode="auto">
            <a:xfrm>
              <a:off x="8208415" y="1485900"/>
              <a:ext cx="1143000" cy="369332"/>
            </a:xfrm>
            <a:prstGeom prst="rect">
              <a:avLst/>
            </a:prstGeom>
            <a:noFill/>
            <a:ln w="9525">
              <a:noFill/>
              <a:miter lim="800000"/>
              <a:headEnd/>
              <a:tailEnd/>
            </a:ln>
          </p:spPr>
          <p:txBody>
            <a:bodyPr>
              <a:spAutoFit/>
            </a:bodyPr>
            <a:lstStyle/>
            <a:p>
              <a:pPr algn="ctr"/>
              <a:r>
                <a:rPr lang="en-US" b="1" dirty="0">
                  <a:solidFill>
                    <a:prstClr val="white"/>
                  </a:solidFill>
                  <a:latin typeface="Calibri" pitchFamily="34" charset="0"/>
                </a:rPr>
                <a:t>Silence</a:t>
              </a:r>
            </a:p>
          </p:txBody>
        </p:sp>
        <p:sp>
          <p:nvSpPr>
            <p:cNvPr id="24" name="TextBox 29"/>
            <p:cNvSpPr txBox="1">
              <a:spLocks noChangeArrowheads="1"/>
            </p:cNvSpPr>
            <p:nvPr/>
          </p:nvSpPr>
          <p:spPr bwMode="auto">
            <a:xfrm>
              <a:off x="8284615" y="2095500"/>
              <a:ext cx="1371600" cy="369332"/>
            </a:xfrm>
            <a:prstGeom prst="rect">
              <a:avLst/>
            </a:prstGeom>
            <a:noFill/>
            <a:ln w="9525">
              <a:noFill/>
              <a:miter lim="800000"/>
              <a:headEnd/>
              <a:tailEnd/>
            </a:ln>
          </p:spPr>
          <p:txBody>
            <a:bodyPr>
              <a:spAutoFit/>
            </a:bodyPr>
            <a:lstStyle/>
            <a:p>
              <a:pPr algn="ctr"/>
              <a:r>
                <a:rPr lang="en-US" b="1">
                  <a:solidFill>
                    <a:prstClr val="white"/>
                  </a:solidFill>
                  <a:latin typeface="Calibri" pitchFamily="34" charset="0"/>
                </a:rPr>
                <a:t>Quiet </a:t>
              </a:r>
            </a:p>
          </p:txBody>
        </p:sp>
        <p:sp>
          <p:nvSpPr>
            <p:cNvPr id="27" name="TextBox 32"/>
            <p:cNvSpPr txBox="1">
              <a:spLocks noChangeArrowheads="1"/>
            </p:cNvSpPr>
            <p:nvPr/>
          </p:nvSpPr>
          <p:spPr bwMode="auto">
            <a:xfrm>
              <a:off x="9351415" y="1790700"/>
              <a:ext cx="1143000" cy="369332"/>
            </a:xfrm>
            <a:prstGeom prst="rect">
              <a:avLst/>
            </a:prstGeom>
            <a:noFill/>
            <a:ln w="9525">
              <a:noFill/>
              <a:miter lim="800000"/>
              <a:headEnd/>
              <a:tailEnd/>
            </a:ln>
          </p:spPr>
          <p:txBody>
            <a:bodyPr>
              <a:spAutoFit/>
            </a:bodyPr>
            <a:lstStyle/>
            <a:p>
              <a:pPr algn="ctr"/>
              <a:r>
                <a:rPr lang="en-US" b="1">
                  <a:solidFill>
                    <a:prstClr val="white"/>
                  </a:solidFill>
                  <a:latin typeface="Calibri" pitchFamily="34" charset="0"/>
                </a:rPr>
                <a:t>Hushed</a:t>
              </a:r>
            </a:p>
          </p:txBody>
        </p:sp>
      </p:grpSp>
      <p:grpSp>
        <p:nvGrpSpPr>
          <p:cNvPr id="29" name="Group 28"/>
          <p:cNvGrpSpPr/>
          <p:nvPr/>
        </p:nvGrpSpPr>
        <p:grpSpPr>
          <a:xfrm>
            <a:off x="8818015" y="3297305"/>
            <a:ext cx="1676400" cy="2286000"/>
            <a:chOff x="8534400" y="3962400"/>
            <a:chExt cx="1676400" cy="2286000"/>
          </a:xfrm>
        </p:grpSpPr>
        <p:sp>
          <p:nvSpPr>
            <p:cNvPr id="10" name="Rectangle 22"/>
            <p:cNvSpPr>
              <a:spLocks noChangeArrowheads="1"/>
            </p:cNvSpPr>
            <p:nvPr/>
          </p:nvSpPr>
          <p:spPr bwMode="auto">
            <a:xfrm>
              <a:off x="8534400" y="3962400"/>
              <a:ext cx="1676400" cy="2286000"/>
            </a:xfrm>
            <a:prstGeom prst="rect">
              <a:avLst/>
            </a:prstGeom>
            <a:noFill/>
            <a:ln w="9525">
              <a:solidFill>
                <a:sysClr val="window" lastClr="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itchFamily="34" charset="0"/>
              </a:endParaRPr>
            </a:p>
          </p:txBody>
        </p:sp>
        <p:sp>
          <p:nvSpPr>
            <p:cNvPr id="25" name="TextBox 30"/>
            <p:cNvSpPr txBox="1">
              <a:spLocks noChangeArrowheads="1"/>
            </p:cNvSpPr>
            <p:nvPr/>
          </p:nvSpPr>
          <p:spPr bwMode="auto">
            <a:xfrm>
              <a:off x="8610600" y="4191000"/>
              <a:ext cx="1371600" cy="369332"/>
            </a:xfrm>
            <a:prstGeom prst="rect">
              <a:avLst/>
            </a:prstGeom>
            <a:noFill/>
            <a:ln w="9525">
              <a:noFill/>
              <a:miter lim="800000"/>
              <a:headEnd/>
              <a:tailEnd/>
            </a:ln>
          </p:spPr>
          <p:txBody>
            <a:bodyPr>
              <a:spAutoFit/>
            </a:bodyPr>
            <a:lstStyle/>
            <a:p>
              <a:pPr algn="ctr"/>
              <a:r>
                <a:rPr lang="en-US" b="1">
                  <a:solidFill>
                    <a:prstClr val="white"/>
                  </a:solidFill>
                  <a:latin typeface="Calibri" pitchFamily="34" charset="0"/>
                </a:rPr>
                <a:t>Listening</a:t>
              </a:r>
            </a:p>
          </p:txBody>
        </p:sp>
        <p:sp>
          <p:nvSpPr>
            <p:cNvPr id="26" name="TextBox 31"/>
            <p:cNvSpPr txBox="1">
              <a:spLocks noChangeArrowheads="1"/>
            </p:cNvSpPr>
            <p:nvPr/>
          </p:nvSpPr>
          <p:spPr bwMode="auto">
            <a:xfrm>
              <a:off x="8534400" y="5638800"/>
              <a:ext cx="1447800" cy="369332"/>
            </a:xfrm>
            <a:prstGeom prst="rect">
              <a:avLst/>
            </a:prstGeom>
            <a:noFill/>
            <a:ln w="9525">
              <a:noFill/>
              <a:miter lim="800000"/>
              <a:headEnd/>
              <a:tailEnd/>
            </a:ln>
          </p:spPr>
          <p:txBody>
            <a:bodyPr>
              <a:spAutoFit/>
            </a:bodyPr>
            <a:lstStyle/>
            <a:p>
              <a:pPr algn="ctr"/>
              <a:r>
                <a:rPr lang="en-US" b="1">
                  <a:solidFill>
                    <a:prstClr val="white"/>
                  </a:solidFill>
                  <a:latin typeface="Calibri" pitchFamily="34" charset="0"/>
                </a:rPr>
                <a:t>Listening</a:t>
              </a:r>
            </a:p>
          </p:txBody>
        </p:sp>
        <p:sp>
          <p:nvSpPr>
            <p:cNvPr id="28" name="TextBox 33"/>
            <p:cNvSpPr txBox="1">
              <a:spLocks noChangeArrowheads="1"/>
            </p:cNvSpPr>
            <p:nvPr/>
          </p:nvSpPr>
          <p:spPr bwMode="auto">
            <a:xfrm>
              <a:off x="8915400" y="4800600"/>
              <a:ext cx="1295400" cy="369332"/>
            </a:xfrm>
            <a:prstGeom prst="rect">
              <a:avLst/>
            </a:prstGeom>
            <a:noFill/>
            <a:ln w="9525">
              <a:noFill/>
              <a:miter lim="800000"/>
              <a:headEnd/>
              <a:tailEnd/>
            </a:ln>
          </p:spPr>
          <p:txBody>
            <a:bodyPr>
              <a:spAutoFit/>
            </a:bodyPr>
            <a:lstStyle/>
            <a:p>
              <a:pPr algn="ctr"/>
              <a:r>
                <a:rPr lang="en-US" b="1">
                  <a:solidFill>
                    <a:prstClr val="white"/>
                  </a:solidFill>
                  <a:latin typeface="Calibri" pitchFamily="34" charset="0"/>
                </a:rPr>
                <a:t>Hearing</a:t>
              </a:r>
            </a:p>
          </p:txBody>
        </p:sp>
      </p:grpSp>
      <p:sp>
        <p:nvSpPr>
          <p:cNvPr id="32" name="TextBox 31"/>
          <p:cNvSpPr txBox="1"/>
          <p:nvPr/>
        </p:nvSpPr>
        <p:spPr>
          <a:xfrm>
            <a:off x="228368" y="5975973"/>
            <a:ext cx="11280028" cy="584775"/>
          </a:xfrm>
          <a:prstGeom prst="rect">
            <a:avLst/>
          </a:prstGeom>
          <a:noFill/>
        </p:spPr>
        <p:txBody>
          <a:bodyPr wrap="square" rtlCol="0">
            <a:spAutoFit/>
          </a:bodyPr>
          <a:lstStyle/>
          <a:p>
            <a:pPr algn="ctr"/>
            <a:r>
              <a:rPr lang="en-US" sz="3200" b="1" dirty="0" smtClean="0"/>
              <a:t>Which is the first and which is the last one in your story?</a:t>
            </a:r>
            <a:endParaRPr lang="en-US" sz="3200" b="1" dirty="0"/>
          </a:p>
        </p:txBody>
      </p:sp>
    </p:spTree>
    <p:extLst>
      <p:ext uri="{BB962C8B-B14F-4D97-AF65-F5344CB8AC3E}">
        <p14:creationId xmlns:p14="http://schemas.microsoft.com/office/powerpoint/2010/main" val="3432711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Rectangle 8"/>
          <p:cNvSpPr>
            <a:spLocks noChangeArrowheads="1"/>
          </p:cNvSpPr>
          <p:nvPr/>
        </p:nvSpPr>
        <p:spPr bwMode="auto">
          <a:xfrm>
            <a:off x="851771" y="146218"/>
            <a:ext cx="10521862" cy="793111"/>
          </a:xfrm>
          <a:prstGeom prst="rect">
            <a:avLst/>
          </a:prstGeom>
          <a:noFill/>
          <a:ln w="9525">
            <a:noFill/>
            <a:miter lim="800000"/>
            <a:headEnd/>
            <a:tailEnd/>
          </a:ln>
          <a:effectLst/>
        </p:spPr>
        <p:txBody>
          <a:bodyPr anchor="ctr"/>
          <a:lstStyle/>
          <a:p>
            <a:pPr algn="ctr">
              <a:defRPr/>
            </a:pPr>
            <a:r>
              <a:rPr lang="en-US" sz="4800" b="1" dirty="0">
                <a:solidFill>
                  <a:schemeClr val="accent1">
                    <a:lumMod val="20000"/>
                    <a:lumOff val="80000"/>
                  </a:schemeClr>
                </a:solidFill>
                <a:latin typeface="Letter Gothic Bold" pitchFamily="81" charset="0"/>
              </a:rPr>
              <a:t>Perspectives Always Have a Story</a:t>
            </a:r>
          </a:p>
        </p:txBody>
      </p:sp>
      <p:sp>
        <p:nvSpPr>
          <p:cNvPr id="6" name="Text Box 9"/>
          <p:cNvSpPr txBox="1">
            <a:spLocks noChangeArrowheads="1"/>
          </p:cNvSpPr>
          <p:nvPr/>
        </p:nvSpPr>
        <p:spPr bwMode="auto">
          <a:xfrm>
            <a:off x="628936" y="1670347"/>
            <a:ext cx="11486367" cy="2905411"/>
          </a:xfrm>
          <a:prstGeom prst="rect">
            <a:avLst/>
          </a:prstGeom>
          <a:noFill/>
          <a:ln w="9525">
            <a:noFill/>
            <a:miter lim="800000"/>
            <a:headEnd/>
            <a:tailEnd/>
          </a:ln>
        </p:spPr>
        <p:txBody>
          <a:bodyPr wrap="square">
            <a:spAutoFit/>
          </a:bodyPr>
          <a:lstStyle/>
          <a:p>
            <a:pPr>
              <a:lnSpc>
                <a:spcPct val="70000"/>
              </a:lnSpc>
              <a:spcBef>
                <a:spcPct val="50000"/>
              </a:spcBef>
            </a:pPr>
            <a:r>
              <a:rPr lang="en-US" sz="4000" b="1" dirty="0" smtClean="0">
                <a:solidFill>
                  <a:schemeClr val="accent1">
                    <a:lumMod val="20000"/>
                    <a:lumOff val="80000"/>
                  </a:schemeClr>
                </a:solidFill>
                <a:latin typeface="Calibri" pitchFamily="34" charset="0"/>
                <a:cs typeface="Arial" charset="0"/>
              </a:rPr>
              <a:t>Often after hearing someone’s story, we might ask:</a:t>
            </a:r>
          </a:p>
          <a:p>
            <a:pPr marL="457200" indent="-457200">
              <a:lnSpc>
                <a:spcPct val="70000"/>
              </a:lnSpc>
              <a:spcBef>
                <a:spcPct val="50000"/>
              </a:spcBef>
              <a:buFont typeface="Arial" charset="0"/>
              <a:buChar char="•"/>
            </a:pPr>
            <a:r>
              <a:rPr lang="en-US" sz="3600" b="1" dirty="0" smtClean="0">
                <a:solidFill>
                  <a:schemeClr val="accent1">
                    <a:lumMod val="20000"/>
                    <a:lumOff val="80000"/>
                  </a:schemeClr>
                </a:solidFill>
                <a:latin typeface="Calibri" pitchFamily="34" charset="0"/>
                <a:cs typeface="Arial" charset="0"/>
              </a:rPr>
              <a:t>Whose </a:t>
            </a:r>
            <a:r>
              <a:rPr lang="en-US" sz="3600" b="1" dirty="0">
                <a:solidFill>
                  <a:schemeClr val="accent1">
                    <a:lumMod val="20000"/>
                    <a:lumOff val="80000"/>
                  </a:schemeClr>
                </a:solidFill>
                <a:latin typeface="Calibri" pitchFamily="34" charset="0"/>
                <a:cs typeface="Arial" charset="0"/>
              </a:rPr>
              <a:t>story is more correct?</a:t>
            </a:r>
          </a:p>
          <a:p>
            <a:pPr marL="457200" indent="-457200">
              <a:lnSpc>
                <a:spcPct val="70000"/>
              </a:lnSpc>
              <a:spcBef>
                <a:spcPct val="50000"/>
              </a:spcBef>
              <a:buFont typeface="Arial" charset="0"/>
              <a:buChar char="•"/>
            </a:pPr>
            <a:r>
              <a:rPr lang="en-US" sz="3600" b="1" dirty="0" smtClean="0">
                <a:solidFill>
                  <a:schemeClr val="accent1">
                    <a:lumMod val="20000"/>
                    <a:lumOff val="80000"/>
                  </a:schemeClr>
                </a:solidFill>
                <a:latin typeface="Calibri" pitchFamily="34" charset="0"/>
                <a:cs typeface="Arial" charset="0"/>
              </a:rPr>
              <a:t>Whose </a:t>
            </a:r>
            <a:r>
              <a:rPr lang="en-US" sz="3600" b="1" dirty="0">
                <a:solidFill>
                  <a:schemeClr val="accent1">
                    <a:lumMod val="20000"/>
                    <a:lumOff val="80000"/>
                  </a:schemeClr>
                </a:solidFill>
                <a:latin typeface="Calibri" pitchFamily="34" charset="0"/>
                <a:cs typeface="Arial" charset="0"/>
              </a:rPr>
              <a:t>story is more accurate?</a:t>
            </a:r>
          </a:p>
          <a:p>
            <a:pPr marL="457200" indent="-457200">
              <a:lnSpc>
                <a:spcPct val="70000"/>
              </a:lnSpc>
              <a:spcBef>
                <a:spcPct val="50000"/>
              </a:spcBef>
              <a:buFont typeface="Arial" charset="0"/>
              <a:buChar char="•"/>
            </a:pPr>
            <a:r>
              <a:rPr lang="en-US" sz="3600" b="1" dirty="0" smtClean="0">
                <a:solidFill>
                  <a:schemeClr val="accent1">
                    <a:lumMod val="20000"/>
                    <a:lumOff val="80000"/>
                  </a:schemeClr>
                </a:solidFill>
                <a:latin typeface="Calibri" pitchFamily="34" charset="0"/>
                <a:cs typeface="Arial" charset="0"/>
              </a:rPr>
              <a:t>Is this </a:t>
            </a:r>
            <a:r>
              <a:rPr lang="en-US" sz="3600" b="1" dirty="0">
                <a:solidFill>
                  <a:schemeClr val="accent1">
                    <a:lumMod val="20000"/>
                    <a:lumOff val="80000"/>
                  </a:schemeClr>
                </a:solidFill>
                <a:latin typeface="Calibri" pitchFamily="34" charset="0"/>
                <a:cs typeface="Arial" charset="0"/>
              </a:rPr>
              <a:t>person’s story more </a:t>
            </a:r>
            <a:r>
              <a:rPr lang="en-US" sz="3600" b="1" dirty="0" smtClean="0">
                <a:solidFill>
                  <a:schemeClr val="accent1">
                    <a:lumMod val="20000"/>
                    <a:lumOff val="80000"/>
                  </a:schemeClr>
                </a:solidFill>
                <a:latin typeface="Calibri" pitchFamily="34" charset="0"/>
                <a:cs typeface="Arial" charset="0"/>
              </a:rPr>
              <a:t>or less truthful </a:t>
            </a:r>
            <a:r>
              <a:rPr lang="en-US" sz="3600" b="1" dirty="0">
                <a:solidFill>
                  <a:schemeClr val="accent1">
                    <a:lumMod val="20000"/>
                    <a:lumOff val="80000"/>
                  </a:schemeClr>
                </a:solidFill>
                <a:latin typeface="Calibri" pitchFamily="34" charset="0"/>
                <a:cs typeface="Arial" charset="0"/>
              </a:rPr>
              <a:t>than </a:t>
            </a:r>
            <a:r>
              <a:rPr lang="en-US" sz="3600" b="1" dirty="0" smtClean="0">
                <a:solidFill>
                  <a:schemeClr val="accent1">
                    <a:lumMod val="20000"/>
                    <a:lumOff val="80000"/>
                  </a:schemeClr>
                </a:solidFill>
                <a:latin typeface="Calibri" pitchFamily="34" charset="0"/>
                <a:cs typeface="Arial" charset="0"/>
              </a:rPr>
              <a:t>someone else’s or than mine?</a:t>
            </a:r>
            <a:endParaRPr lang="en-US" sz="3600" b="1" dirty="0">
              <a:solidFill>
                <a:schemeClr val="accent1">
                  <a:lumMod val="20000"/>
                  <a:lumOff val="80000"/>
                </a:schemeClr>
              </a:solidFill>
              <a:latin typeface="Calibri" pitchFamily="34" charset="0"/>
              <a:cs typeface="Arial" charset="0"/>
            </a:endParaRPr>
          </a:p>
        </p:txBody>
      </p:sp>
    </p:spTree>
    <p:extLst>
      <p:ext uri="{BB962C8B-B14F-4D97-AF65-F5344CB8AC3E}">
        <p14:creationId xmlns:p14="http://schemas.microsoft.com/office/powerpoint/2010/main" val="1614623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725" y="2424313"/>
            <a:ext cx="4572000" cy="830997"/>
          </a:xfrm>
          <a:prstGeom prst="rect">
            <a:avLst/>
          </a:prstGeom>
        </p:spPr>
        <p:txBody>
          <a:bodyPr>
            <a:spAutoFit/>
          </a:bodyPr>
          <a:lstStyle/>
          <a:p>
            <a:pPr fontAlgn="base">
              <a:spcBef>
                <a:spcPct val="0"/>
              </a:spcBef>
              <a:spcAft>
                <a:spcPct val="0"/>
              </a:spcAft>
            </a:pPr>
            <a:r>
              <a:rPr lang="en-US" sz="2400" dirty="0">
                <a:solidFill>
                  <a:srgbClr val="4F9BAA"/>
                </a:solidFill>
                <a:latin typeface="Times New Roman" charset="0"/>
                <a:cs typeface="Times New Roman" charset="0"/>
              </a:rPr>
              <a:t/>
            </a:r>
            <a:br>
              <a:rPr lang="en-US" sz="2400" dirty="0">
                <a:solidFill>
                  <a:srgbClr val="4F9BAA"/>
                </a:solidFill>
                <a:latin typeface="Times New Roman" charset="0"/>
                <a:cs typeface="Times New Roman" charset="0"/>
              </a:rPr>
            </a:br>
            <a:endParaRPr lang="en-US" sz="2400" dirty="0">
              <a:solidFill>
                <a:srgbClr val="4F9BAA"/>
              </a:solidFill>
              <a:latin typeface="Times New Roman" charset="0"/>
              <a:cs typeface="Times New Roman" charset="0"/>
            </a:endParaRPr>
          </a:p>
        </p:txBody>
      </p:sp>
      <p:sp>
        <p:nvSpPr>
          <p:cNvPr id="4" name="Rectangle 8"/>
          <p:cNvSpPr>
            <a:spLocks noChangeArrowheads="1"/>
          </p:cNvSpPr>
          <p:nvPr/>
        </p:nvSpPr>
        <p:spPr bwMode="auto">
          <a:xfrm>
            <a:off x="851771" y="146218"/>
            <a:ext cx="10521862" cy="793111"/>
          </a:xfrm>
          <a:prstGeom prst="rect">
            <a:avLst/>
          </a:prstGeom>
          <a:noFill/>
          <a:ln w="9525">
            <a:noFill/>
            <a:miter lim="800000"/>
            <a:headEnd/>
            <a:tailEnd/>
          </a:ln>
          <a:effectLst/>
        </p:spPr>
        <p:txBody>
          <a:bodyPr anchor="ctr"/>
          <a:lstStyle/>
          <a:p>
            <a:pPr algn="ctr">
              <a:defRPr/>
            </a:pPr>
            <a:r>
              <a:rPr lang="en-US" sz="4800" b="1" dirty="0">
                <a:solidFill>
                  <a:schemeClr val="accent1">
                    <a:lumMod val="20000"/>
                    <a:lumOff val="80000"/>
                  </a:schemeClr>
                </a:solidFill>
                <a:latin typeface="Letter Gothic Bold" pitchFamily="81" charset="0"/>
              </a:rPr>
              <a:t>Perspectives Always Have a Story</a:t>
            </a:r>
          </a:p>
        </p:txBody>
      </p:sp>
      <p:sp>
        <p:nvSpPr>
          <p:cNvPr id="6" name="Text Box 9"/>
          <p:cNvSpPr txBox="1">
            <a:spLocks noChangeArrowheads="1"/>
          </p:cNvSpPr>
          <p:nvPr/>
        </p:nvSpPr>
        <p:spPr bwMode="auto">
          <a:xfrm>
            <a:off x="517743" y="1065436"/>
            <a:ext cx="11486367" cy="5349157"/>
          </a:xfrm>
          <a:prstGeom prst="rect">
            <a:avLst/>
          </a:prstGeom>
          <a:noFill/>
          <a:ln w="9525">
            <a:noFill/>
            <a:miter lim="800000"/>
            <a:headEnd/>
            <a:tailEnd/>
          </a:ln>
        </p:spPr>
        <p:txBody>
          <a:bodyPr wrap="square">
            <a:spAutoFit/>
          </a:bodyPr>
          <a:lstStyle/>
          <a:p>
            <a:pPr>
              <a:lnSpc>
                <a:spcPct val="70000"/>
              </a:lnSpc>
              <a:spcBef>
                <a:spcPct val="50000"/>
              </a:spcBef>
            </a:pPr>
            <a:r>
              <a:rPr lang="en-US" sz="4000" b="1" dirty="0" smtClean="0">
                <a:solidFill>
                  <a:schemeClr val="accent1">
                    <a:lumMod val="20000"/>
                    <a:lumOff val="80000"/>
                  </a:schemeClr>
                </a:solidFill>
                <a:latin typeface="Calibri" pitchFamily="34" charset="0"/>
                <a:cs typeface="Arial" charset="0"/>
              </a:rPr>
              <a:t>Better Questions</a:t>
            </a: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What </a:t>
            </a:r>
            <a:r>
              <a:rPr lang="en-US" sz="2800" b="1" dirty="0">
                <a:solidFill>
                  <a:schemeClr val="accent1">
                    <a:lumMod val="20000"/>
                    <a:lumOff val="80000"/>
                  </a:schemeClr>
                </a:solidFill>
                <a:latin typeface="Calibri" pitchFamily="34" charset="0"/>
                <a:cs typeface="Arial" charset="0"/>
              </a:rPr>
              <a:t>differences and similarities do you see in the stories told?</a:t>
            </a: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When </a:t>
            </a:r>
            <a:r>
              <a:rPr lang="en-US" sz="2800" b="1" dirty="0">
                <a:solidFill>
                  <a:schemeClr val="accent1">
                    <a:lumMod val="20000"/>
                    <a:lumOff val="80000"/>
                  </a:schemeClr>
                </a:solidFill>
                <a:latin typeface="Calibri" pitchFamily="34" charset="0"/>
                <a:cs typeface="Arial" charset="0"/>
              </a:rPr>
              <a:t>a context is </a:t>
            </a:r>
            <a:r>
              <a:rPr lang="en-US" sz="2800" b="1" dirty="0" smtClean="0">
                <a:solidFill>
                  <a:schemeClr val="accent1">
                    <a:lumMod val="20000"/>
                    <a:lumOff val="80000"/>
                  </a:schemeClr>
                </a:solidFill>
                <a:latin typeface="Calibri" pitchFamily="34" charset="0"/>
                <a:cs typeface="Arial" charset="0"/>
              </a:rPr>
              <a:t>provided, </a:t>
            </a:r>
            <a:r>
              <a:rPr lang="en-US" sz="2800" b="1" dirty="0">
                <a:solidFill>
                  <a:schemeClr val="accent1">
                    <a:lumMod val="20000"/>
                    <a:lumOff val="80000"/>
                  </a:schemeClr>
                </a:solidFill>
                <a:latin typeface="Calibri" pitchFamily="34" charset="0"/>
                <a:cs typeface="Arial" charset="0"/>
              </a:rPr>
              <a:t>what happens to the stories?</a:t>
            </a: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When </a:t>
            </a:r>
            <a:r>
              <a:rPr lang="en-US" sz="2800" b="1" dirty="0">
                <a:solidFill>
                  <a:schemeClr val="accent1">
                    <a:lumMod val="20000"/>
                    <a:lumOff val="80000"/>
                  </a:schemeClr>
                </a:solidFill>
                <a:latin typeface="Calibri" pitchFamily="34" charset="0"/>
                <a:cs typeface="Arial" charset="0"/>
              </a:rPr>
              <a:t>there are </a:t>
            </a:r>
            <a:r>
              <a:rPr lang="en-US" sz="2800" b="1" dirty="0" smtClean="0">
                <a:solidFill>
                  <a:schemeClr val="accent1">
                    <a:lumMod val="20000"/>
                    <a:lumOff val="80000"/>
                  </a:schemeClr>
                </a:solidFill>
                <a:latin typeface="Calibri" pitchFamily="34" charset="0"/>
                <a:cs typeface="Arial" charset="0"/>
              </a:rPr>
              <a:t>blanks, spaces or holes </a:t>
            </a:r>
            <a:r>
              <a:rPr lang="en-US" sz="2800" b="1" dirty="0">
                <a:solidFill>
                  <a:schemeClr val="accent1">
                    <a:lumMod val="20000"/>
                    <a:lumOff val="80000"/>
                  </a:schemeClr>
                </a:solidFill>
                <a:latin typeface="Calibri" pitchFamily="34" charset="0"/>
                <a:cs typeface="Arial" charset="0"/>
              </a:rPr>
              <a:t>in the </a:t>
            </a:r>
            <a:r>
              <a:rPr lang="en-US" sz="2800" b="1" dirty="0" smtClean="0">
                <a:solidFill>
                  <a:schemeClr val="accent1">
                    <a:lumMod val="20000"/>
                    <a:lumOff val="80000"/>
                  </a:schemeClr>
                </a:solidFill>
                <a:latin typeface="Calibri" pitchFamily="34" charset="0"/>
                <a:cs typeface="Arial" charset="0"/>
              </a:rPr>
              <a:t>stories, </a:t>
            </a:r>
            <a:r>
              <a:rPr lang="en-US" sz="2800" b="1" dirty="0">
                <a:solidFill>
                  <a:schemeClr val="accent1">
                    <a:lumMod val="20000"/>
                    <a:lumOff val="80000"/>
                  </a:schemeClr>
                </a:solidFill>
                <a:latin typeface="Calibri" pitchFamily="34" charset="0"/>
                <a:cs typeface="Arial" charset="0"/>
              </a:rPr>
              <a:t>what happens?</a:t>
            </a: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When </a:t>
            </a:r>
            <a:r>
              <a:rPr lang="en-US" sz="2800" b="1" dirty="0">
                <a:solidFill>
                  <a:schemeClr val="accent1">
                    <a:lumMod val="20000"/>
                    <a:lumOff val="80000"/>
                  </a:schemeClr>
                </a:solidFill>
                <a:latin typeface="Calibri" pitchFamily="34" charset="0"/>
                <a:cs typeface="Arial" charset="0"/>
              </a:rPr>
              <a:t>words and phrases are used, how does this affect how you understand the story</a:t>
            </a:r>
            <a:r>
              <a:rPr lang="en-US" sz="2800" b="1" dirty="0" smtClean="0">
                <a:solidFill>
                  <a:schemeClr val="accent1">
                    <a:lumMod val="20000"/>
                    <a:lumOff val="80000"/>
                  </a:schemeClr>
                </a:solidFill>
                <a:latin typeface="Calibri" pitchFamily="34" charset="0"/>
                <a:cs typeface="Arial" charset="0"/>
              </a:rPr>
              <a:t>? </a:t>
            </a: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When the story is being shared not in one’s first language, how does this affect the story?</a:t>
            </a:r>
            <a:endParaRPr lang="en-US" sz="2800" b="1" dirty="0">
              <a:solidFill>
                <a:schemeClr val="accent1">
                  <a:lumMod val="20000"/>
                  <a:lumOff val="80000"/>
                </a:schemeClr>
              </a:solidFill>
              <a:latin typeface="Calibri" pitchFamily="34" charset="0"/>
              <a:cs typeface="Arial" charset="0"/>
            </a:endParaRP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Why </a:t>
            </a:r>
            <a:r>
              <a:rPr lang="en-US" sz="2800" b="1" dirty="0">
                <a:solidFill>
                  <a:schemeClr val="accent1">
                    <a:lumMod val="20000"/>
                    <a:lumOff val="80000"/>
                  </a:schemeClr>
                </a:solidFill>
                <a:latin typeface="Calibri" pitchFamily="34" charset="0"/>
                <a:cs typeface="Arial" charset="0"/>
              </a:rPr>
              <a:t>did the person </a:t>
            </a:r>
            <a:r>
              <a:rPr lang="en-US" sz="2800" b="1" dirty="0" smtClean="0">
                <a:solidFill>
                  <a:schemeClr val="accent1">
                    <a:lumMod val="20000"/>
                    <a:lumOff val="80000"/>
                  </a:schemeClr>
                </a:solidFill>
                <a:latin typeface="Calibri" pitchFamily="34" charset="0"/>
                <a:cs typeface="Arial" charset="0"/>
              </a:rPr>
              <a:t>tell </a:t>
            </a:r>
            <a:r>
              <a:rPr lang="en-US" sz="2800" b="1" dirty="0">
                <a:solidFill>
                  <a:schemeClr val="accent1">
                    <a:lumMod val="20000"/>
                    <a:lumOff val="80000"/>
                  </a:schemeClr>
                </a:solidFill>
                <a:latin typeface="Calibri" pitchFamily="34" charset="0"/>
                <a:cs typeface="Arial" charset="0"/>
              </a:rPr>
              <a:t>the story </a:t>
            </a:r>
            <a:r>
              <a:rPr lang="en-US" sz="2800" b="1" dirty="0" smtClean="0">
                <a:solidFill>
                  <a:schemeClr val="accent1">
                    <a:lumMod val="20000"/>
                    <a:lumOff val="80000"/>
                  </a:schemeClr>
                </a:solidFill>
                <a:latin typeface="Calibri" pitchFamily="34" charset="0"/>
                <a:cs typeface="Arial" charset="0"/>
              </a:rPr>
              <a:t>using </a:t>
            </a:r>
            <a:r>
              <a:rPr lang="en-US" sz="2800" b="1" dirty="0">
                <a:solidFill>
                  <a:schemeClr val="accent1">
                    <a:lumMod val="20000"/>
                    <a:lumOff val="80000"/>
                  </a:schemeClr>
                </a:solidFill>
                <a:latin typeface="Calibri" pitchFamily="34" charset="0"/>
                <a:cs typeface="Arial" charset="0"/>
              </a:rPr>
              <a:t>those words and phrases to tell it</a:t>
            </a:r>
            <a:r>
              <a:rPr lang="en-US" sz="2800" b="1" dirty="0" smtClean="0">
                <a:solidFill>
                  <a:schemeClr val="accent1">
                    <a:lumMod val="20000"/>
                    <a:lumOff val="80000"/>
                  </a:schemeClr>
                </a:solidFill>
                <a:latin typeface="Calibri" pitchFamily="34" charset="0"/>
                <a:cs typeface="Arial" charset="0"/>
              </a:rPr>
              <a:t>?</a:t>
            </a:r>
          </a:p>
          <a:p>
            <a:pPr marL="457200" indent="-457200">
              <a:lnSpc>
                <a:spcPct val="70000"/>
              </a:lnSpc>
              <a:spcBef>
                <a:spcPct val="50000"/>
              </a:spcBef>
              <a:buFont typeface="Arial" charset="0"/>
              <a:buChar char="•"/>
            </a:pPr>
            <a:r>
              <a:rPr lang="en-US" sz="2800" b="1" dirty="0" smtClean="0">
                <a:solidFill>
                  <a:schemeClr val="accent1">
                    <a:lumMod val="20000"/>
                    <a:lumOff val="80000"/>
                  </a:schemeClr>
                </a:solidFill>
                <a:latin typeface="Calibri" pitchFamily="34" charset="0"/>
                <a:cs typeface="Arial" charset="0"/>
              </a:rPr>
              <a:t>How might the person’s story be influenced by their cultural experience or perspective?</a:t>
            </a:r>
            <a:endParaRPr lang="en-US" sz="2800" b="1" dirty="0">
              <a:solidFill>
                <a:schemeClr val="accent1">
                  <a:lumMod val="20000"/>
                  <a:lumOff val="80000"/>
                </a:schemeClr>
              </a:solidFill>
              <a:latin typeface="Calibri" pitchFamily="34" charset="0"/>
              <a:cs typeface="Arial" charset="0"/>
            </a:endParaRPr>
          </a:p>
        </p:txBody>
      </p:sp>
    </p:spTree>
    <p:extLst>
      <p:ext uri="{BB962C8B-B14F-4D97-AF65-F5344CB8AC3E}">
        <p14:creationId xmlns:p14="http://schemas.microsoft.com/office/powerpoint/2010/main" val="2111674057"/>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1">
                    <a:lumMod val="20000"/>
                    <a:lumOff val="80000"/>
                  </a:schemeClr>
                </a:solidFill>
                <a:effectLst/>
                <a:uLnTx/>
                <a:uFillTx/>
                <a:latin typeface="Calibri"/>
                <a:ea typeface="+mj-ea"/>
                <a:cs typeface="+mj-cs"/>
              </a:rPr>
              <a:t>Perspective Highlights</a:t>
            </a:r>
            <a:endParaRPr kumimoji="0" lang="en-US" sz="5400" b="1" i="0" u="none" strike="noStrike" kern="1200" cap="none" spc="0" normalizeH="0" baseline="0" noProof="0" dirty="0">
              <a:ln>
                <a:noFill/>
              </a:ln>
              <a:solidFill>
                <a:schemeClr val="accent1">
                  <a:lumMod val="20000"/>
                  <a:lumOff val="80000"/>
                </a:schemeClr>
              </a:solidFill>
              <a:effectLst/>
              <a:uLnTx/>
              <a:uFillTx/>
              <a:latin typeface="Calibri"/>
              <a:ea typeface="+mj-ea"/>
              <a:cs typeface="+mj-cs"/>
            </a:endParaRPr>
          </a:p>
        </p:txBody>
      </p:sp>
      <p:sp>
        <p:nvSpPr>
          <p:cNvPr id="6" name="Content Placeholder 2"/>
          <p:cNvSpPr txBox="1">
            <a:spLocks/>
          </p:cNvSpPr>
          <p:nvPr/>
        </p:nvSpPr>
        <p:spPr>
          <a:xfrm>
            <a:off x="609600" y="1143000"/>
            <a:ext cx="10972800" cy="5458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We each have 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Context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Looking Deeper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Simultaneousness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Both – But Not Simultaneous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Self Imposed Agenda Trap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accent1">
                    <a:lumMod val="20000"/>
                    <a:lumOff val="80000"/>
                  </a:schemeClr>
                </a:solidFill>
                <a:effectLst/>
                <a:uLnTx/>
                <a:uFillTx/>
                <a:latin typeface="Calibri"/>
                <a:ea typeface="+mn-ea"/>
                <a:cs typeface="+mn-cs"/>
              </a:rPr>
              <a:t>The Story is More Important than the “Facts”</a:t>
            </a:r>
          </a:p>
        </p:txBody>
      </p:sp>
    </p:spTree>
    <p:extLst>
      <p:ext uri="{BB962C8B-B14F-4D97-AF65-F5344CB8AC3E}">
        <p14:creationId xmlns:p14="http://schemas.microsoft.com/office/powerpoint/2010/main" val="4199161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902357"/>
            <a:ext cx="11257671" cy="669633"/>
          </a:xfrm>
        </p:spPr>
        <p:txBody>
          <a:bodyPr>
            <a:noAutofit/>
          </a:bodyPr>
          <a:lstStyle/>
          <a:p>
            <a:r>
              <a:rPr lang="en-US" sz="4400" dirty="0" smtClean="0"/>
              <a:t>The 3 essential Components of Trauma Informed care</a:t>
            </a:r>
            <a:endParaRPr lang="en-US" sz="4400" dirty="0"/>
          </a:p>
        </p:txBody>
      </p:sp>
      <p:sp>
        <p:nvSpPr>
          <p:cNvPr id="4" name="Text Placeholder 3"/>
          <p:cNvSpPr>
            <a:spLocks noGrp="1"/>
          </p:cNvSpPr>
          <p:nvPr>
            <p:ph type="body" sz="half" idx="2"/>
          </p:nvPr>
        </p:nvSpPr>
        <p:spPr>
          <a:xfrm>
            <a:off x="685799" y="2034736"/>
            <a:ext cx="3759592" cy="3094485"/>
          </a:xfrm>
        </p:spPr>
        <p:txBody>
          <a:bodyPr>
            <a:normAutofit/>
          </a:bodyPr>
          <a:lstStyle/>
          <a:p>
            <a:pPr marL="285750" indent="-285750">
              <a:buFont typeface="Arial" panose="020B0604020202020204" pitchFamily="34" charset="0"/>
              <a:buChar char="•"/>
            </a:pPr>
            <a:r>
              <a:rPr lang="en-US" sz="3600" dirty="0" smtClean="0"/>
              <a:t>Knowledge</a:t>
            </a:r>
          </a:p>
          <a:p>
            <a:pPr marL="285750" indent="-285750">
              <a:buFont typeface="Arial" panose="020B0604020202020204" pitchFamily="34" charset="0"/>
              <a:buChar char="•"/>
            </a:pPr>
            <a:r>
              <a:rPr lang="en-US" sz="3600" dirty="0" smtClean="0"/>
              <a:t>Application</a:t>
            </a:r>
          </a:p>
          <a:p>
            <a:pPr marL="285750" indent="-285750">
              <a:buFont typeface="Arial" panose="020B0604020202020204" pitchFamily="34" charset="0"/>
              <a:buChar char="•"/>
            </a:pPr>
            <a:r>
              <a:rPr lang="en-US" sz="3600" dirty="0" smtClean="0"/>
              <a:t>Self-Care</a:t>
            </a:r>
            <a:endParaRPr lang="en-US" sz="3600" dirty="0"/>
          </a:p>
        </p:txBody>
      </p:sp>
      <p:grpSp>
        <p:nvGrpSpPr>
          <p:cNvPr id="9" name="Group 8"/>
          <p:cNvGrpSpPr/>
          <p:nvPr/>
        </p:nvGrpSpPr>
        <p:grpSpPr>
          <a:xfrm>
            <a:off x="5564469" y="2034736"/>
            <a:ext cx="4015629" cy="4230330"/>
            <a:chOff x="6521072" y="1067795"/>
            <a:chExt cx="4168346" cy="4230330"/>
          </a:xfrm>
        </p:grpSpPr>
        <p:sp>
          <p:nvSpPr>
            <p:cNvPr id="5" name="Isosceles Triangle 4"/>
            <p:cNvSpPr/>
            <p:nvPr/>
          </p:nvSpPr>
          <p:spPr>
            <a:xfrm>
              <a:off x="6521072" y="1078275"/>
              <a:ext cx="4168346" cy="34269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8118896">
              <a:off x="5649934" y="2166008"/>
              <a:ext cx="2781202" cy="584775"/>
            </a:xfrm>
            <a:prstGeom prst="rect">
              <a:avLst/>
            </a:prstGeom>
            <a:noFill/>
          </p:spPr>
          <p:txBody>
            <a:bodyPr wrap="square" rtlCol="0">
              <a:spAutoFit/>
            </a:bodyPr>
            <a:lstStyle/>
            <a:p>
              <a:pPr algn="ctr"/>
              <a:r>
                <a:rPr lang="en-US" sz="3200" b="1" dirty="0" smtClean="0"/>
                <a:t>Knowledge</a:t>
              </a:r>
              <a:endParaRPr lang="en-US" sz="3200" b="1" dirty="0"/>
            </a:p>
          </p:txBody>
        </p:sp>
        <p:sp>
          <p:nvSpPr>
            <p:cNvPr id="7" name="TextBox 6"/>
            <p:cNvSpPr txBox="1"/>
            <p:nvPr/>
          </p:nvSpPr>
          <p:spPr>
            <a:xfrm rot="3607396">
              <a:off x="8920974" y="2307770"/>
              <a:ext cx="2584188" cy="584775"/>
            </a:xfrm>
            <a:prstGeom prst="rect">
              <a:avLst/>
            </a:prstGeom>
            <a:noFill/>
          </p:spPr>
          <p:txBody>
            <a:bodyPr wrap="square" rtlCol="0">
              <a:spAutoFit/>
            </a:bodyPr>
            <a:lstStyle/>
            <a:p>
              <a:pPr algn="ctr"/>
              <a:r>
                <a:rPr lang="en-US" sz="3200" b="1" dirty="0" smtClean="0"/>
                <a:t>Application</a:t>
              </a:r>
              <a:endParaRPr lang="en-US" sz="3200" b="1" dirty="0"/>
            </a:p>
          </p:txBody>
        </p:sp>
        <p:sp>
          <p:nvSpPr>
            <p:cNvPr id="8" name="TextBox 7"/>
            <p:cNvSpPr txBox="1"/>
            <p:nvPr/>
          </p:nvSpPr>
          <p:spPr>
            <a:xfrm>
              <a:off x="7348046" y="4713350"/>
              <a:ext cx="2669165" cy="584775"/>
            </a:xfrm>
            <a:prstGeom prst="rect">
              <a:avLst/>
            </a:prstGeom>
            <a:noFill/>
          </p:spPr>
          <p:txBody>
            <a:bodyPr wrap="square" rtlCol="0">
              <a:spAutoFit/>
            </a:bodyPr>
            <a:lstStyle/>
            <a:p>
              <a:pPr algn="ctr"/>
              <a:r>
                <a:rPr lang="en-US" sz="3200" b="1" dirty="0" smtClean="0"/>
                <a:t>Self-Care</a:t>
              </a:r>
              <a:endParaRPr lang="en-US" sz="3200" b="1" dirty="0"/>
            </a:p>
          </p:txBody>
        </p:sp>
      </p:grpSp>
    </p:spTree>
    <p:extLst>
      <p:ext uri="{BB962C8B-B14F-4D97-AF65-F5344CB8AC3E}">
        <p14:creationId xmlns:p14="http://schemas.microsoft.com/office/powerpoint/2010/main" val="2528273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51693"/>
            <a:ext cx="11257671" cy="1463040"/>
          </a:xfrm>
        </p:spPr>
        <p:txBody>
          <a:bodyPr>
            <a:noAutofit/>
          </a:bodyPr>
          <a:lstStyle/>
          <a:p>
            <a:r>
              <a:rPr lang="en-US" sz="4400" dirty="0" smtClean="0"/>
              <a:t>3 essential Components of Trauma Informed care</a:t>
            </a:r>
            <a:endParaRPr lang="en-US" sz="4400" dirty="0"/>
          </a:p>
        </p:txBody>
      </p:sp>
      <p:sp>
        <p:nvSpPr>
          <p:cNvPr id="4" name="Text Placeholder 3"/>
          <p:cNvSpPr>
            <a:spLocks noGrp="1"/>
          </p:cNvSpPr>
          <p:nvPr>
            <p:ph type="body" sz="half" idx="2"/>
          </p:nvPr>
        </p:nvSpPr>
        <p:spPr>
          <a:xfrm>
            <a:off x="685799" y="2011680"/>
            <a:ext cx="11257671" cy="4445391"/>
          </a:xfrm>
        </p:spPr>
        <p:txBody>
          <a:bodyPr>
            <a:normAutofit fontScale="92500" lnSpcReduction="20000"/>
          </a:bodyPr>
          <a:lstStyle/>
          <a:p>
            <a:r>
              <a:rPr lang="en-US" sz="4000" dirty="0" smtClean="0"/>
              <a:t>Knowledge &amp; Awareness</a:t>
            </a:r>
          </a:p>
          <a:p>
            <a:pPr marL="214313" indent="-214313">
              <a:buFont typeface="Arial" panose="020B0604020202020204" pitchFamily="34" charset="0"/>
              <a:buChar char="•"/>
            </a:pPr>
            <a:r>
              <a:rPr lang="en-US" sz="3700" dirty="0" smtClean="0">
                <a:solidFill>
                  <a:srgbClr val="FFFF00"/>
                </a:solidFill>
              </a:rPr>
              <a:t>How the brain </a:t>
            </a:r>
            <a:r>
              <a:rPr lang="en-US" sz="3700" dirty="0">
                <a:solidFill>
                  <a:srgbClr val="FFFF00"/>
                </a:solidFill>
              </a:rPr>
              <a:t>works</a:t>
            </a:r>
          </a:p>
          <a:p>
            <a:pPr marL="214313" indent="-214313">
              <a:buFont typeface="Arial" panose="020B0604020202020204" pitchFamily="34" charset="0"/>
              <a:buChar char="•"/>
            </a:pPr>
            <a:r>
              <a:rPr lang="en-US" sz="3700" dirty="0">
                <a:solidFill>
                  <a:srgbClr val="FFFF00"/>
                </a:solidFill>
              </a:rPr>
              <a:t>Developmental processes</a:t>
            </a:r>
          </a:p>
          <a:p>
            <a:pPr marL="214313" indent="-214313">
              <a:buFont typeface="Arial" panose="020B0604020202020204" pitchFamily="34" charset="0"/>
              <a:buChar char="•"/>
            </a:pPr>
            <a:r>
              <a:rPr lang="en-US" sz="3700" dirty="0">
                <a:solidFill>
                  <a:srgbClr val="FFFF00"/>
                </a:solidFill>
              </a:rPr>
              <a:t>Attachment</a:t>
            </a:r>
          </a:p>
          <a:p>
            <a:pPr marL="214313" indent="-214313">
              <a:buFont typeface="Arial" panose="020B0604020202020204" pitchFamily="34" charset="0"/>
              <a:buChar char="•"/>
            </a:pPr>
            <a:r>
              <a:rPr lang="en-US" sz="3700" dirty="0">
                <a:solidFill>
                  <a:srgbClr val="FFFF00"/>
                </a:solidFill>
              </a:rPr>
              <a:t>Physiology of stress</a:t>
            </a:r>
          </a:p>
          <a:p>
            <a:pPr marL="214313" indent="-214313">
              <a:buFont typeface="Arial" panose="020B0604020202020204" pitchFamily="34" charset="0"/>
              <a:buChar char="•"/>
            </a:pPr>
            <a:r>
              <a:rPr lang="en-US" sz="3700" dirty="0">
                <a:solidFill>
                  <a:srgbClr val="FFFF00"/>
                </a:solidFill>
              </a:rPr>
              <a:t>How </a:t>
            </a:r>
            <a:r>
              <a:rPr lang="en-US" sz="3700" dirty="0" smtClean="0">
                <a:solidFill>
                  <a:srgbClr val="FFFF00"/>
                </a:solidFill>
              </a:rPr>
              <a:t>trauma/ stress interacts or affects the brain, development, attachment</a:t>
            </a:r>
            <a:endParaRPr lang="en-US" sz="3700" dirty="0">
              <a:solidFill>
                <a:srgbClr val="FFFF00"/>
              </a:solidFill>
            </a:endParaRPr>
          </a:p>
          <a:p>
            <a:pPr marL="214313" indent="-214313">
              <a:buFont typeface="Arial" panose="020B0604020202020204" pitchFamily="34" charset="0"/>
              <a:buChar char="•"/>
            </a:pPr>
            <a:r>
              <a:rPr lang="en-US" sz="3700" dirty="0">
                <a:solidFill>
                  <a:srgbClr val="FFFF00"/>
                </a:solidFill>
              </a:rPr>
              <a:t>Community/ historical trauma</a:t>
            </a:r>
          </a:p>
          <a:p>
            <a:pPr marL="214313" indent="-214313">
              <a:buFont typeface="Arial" panose="020B0604020202020204" pitchFamily="34" charset="0"/>
              <a:buChar char="•"/>
            </a:pPr>
            <a:r>
              <a:rPr lang="en-US" sz="3700" dirty="0">
                <a:solidFill>
                  <a:srgbClr val="FFFF00"/>
                </a:solidFill>
              </a:rPr>
              <a:t>Adverse Childhood Experiences</a:t>
            </a:r>
          </a:p>
        </p:txBody>
      </p:sp>
    </p:spTree>
    <p:extLst>
      <p:ext uri="{BB962C8B-B14F-4D97-AF65-F5344CB8AC3E}">
        <p14:creationId xmlns:p14="http://schemas.microsoft.com/office/powerpoint/2010/main" val="1982393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26610"/>
            <a:ext cx="11257671" cy="1463040"/>
          </a:xfrm>
        </p:spPr>
        <p:txBody>
          <a:bodyPr>
            <a:noAutofit/>
          </a:bodyPr>
          <a:lstStyle/>
          <a:p>
            <a:r>
              <a:rPr lang="en-US" sz="4400" dirty="0" smtClean="0"/>
              <a:t>3 essential Components of Trauma Informed care</a:t>
            </a:r>
            <a:endParaRPr lang="en-US" sz="4400" dirty="0"/>
          </a:p>
        </p:txBody>
      </p:sp>
      <p:sp>
        <p:nvSpPr>
          <p:cNvPr id="4" name="Text Placeholder 3"/>
          <p:cNvSpPr>
            <a:spLocks noGrp="1"/>
          </p:cNvSpPr>
          <p:nvPr>
            <p:ph type="body" sz="half" idx="2"/>
          </p:nvPr>
        </p:nvSpPr>
        <p:spPr>
          <a:xfrm>
            <a:off x="685798" y="1702191"/>
            <a:ext cx="11257671" cy="5155809"/>
          </a:xfrm>
        </p:spPr>
        <p:txBody>
          <a:bodyPr>
            <a:normAutofit fontScale="70000" lnSpcReduction="20000"/>
          </a:bodyPr>
          <a:lstStyle/>
          <a:p>
            <a:r>
              <a:rPr lang="en-US" sz="4000" dirty="0" smtClean="0"/>
              <a:t>Application</a:t>
            </a:r>
          </a:p>
          <a:p>
            <a:pPr marL="571500" indent="-571500">
              <a:buFont typeface="Arial" panose="020B0604020202020204" pitchFamily="34" charset="0"/>
              <a:buChar char="•"/>
            </a:pPr>
            <a:r>
              <a:rPr lang="en-US" sz="4000" dirty="0" smtClean="0"/>
              <a:t>With children and youth</a:t>
            </a:r>
          </a:p>
          <a:p>
            <a:pPr marL="671513" lvl="1" indent="-214313">
              <a:buFont typeface="Arial" panose="020B0604020202020204" pitchFamily="34" charset="0"/>
              <a:buChar char="•"/>
            </a:pPr>
            <a:r>
              <a:rPr lang="en-US" sz="2800" dirty="0" smtClean="0">
                <a:solidFill>
                  <a:srgbClr val="FFFF00"/>
                </a:solidFill>
              </a:rPr>
              <a:t>Conceptualize, assess and implement the information/ knowledge in my approach and work directly being done with the youth or child</a:t>
            </a:r>
          </a:p>
          <a:p>
            <a:pPr marL="671513" lvl="1" indent="-214313">
              <a:buFont typeface="Arial" panose="020B0604020202020204" pitchFamily="34" charset="0"/>
              <a:buChar char="•"/>
            </a:pPr>
            <a:r>
              <a:rPr lang="en-US" sz="2800" dirty="0" smtClean="0">
                <a:solidFill>
                  <a:srgbClr val="FFFF00"/>
                </a:solidFill>
              </a:rPr>
              <a:t>Teaching </a:t>
            </a:r>
            <a:r>
              <a:rPr lang="en-US" sz="2800" dirty="0">
                <a:solidFill>
                  <a:srgbClr val="FFFF00"/>
                </a:solidFill>
              </a:rPr>
              <a:t>skills of mindfulness</a:t>
            </a:r>
          </a:p>
          <a:p>
            <a:pPr marL="671513" lvl="1" indent="-214313">
              <a:buFont typeface="Arial" panose="020B0604020202020204" pitchFamily="34" charset="0"/>
              <a:buChar char="•"/>
            </a:pPr>
            <a:r>
              <a:rPr lang="en-US" sz="2800" dirty="0">
                <a:solidFill>
                  <a:srgbClr val="FFFF00"/>
                </a:solidFill>
              </a:rPr>
              <a:t>Teaching skills for self regulation: e.g. flocking</a:t>
            </a:r>
          </a:p>
          <a:p>
            <a:pPr marL="671513" lvl="1" indent="-214313">
              <a:buFont typeface="Arial" panose="020B0604020202020204" pitchFamily="34" charset="0"/>
              <a:buChar char="•"/>
            </a:pPr>
            <a:r>
              <a:rPr lang="en-US" sz="2800" dirty="0">
                <a:solidFill>
                  <a:srgbClr val="FFFF00"/>
                </a:solidFill>
              </a:rPr>
              <a:t>Teaching self-care strategies</a:t>
            </a:r>
          </a:p>
          <a:p>
            <a:pPr marL="571500" indent="-571500">
              <a:buFont typeface="Arial" panose="020B0604020202020204" pitchFamily="34" charset="0"/>
              <a:buChar char="•"/>
            </a:pPr>
            <a:r>
              <a:rPr lang="en-US" sz="4000" dirty="0" smtClean="0"/>
              <a:t>With Adults</a:t>
            </a:r>
          </a:p>
          <a:p>
            <a:pPr marL="671513" lvl="1" indent="-214313">
              <a:buFont typeface="Arial" panose="020B0604020202020204" pitchFamily="34" charset="0"/>
              <a:buChar char="•"/>
            </a:pPr>
            <a:r>
              <a:rPr lang="en-US" sz="3200" dirty="0">
                <a:solidFill>
                  <a:srgbClr val="FFFF00"/>
                </a:solidFill>
              </a:rPr>
              <a:t>Conceptualize, assess and implement the </a:t>
            </a:r>
            <a:r>
              <a:rPr lang="en-US" sz="3200" dirty="0" smtClean="0">
                <a:solidFill>
                  <a:srgbClr val="FFFF00"/>
                </a:solidFill>
              </a:rPr>
              <a:t>information/ knowledge </a:t>
            </a:r>
            <a:r>
              <a:rPr lang="en-US" sz="3200" dirty="0">
                <a:solidFill>
                  <a:srgbClr val="FFFF00"/>
                </a:solidFill>
              </a:rPr>
              <a:t>in my approach and work being done with </a:t>
            </a:r>
            <a:r>
              <a:rPr lang="en-US" sz="3200" dirty="0" smtClean="0">
                <a:solidFill>
                  <a:srgbClr val="FFFF00"/>
                </a:solidFill>
              </a:rPr>
              <a:t>the adult or parent</a:t>
            </a:r>
            <a:endParaRPr lang="en-US" sz="3000" dirty="0" smtClean="0">
              <a:solidFill>
                <a:srgbClr val="FFFF00"/>
              </a:solidFill>
            </a:endParaRPr>
          </a:p>
          <a:p>
            <a:pPr marL="671513" lvl="1" indent="-214313">
              <a:buFont typeface="Arial" panose="020B0604020202020204" pitchFamily="34" charset="0"/>
              <a:buChar char="•"/>
            </a:pPr>
            <a:r>
              <a:rPr lang="en-US" sz="3000" dirty="0" smtClean="0">
                <a:solidFill>
                  <a:srgbClr val="FFFF00"/>
                </a:solidFill>
              </a:rPr>
              <a:t>Teaching </a:t>
            </a:r>
            <a:r>
              <a:rPr lang="en-US" sz="3000" dirty="0">
                <a:solidFill>
                  <a:srgbClr val="FFFF00"/>
                </a:solidFill>
              </a:rPr>
              <a:t>skills of mindfulness/ </a:t>
            </a:r>
            <a:r>
              <a:rPr lang="en-US" sz="3000" dirty="0" smtClean="0">
                <a:solidFill>
                  <a:srgbClr val="FFFF00"/>
                </a:solidFill>
              </a:rPr>
              <a:t>self-reflection</a:t>
            </a:r>
            <a:endParaRPr lang="en-US" sz="3000" dirty="0">
              <a:solidFill>
                <a:srgbClr val="FFFF00"/>
              </a:solidFill>
            </a:endParaRPr>
          </a:p>
          <a:p>
            <a:pPr marL="671513" lvl="1" indent="-214313">
              <a:buFont typeface="Arial" panose="020B0604020202020204" pitchFamily="34" charset="0"/>
              <a:buChar char="•"/>
            </a:pPr>
            <a:r>
              <a:rPr lang="en-US" sz="3000" dirty="0">
                <a:solidFill>
                  <a:srgbClr val="FFFF00"/>
                </a:solidFill>
              </a:rPr>
              <a:t>Teaching skills for </a:t>
            </a:r>
            <a:r>
              <a:rPr lang="en-US" sz="3000" dirty="0" smtClean="0">
                <a:solidFill>
                  <a:srgbClr val="FFFF00"/>
                </a:solidFill>
              </a:rPr>
              <a:t>self-regulation</a:t>
            </a:r>
          </a:p>
          <a:p>
            <a:pPr marL="671513" lvl="1" indent="-214313">
              <a:buFont typeface="Arial" panose="020B0604020202020204" pitchFamily="34" charset="0"/>
              <a:buChar char="•"/>
            </a:pPr>
            <a:r>
              <a:rPr lang="en-US" sz="3000" dirty="0" smtClean="0">
                <a:solidFill>
                  <a:srgbClr val="FFFF00"/>
                </a:solidFill>
              </a:rPr>
              <a:t>Developing </a:t>
            </a:r>
            <a:r>
              <a:rPr lang="en-US" sz="3000" dirty="0">
                <a:solidFill>
                  <a:srgbClr val="FFFF00"/>
                </a:solidFill>
              </a:rPr>
              <a:t>self-care strategies</a:t>
            </a:r>
          </a:p>
          <a:p>
            <a:pPr marL="671513" lvl="1" indent="-214313">
              <a:buFont typeface="Arial" panose="020B0604020202020204" pitchFamily="34" charset="0"/>
              <a:buChar char="•"/>
            </a:pPr>
            <a:r>
              <a:rPr lang="en-US" sz="3000" dirty="0" smtClean="0">
                <a:solidFill>
                  <a:srgbClr val="FFFF00"/>
                </a:solidFill>
              </a:rPr>
              <a:t>Teaching </a:t>
            </a:r>
            <a:r>
              <a:rPr lang="en-US" sz="3000" dirty="0">
                <a:solidFill>
                  <a:srgbClr val="FFFF00"/>
                </a:solidFill>
              </a:rPr>
              <a:t>ways to help their child </a:t>
            </a:r>
          </a:p>
          <a:p>
            <a:pPr marL="671513" lvl="1" indent="-214313">
              <a:buFont typeface="Arial" panose="020B0604020202020204" pitchFamily="34" charset="0"/>
              <a:buChar char="•"/>
            </a:pPr>
            <a:r>
              <a:rPr lang="en-US" sz="3000" dirty="0">
                <a:solidFill>
                  <a:srgbClr val="FFFF00"/>
                </a:solidFill>
              </a:rPr>
              <a:t>Role </a:t>
            </a:r>
            <a:r>
              <a:rPr lang="en-US" sz="3000" dirty="0" smtClean="0">
                <a:solidFill>
                  <a:srgbClr val="FFFF00"/>
                </a:solidFill>
              </a:rPr>
              <a:t>modeling Parenting </a:t>
            </a:r>
            <a:r>
              <a:rPr lang="en-US" sz="3000" dirty="0">
                <a:solidFill>
                  <a:srgbClr val="FFFF00"/>
                </a:solidFill>
              </a:rPr>
              <a:t>skills: build empathy, understanding child’s perspective, considerations of a trauma experienced child/ youth, reframing behaviors, flocking, being with and assuring, </a:t>
            </a:r>
            <a:r>
              <a:rPr lang="en-US" sz="3000" dirty="0" err="1" smtClean="0">
                <a:solidFill>
                  <a:srgbClr val="FFFF00"/>
                </a:solidFill>
              </a:rPr>
              <a:t>etc</a:t>
            </a:r>
            <a:endParaRPr lang="en-US" sz="3000" dirty="0">
              <a:solidFill>
                <a:srgbClr val="FFFF00"/>
              </a:solidFill>
            </a:endParaRPr>
          </a:p>
        </p:txBody>
      </p:sp>
    </p:spTree>
    <p:extLst>
      <p:ext uri="{BB962C8B-B14F-4D97-AF65-F5344CB8AC3E}">
        <p14:creationId xmlns:p14="http://schemas.microsoft.com/office/powerpoint/2010/main" val="207620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451" y="358853"/>
            <a:ext cx="4278124" cy="921697"/>
          </a:xfrm>
          <a:prstGeom prst="rect">
            <a:avLst/>
          </a:prstGeom>
        </p:spPr>
      </p:pic>
      <p:sp>
        <p:nvSpPr>
          <p:cNvPr id="5" name="TextBox 4"/>
          <p:cNvSpPr txBox="1"/>
          <p:nvPr/>
        </p:nvSpPr>
        <p:spPr>
          <a:xfrm>
            <a:off x="2123502" y="1482638"/>
            <a:ext cx="8018020" cy="2677656"/>
          </a:xfrm>
          <a:prstGeom prst="rect">
            <a:avLst/>
          </a:prstGeom>
          <a:noFill/>
        </p:spPr>
        <p:txBody>
          <a:bodyPr wrap="square" rtlCol="0">
            <a:spAutoFit/>
          </a:bodyPr>
          <a:lstStyle/>
          <a:p>
            <a:pPr algn="ctr" defTabSz="914400"/>
            <a:r>
              <a:rPr lang="en-US" sz="2400" b="1" dirty="0">
                <a:solidFill>
                  <a:srgbClr val="009999"/>
                </a:solidFill>
                <a:latin typeface="Arial" panose="020B0604020202020204" pitchFamily="34" charset="0"/>
                <a:cs typeface="Arial" panose="020B0604020202020204" pitchFamily="34" charset="0"/>
              </a:rPr>
              <a:t>Speaker</a:t>
            </a:r>
          </a:p>
          <a:p>
            <a:pPr algn="ctr" defTabSz="914400"/>
            <a:endParaRPr lang="en-US" sz="1200" b="1" dirty="0">
              <a:solidFill>
                <a:srgbClr val="009999"/>
              </a:solidFill>
              <a:latin typeface="Arial" panose="020B0604020202020204" pitchFamily="34" charset="0"/>
              <a:cs typeface="Arial" panose="020B0604020202020204" pitchFamily="34" charset="0"/>
            </a:endParaRPr>
          </a:p>
          <a:p>
            <a:pPr defTabSz="914400"/>
            <a:r>
              <a:rPr lang="en-US" sz="2400" b="1" dirty="0" smtClean="0">
                <a:solidFill>
                  <a:srgbClr val="009999"/>
                </a:solidFill>
                <a:latin typeface="Arial" panose="020B0604020202020204" pitchFamily="34" charset="0"/>
                <a:cs typeface="Arial" panose="020B0604020202020204" pitchFamily="34" charset="0"/>
              </a:rPr>
              <a:t>Dave Mathews</a:t>
            </a:r>
            <a:endParaRPr lang="en-US" sz="2400" b="1" dirty="0">
              <a:solidFill>
                <a:srgbClr val="009999"/>
              </a:solidFill>
              <a:latin typeface="Arial" panose="020B0604020202020204" pitchFamily="34" charset="0"/>
              <a:cs typeface="Arial" panose="020B0604020202020204" pitchFamily="34" charset="0"/>
            </a:endParaRPr>
          </a:p>
          <a:p>
            <a:pPr defTabSz="914400"/>
            <a:r>
              <a:rPr lang="en-US" dirty="0">
                <a:solidFill>
                  <a:prstClr val="black"/>
                </a:solidFill>
                <a:latin typeface="Arial" panose="020B0604020202020204" pitchFamily="34" charset="0"/>
                <a:cs typeface="Arial" panose="020B0604020202020204" pitchFamily="34" charset="0"/>
              </a:rPr>
              <a:t>Dave Mathews is a licensed therapist and a Program Manager for People Incorporated's domestic abuse and anger management outpatient  programs. He has experience helping people work through traumatic experiences &amp; has trained  professionals and community members on how to handle the effects of trauma. He holds a Doctorate of Psychology from the University of St. Thomas.</a:t>
            </a:r>
          </a:p>
        </p:txBody>
      </p:sp>
      <p:sp>
        <p:nvSpPr>
          <p:cNvPr id="7" name="TextBox 6"/>
          <p:cNvSpPr txBox="1"/>
          <p:nvPr/>
        </p:nvSpPr>
        <p:spPr>
          <a:xfrm>
            <a:off x="2123502" y="4298406"/>
            <a:ext cx="8207614" cy="1384995"/>
          </a:xfrm>
          <a:prstGeom prst="rect">
            <a:avLst/>
          </a:prstGeom>
          <a:noFill/>
        </p:spPr>
        <p:txBody>
          <a:bodyPr wrap="square" rtlCol="0">
            <a:spAutoFit/>
          </a:bodyPr>
          <a:lstStyle/>
          <a:p>
            <a:pPr algn="ctr" defTabSz="914400"/>
            <a:r>
              <a:rPr lang="en-US" sz="2400" b="1" dirty="0" smtClean="0">
                <a:solidFill>
                  <a:srgbClr val="009999"/>
                </a:solidFill>
              </a:rPr>
              <a:t>Additional Speaker</a:t>
            </a:r>
            <a:endParaRPr lang="en-US" sz="2000" b="1" dirty="0">
              <a:solidFill>
                <a:srgbClr val="009999"/>
              </a:solidFill>
            </a:endParaRPr>
          </a:p>
          <a:p>
            <a:pPr marL="285750" indent="-285750" algn="ctr" defTabSz="914400">
              <a:lnSpc>
                <a:spcPct val="150000"/>
              </a:lnSpc>
              <a:buFont typeface="Arial" panose="020B0604020202020204" pitchFamily="34" charset="0"/>
              <a:buChar char="•"/>
            </a:pPr>
            <a:r>
              <a:rPr lang="en-US" sz="2000" b="1" dirty="0" smtClean="0">
                <a:solidFill>
                  <a:srgbClr val="009999"/>
                </a:solidFill>
              </a:rPr>
              <a:t>Renee Rosenberg, EMS Operations Supervisor, Allina Health Emergency Medical Services</a:t>
            </a:r>
          </a:p>
        </p:txBody>
      </p:sp>
    </p:spTree>
    <p:extLst>
      <p:ext uri="{BB962C8B-B14F-4D97-AF65-F5344CB8AC3E}">
        <p14:creationId xmlns:p14="http://schemas.microsoft.com/office/powerpoint/2010/main" val="95662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51693"/>
            <a:ext cx="11257671" cy="1463040"/>
          </a:xfrm>
        </p:spPr>
        <p:txBody>
          <a:bodyPr>
            <a:noAutofit/>
          </a:bodyPr>
          <a:lstStyle/>
          <a:p>
            <a:r>
              <a:rPr lang="en-US" sz="4400" dirty="0" smtClean="0"/>
              <a:t>3 essential Components of Trauma Informed care</a:t>
            </a:r>
            <a:endParaRPr lang="en-US" sz="4400" dirty="0"/>
          </a:p>
        </p:txBody>
      </p:sp>
      <p:sp>
        <p:nvSpPr>
          <p:cNvPr id="4" name="Text Placeholder 3"/>
          <p:cNvSpPr>
            <a:spLocks noGrp="1"/>
          </p:cNvSpPr>
          <p:nvPr>
            <p:ph type="body" sz="half" idx="2"/>
          </p:nvPr>
        </p:nvSpPr>
        <p:spPr>
          <a:xfrm>
            <a:off x="685799" y="2189480"/>
            <a:ext cx="10962250" cy="3094485"/>
          </a:xfrm>
        </p:spPr>
        <p:txBody>
          <a:bodyPr>
            <a:normAutofit lnSpcReduction="10000"/>
          </a:bodyPr>
          <a:lstStyle/>
          <a:p>
            <a:pPr marL="285750" indent="-285750">
              <a:buFont typeface="Arial" panose="020B0604020202020204" pitchFamily="34" charset="0"/>
              <a:buChar char="•"/>
            </a:pPr>
            <a:r>
              <a:rPr lang="en-US" sz="4000" dirty="0" smtClean="0"/>
              <a:t>Professional Self-Care</a:t>
            </a:r>
          </a:p>
          <a:p>
            <a:pPr marL="671513" lvl="1" indent="-214313">
              <a:buFont typeface="Arial" panose="020B0604020202020204" pitchFamily="34" charset="0"/>
              <a:buChar char="•"/>
            </a:pPr>
            <a:r>
              <a:rPr lang="en-US" sz="3600" dirty="0" smtClean="0">
                <a:solidFill>
                  <a:srgbClr val="FFFF00"/>
                </a:solidFill>
              </a:rPr>
              <a:t>Self-Reflection</a:t>
            </a:r>
          </a:p>
          <a:p>
            <a:pPr marL="671513" lvl="1" indent="-214313">
              <a:buFont typeface="Arial" panose="020B0604020202020204" pitchFamily="34" charset="0"/>
              <a:buChar char="•"/>
            </a:pPr>
            <a:r>
              <a:rPr lang="en-US" sz="3600" dirty="0" smtClean="0">
                <a:solidFill>
                  <a:srgbClr val="FFFF00"/>
                </a:solidFill>
              </a:rPr>
              <a:t>Self-Awareness</a:t>
            </a:r>
          </a:p>
          <a:p>
            <a:pPr marL="671513" lvl="1" indent="-214313">
              <a:buFont typeface="Arial" panose="020B0604020202020204" pitchFamily="34" charset="0"/>
              <a:buChar char="•"/>
            </a:pPr>
            <a:r>
              <a:rPr lang="en-US" sz="3600" dirty="0" smtClean="0">
                <a:solidFill>
                  <a:srgbClr val="FFFF00"/>
                </a:solidFill>
              </a:rPr>
              <a:t>Mindfulness</a:t>
            </a:r>
            <a:endParaRPr lang="en-US" sz="3600" dirty="0">
              <a:solidFill>
                <a:srgbClr val="FFFF00"/>
              </a:solidFill>
            </a:endParaRPr>
          </a:p>
          <a:p>
            <a:pPr marL="671513" lvl="1" indent="-214313">
              <a:buFont typeface="Arial" panose="020B0604020202020204" pitchFamily="34" charset="0"/>
              <a:buChar char="•"/>
            </a:pPr>
            <a:r>
              <a:rPr lang="en-US" sz="3600" dirty="0">
                <a:solidFill>
                  <a:srgbClr val="FFFF00"/>
                </a:solidFill>
              </a:rPr>
              <a:t>Self-Regulation</a:t>
            </a:r>
          </a:p>
          <a:p>
            <a:pPr marL="671513" lvl="1" indent="-214313">
              <a:buFont typeface="Arial" panose="020B0604020202020204" pitchFamily="34" charset="0"/>
              <a:buChar char="•"/>
            </a:pPr>
            <a:r>
              <a:rPr lang="en-US" sz="3600" dirty="0" smtClean="0">
                <a:solidFill>
                  <a:srgbClr val="FFFF00"/>
                </a:solidFill>
              </a:rPr>
              <a:t>Self-Care</a:t>
            </a:r>
            <a:endParaRPr lang="en-US" sz="3600" dirty="0">
              <a:solidFill>
                <a:srgbClr val="FFFF00"/>
              </a:solidFill>
            </a:endParaRPr>
          </a:p>
        </p:txBody>
      </p:sp>
    </p:spTree>
    <p:extLst>
      <p:ext uri="{BB962C8B-B14F-4D97-AF65-F5344CB8AC3E}">
        <p14:creationId xmlns:p14="http://schemas.microsoft.com/office/powerpoint/2010/main" val="2216405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7818"/>
            <a:ext cx="9905998" cy="994382"/>
          </a:xfrm>
        </p:spPr>
        <p:txBody>
          <a:bodyPr>
            <a:normAutofit/>
          </a:bodyPr>
          <a:lstStyle/>
          <a:p>
            <a:r>
              <a:rPr lang="en-US" sz="4400" b="1" dirty="0" smtClean="0">
                <a:solidFill>
                  <a:srgbClr val="92D050"/>
                </a:solidFill>
              </a:rPr>
              <a:t>Trauma-Public Health Lens</a:t>
            </a:r>
            <a:endParaRPr lang="en-US" sz="4400" b="1" dirty="0">
              <a:solidFill>
                <a:srgbClr val="92D050"/>
              </a:solidFill>
            </a:endParaRPr>
          </a:p>
        </p:txBody>
      </p:sp>
      <p:sp>
        <p:nvSpPr>
          <p:cNvPr id="3" name="Content Placeholder 2"/>
          <p:cNvSpPr>
            <a:spLocks noGrp="1"/>
          </p:cNvSpPr>
          <p:nvPr>
            <p:ph idx="1"/>
          </p:nvPr>
        </p:nvSpPr>
        <p:spPr>
          <a:xfrm>
            <a:off x="337625" y="757138"/>
            <a:ext cx="11320975" cy="5903914"/>
          </a:xfrm>
        </p:spPr>
        <p:txBody>
          <a:bodyPr>
            <a:noAutofit/>
          </a:bodyPr>
          <a:lstStyle/>
          <a:p>
            <a:pPr>
              <a:lnSpc>
                <a:spcPct val="100000"/>
              </a:lnSpc>
              <a:spcBef>
                <a:spcPts val="0"/>
              </a:spcBef>
            </a:pPr>
            <a:r>
              <a:rPr lang="en-US" b="1" dirty="0" smtClean="0"/>
              <a:t>What is it?</a:t>
            </a:r>
          </a:p>
          <a:p>
            <a:pPr lvl="1">
              <a:lnSpc>
                <a:spcPct val="100000"/>
              </a:lnSpc>
              <a:spcBef>
                <a:spcPts val="0"/>
              </a:spcBef>
            </a:pPr>
            <a:r>
              <a:rPr lang="en-US" b="1" dirty="0" smtClean="0"/>
              <a:t>Define “it”</a:t>
            </a:r>
          </a:p>
          <a:p>
            <a:pPr lvl="1">
              <a:lnSpc>
                <a:spcPct val="100000"/>
              </a:lnSpc>
              <a:spcBef>
                <a:spcPts val="0"/>
              </a:spcBef>
            </a:pPr>
            <a:r>
              <a:rPr lang="en-US" b="1" dirty="0" smtClean="0"/>
              <a:t>What does it include?</a:t>
            </a:r>
          </a:p>
          <a:p>
            <a:pPr>
              <a:lnSpc>
                <a:spcPct val="100000"/>
              </a:lnSpc>
              <a:spcBef>
                <a:spcPts val="0"/>
              </a:spcBef>
            </a:pPr>
            <a:r>
              <a:rPr lang="en-US" b="1" dirty="0" smtClean="0"/>
              <a:t>What causes it?</a:t>
            </a:r>
          </a:p>
          <a:p>
            <a:pPr lvl="1">
              <a:lnSpc>
                <a:spcPct val="100000"/>
              </a:lnSpc>
              <a:spcBef>
                <a:spcPts val="0"/>
              </a:spcBef>
            </a:pPr>
            <a:r>
              <a:rPr lang="en-US" b="1" dirty="0"/>
              <a:t>What is </a:t>
            </a:r>
            <a:r>
              <a:rPr lang="en-US" b="1" dirty="0" smtClean="0"/>
              <a:t>the etiology?</a:t>
            </a:r>
            <a:endParaRPr lang="en-US" b="1" dirty="0"/>
          </a:p>
          <a:p>
            <a:pPr lvl="1">
              <a:lnSpc>
                <a:spcPct val="100000"/>
              </a:lnSpc>
              <a:spcBef>
                <a:spcPts val="0"/>
              </a:spcBef>
            </a:pPr>
            <a:r>
              <a:rPr lang="en-US" b="1" dirty="0" smtClean="0"/>
              <a:t>Where </a:t>
            </a:r>
            <a:r>
              <a:rPr lang="en-US" b="1" dirty="0"/>
              <a:t>does it come </a:t>
            </a:r>
            <a:r>
              <a:rPr lang="en-US" b="1" dirty="0" smtClean="0"/>
              <a:t>from?</a:t>
            </a:r>
          </a:p>
          <a:p>
            <a:pPr>
              <a:lnSpc>
                <a:spcPct val="100000"/>
              </a:lnSpc>
              <a:spcBef>
                <a:spcPts val="0"/>
              </a:spcBef>
            </a:pPr>
            <a:r>
              <a:rPr lang="en-US" b="1" dirty="0" smtClean="0"/>
              <a:t>How do I prevent it and/ or address it?</a:t>
            </a:r>
          </a:p>
          <a:p>
            <a:pPr lvl="1">
              <a:lnSpc>
                <a:spcPct val="100000"/>
              </a:lnSpc>
              <a:spcBef>
                <a:spcPts val="0"/>
              </a:spcBef>
            </a:pPr>
            <a:r>
              <a:rPr lang="en-US" b="1" dirty="0" smtClean="0"/>
              <a:t>Prevention methods</a:t>
            </a:r>
          </a:p>
          <a:p>
            <a:pPr lvl="2">
              <a:lnSpc>
                <a:spcPct val="100000"/>
              </a:lnSpc>
              <a:spcBef>
                <a:spcPts val="0"/>
              </a:spcBef>
            </a:pPr>
            <a:r>
              <a:rPr lang="en-US" b="1" dirty="0" smtClean="0"/>
              <a:t>Tertiary – after the fact, to prevent it from happening again</a:t>
            </a:r>
          </a:p>
          <a:p>
            <a:pPr lvl="2">
              <a:lnSpc>
                <a:spcPct val="100000"/>
              </a:lnSpc>
              <a:spcBef>
                <a:spcPts val="0"/>
              </a:spcBef>
            </a:pPr>
            <a:r>
              <a:rPr lang="en-US" b="1" dirty="0" smtClean="0"/>
              <a:t>Secondary – immediately after experience, for at risk identified individuals, while in the midst of the experience </a:t>
            </a:r>
          </a:p>
          <a:p>
            <a:pPr lvl="2">
              <a:lnSpc>
                <a:spcPct val="100000"/>
              </a:lnSpc>
              <a:spcBef>
                <a:spcPts val="0"/>
              </a:spcBef>
            </a:pPr>
            <a:r>
              <a:rPr lang="en-US" b="1" dirty="0" smtClean="0"/>
              <a:t>Primary – prior to the experience and focused on promotion of what we want instead</a:t>
            </a:r>
          </a:p>
          <a:p>
            <a:pPr lvl="1">
              <a:lnSpc>
                <a:spcPct val="100000"/>
              </a:lnSpc>
              <a:spcBef>
                <a:spcPts val="0"/>
              </a:spcBef>
            </a:pPr>
            <a:r>
              <a:rPr lang="en-US" b="1" dirty="0" smtClean="0"/>
              <a:t>Trauma </a:t>
            </a:r>
            <a:r>
              <a:rPr lang="en-US" b="1" dirty="0"/>
              <a:t>informed care</a:t>
            </a:r>
          </a:p>
          <a:p>
            <a:pPr lvl="2">
              <a:lnSpc>
                <a:spcPct val="100000"/>
              </a:lnSpc>
              <a:spcBef>
                <a:spcPts val="0"/>
              </a:spcBef>
            </a:pPr>
            <a:r>
              <a:rPr lang="en-US" sz="2000" b="1" dirty="0" smtClean="0"/>
              <a:t>Knowledge </a:t>
            </a:r>
            <a:r>
              <a:rPr lang="en-US" sz="2000" b="1" dirty="0"/>
              <a:t>and understanding of the brain and how it is affected by stress or </a:t>
            </a:r>
            <a:r>
              <a:rPr lang="en-US" sz="2000" b="1" dirty="0" smtClean="0"/>
              <a:t>trauma</a:t>
            </a:r>
          </a:p>
          <a:p>
            <a:pPr lvl="2">
              <a:lnSpc>
                <a:spcPct val="100000"/>
              </a:lnSpc>
              <a:spcBef>
                <a:spcPts val="0"/>
              </a:spcBef>
            </a:pPr>
            <a:r>
              <a:rPr lang="en-US" sz="2000" b="1" dirty="0" smtClean="0"/>
              <a:t>Application accordingly to children, youth, young adults and parents who have experienced it</a:t>
            </a:r>
          </a:p>
          <a:p>
            <a:pPr lvl="2">
              <a:lnSpc>
                <a:spcPct val="100000"/>
              </a:lnSpc>
              <a:spcBef>
                <a:spcPts val="0"/>
              </a:spcBef>
            </a:pPr>
            <a:r>
              <a:rPr lang="en-US" sz="2000" b="1" dirty="0" smtClean="0"/>
              <a:t>Professional Self-Care - Understand how my own experience with trauma as a child or professional affects me</a:t>
            </a:r>
          </a:p>
          <a:p>
            <a:pPr lvl="2">
              <a:lnSpc>
                <a:spcPct val="100000"/>
              </a:lnSpc>
              <a:spcBef>
                <a:spcPts val="0"/>
              </a:spcBef>
            </a:pPr>
            <a:endParaRPr lang="en-US" sz="2000" b="1" dirty="0" smtClean="0"/>
          </a:p>
          <a:p>
            <a:pPr lvl="1">
              <a:lnSpc>
                <a:spcPct val="100000"/>
              </a:lnSpc>
              <a:spcBef>
                <a:spcPts val="0"/>
              </a:spcBef>
            </a:pPr>
            <a:endParaRPr lang="en-US" b="1" dirty="0"/>
          </a:p>
        </p:txBody>
      </p:sp>
    </p:spTree>
    <p:extLst>
      <p:ext uri="{BB962C8B-B14F-4D97-AF65-F5344CB8AC3E}">
        <p14:creationId xmlns:p14="http://schemas.microsoft.com/office/powerpoint/2010/main" val="2782480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Content Placeholder 2"/>
          <p:cNvSpPr>
            <a:spLocks noGrp="1"/>
          </p:cNvSpPr>
          <p:nvPr>
            <p:ph idx="1"/>
          </p:nvPr>
        </p:nvSpPr>
        <p:spPr/>
        <p:txBody>
          <a:bodyPr/>
          <a:lstStyle/>
          <a:p>
            <a:r>
              <a:rPr lang="en-US" dirty="0" smtClean="0"/>
              <a:t>Trauma</a:t>
            </a:r>
          </a:p>
          <a:p>
            <a:r>
              <a:rPr lang="en-US" dirty="0" smtClean="0"/>
              <a:t>Stress</a:t>
            </a:r>
          </a:p>
          <a:p>
            <a:r>
              <a:rPr lang="en-US" dirty="0" smtClean="0"/>
              <a:t>Secondary Traumatic Stress</a:t>
            </a:r>
            <a:endParaRPr lang="en-US" dirty="0"/>
          </a:p>
        </p:txBody>
      </p:sp>
    </p:spTree>
    <p:extLst>
      <p:ext uri="{BB962C8B-B14F-4D97-AF65-F5344CB8AC3E}">
        <p14:creationId xmlns:p14="http://schemas.microsoft.com/office/powerpoint/2010/main" val="2087187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54086"/>
          </a:xfrm>
        </p:spPr>
        <p:txBody>
          <a:bodyPr>
            <a:normAutofit/>
          </a:bodyPr>
          <a:lstStyle/>
          <a:p>
            <a:r>
              <a:rPr lang="en-US" sz="4400" b="1" dirty="0" smtClean="0"/>
              <a:t>Trauma - </a:t>
            </a:r>
            <a:r>
              <a:rPr lang="en-US" sz="2800" b="1" dirty="0" smtClean="0"/>
              <a:t>defined</a:t>
            </a:r>
            <a:endParaRPr lang="en-US" sz="2800" b="1" dirty="0"/>
          </a:p>
        </p:txBody>
      </p:sp>
      <p:sp>
        <p:nvSpPr>
          <p:cNvPr id="3" name="Content Placeholder 2"/>
          <p:cNvSpPr>
            <a:spLocks noGrp="1"/>
          </p:cNvSpPr>
          <p:nvPr>
            <p:ph idx="1"/>
          </p:nvPr>
        </p:nvSpPr>
        <p:spPr>
          <a:xfrm>
            <a:off x="356845" y="776286"/>
            <a:ext cx="11572558" cy="6081714"/>
          </a:xfrm>
        </p:spPr>
        <p:txBody>
          <a:bodyPr>
            <a:noAutofit/>
          </a:bodyPr>
          <a:lstStyle/>
          <a:p>
            <a:pPr marL="0" indent="0">
              <a:lnSpc>
                <a:spcPct val="100000"/>
              </a:lnSpc>
              <a:spcBef>
                <a:spcPts val="0"/>
              </a:spcBef>
              <a:buNone/>
            </a:pPr>
            <a:r>
              <a:rPr lang="en-US" sz="2400" dirty="0" smtClean="0"/>
              <a:t>“Trauma”</a:t>
            </a:r>
          </a:p>
          <a:p>
            <a:pPr>
              <a:lnSpc>
                <a:spcPct val="100000"/>
              </a:lnSpc>
              <a:spcBef>
                <a:spcPts val="0"/>
              </a:spcBef>
            </a:pPr>
            <a:r>
              <a:rPr lang="en-US" sz="2400" dirty="0" smtClean="0"/>
              <a:t>Any experience, perceived or real, of loss, transition or stress having a significant negative impact</a:t>
            </a:r>
          </a:p>
          <a:p>
            <a:pPr>
              <a:lnSpc>
                <a:spcPct val="100000"/>
              </a:lnSpc>
              <a:spcBef>
                <a:spcPts val="0"/>
              </a:spcBef>
            </a:pPr>
            <a:r>
              <a:rPr lang="en-US" sz="2400" dirty="0">
                <a:solidFill>
                  <a:srgbClr val="FFFF00"/>
                </a:solidFill>
              </a:rPr>
              <a:t>Trauma is an emotional response to a terrible event like an accident, </a:t>
            </a:r>
            <a:r>
              <a:rPr lang="en-US" sz="2400" dirty="0" smtClean="0">
                <a:solidFill>
                  <a:srgbClr val="FFFF00"/>
                </a:solidFill>
              </a:rPr>
              <a:t>violence </a:t>
            </a:r>
            <a:r>
              <a:rPr lang="en-US" sz="2400" dirty="0">
                <a:solidFill>
                  <a:srgbClr val="FFFF00"/>
                </a:solidFill>
              </a:rPr>
              <a:t>or natural </a:t>
            </a:r>
            <a:r>
              <a:rPr lang="en-US" sz="2400" dirty="0" smtClean="0">
                <a:solidFill>
                  <a:srgbClr val="FFFF00"/>
                </a:solidFill>
              </a:rPr>
              <a:t>disaster</a:t>
            </a:r>
          </a:p>
          <a:p>
            <a:pPr>
              <a:lnSpc>
                <a:spcPct val="100000"/>
              </a:lnSpc>
              <a:spcBef>
                <a:spcPts val="0"/>
              </a:spcBef>
            </a:pPr>
            <a:r>
              <a:rPr lang="en-US" sz="2400" dirty="0" smtClean="0"/>
              <a:t>Any adverse experience that results in a stress response</a:t>
            </a:r>
          </a:p>
          <a:p>
            <a:pPr>
              <a:lnSpc>
                <a:spcPct val="100000"/>
              </a:lnSpc>
              <a:spcBef>
                <a:spcPts val="0"/>
              </a:spcBef>
            </a:pPr>
            <a:r>
              <a:rPr lang="en-US" sz="2400" dirty="0" smtClean="0">
                <a:solidFill>
                  <a:srgbClr val="FFFF00"/>
                </a:solidFill>
              </a:rPr>
              <a:t>Any situation or event that results in feeling fear for one’s safety or security</a:t>
            </a:r>
          </a:p>
          <a:p>
            <a:pPr>
              <a:lnSpc>
                <a:spcPct val="100000"/>
              </a:lnSpc>
              <a:spcBef>
                <a:spcPts val="0"/>
              </a:spcBef>
            </a:pPr>
            <a:r>
              <a:rPr lang="en-US" sz="2400" dirty="0" smtClean="0"/>
              <a:t>An experienced action or event that is a “concussion” to one’s soul</a:t>
            </a:r>
          </a:p>
          <a:p>
            <a:pPr>
              <a:lnSpc>
                <a:spcPct val="100000"/>
              </a:lnSpc>
              <a:spcBef>
                <a:spcPts val="0"/>
              </a:spcBef>
            </a:pPr>
            <a:r>
              <a:rPr lang="en-US" sz="2400" dirty="0" smtClean="0">
                <a:solidFill>
                  <a:srgbClr val="FFFF00"/>
                </a:solidFill>
              </a:rPr>
              <a:t>When one’s world has been “rocked” at its core</a:t>
            </a:r>
          </a:p>
          <a:p>
            <a:pPr>
              <a:lnSpc>
                <a:spcPct val="100000"/>
              </a:lnSpc>
              <a:spcBef>
                <a:spcPts val="0"/>
              </a:spcBef>
            </a:pPr>
            <a:r>
              <a:rPr lang="en-US" sz="2400" dirty="0" smtClean="0"/>
              <a:t>Any event or experience, direct or indirect that induces a stress reaction</a:t>
            </a:r>
          </a:p>
          <a:p>
            <a:pPr>
              <a:lnSpc>
                <a:spcPct val="100000"/>
              </a:lnSpc>
              <a:spcBef>
                <a:spcPts val="0"/>
              </a:spcBef>
            </a:pPr>
            <a:r>
              <a:rPr lang="en-US" sz="2400" dirty="0" smtClean="0"/>
              <a:t>Types of Trauma</a:t>
            </a:r>
          </a:p>
          <a:p>
            <a:pPr lvl="1">
              <a:lnSpc>
                <a:spcPct val="100000"/>
              </a:lnSpc>
              <a:spcBef>
                <a:spcPts val="0"/>
              </a:spcBef>
            </a:pPr>
            <a:r>
              <a:rPr lang="en-US" sz="1800" dirty="0" smtClean="0"/>
              <a:t>Acute</a:t>
            </a:r>
          </a:p>
          <a:p>
            <a:pPr lvl="1">
              <a:lnSpc>
                <a:spcPct val="100000"/>
              </a:lnSpc>
              <a:spcBef>
                <a:spcPts val="0"/>
              </a:spcBef>
            </a:pPr>
            <a:r>
              <a:rPr lang="en-US" sz="1800" dirty="0" smtClean="0"/>
              <a:t>Chronic</a:t>
            </a:r>
          </a:p>
          <a:p>
            <a:pPr lvl="1">
              <a:lnSpc>
                <a:spcPct val="100000"/>
              </a:lnSpc>
              <a:spcBef>
                <a:spcPts val="0"/>
              </a:spcBef>
            </a:pPr>
            <a:r>
              <a:rPr lang="en-US" sz="1800" dirty="0" smtClean="0"/>
              <a:t>Complex</a:t>
            </a:r>
          </a:p>
          <a:p>
            <a:pPr>
              <a:lnSpc>
                <a:spcPct val="100000"/>
              </a:lnSpc>
              <a:spcBef>
                <a:spcPts val="0"/>
              </a:spcBef>
            </a:pPr>
            <a:r>
              <a:rPr lang="en-US" sz="2800" dirty="0" smtClean="0"/>
              <a:t>Trauma Context Makes a Difference</a:t>
            </a:r>
          </a:p>
          <a:p>
            <a:pPr lvl="1">
              <a:lnSpc>
                <a:spcPct val="100000"/>
              </a:lnSpc>
              <a:spcBef>
                <a:spcPts val="0"/>
              </a:spcBef>
            </a:pPr>
            <a:r>
              <a:rPr lang="en-US" sz="1600" dirty="0" smtClean="0"/>
              <a:t>“Natural” Occurrences and Events</a:t>
            </a:r>
          </a:p>
          <a:p>
            <a:pPr lvl="1">
              <a:lnSpc>
                <a:spcPct val="100000"/>
              </a:lnSpc>
              <a:spcBef>
                <a:spcPts val="0"/>
              </a:spcBef>
            </a:pPr>
            <a:r>
              <a:rPr lang="en-US" sz="1600" dirty="0" smtClean="0"/>
              <a:t>Behaviors and Situations Caused by Another Person </a:t>
            </a:r>
            <a:endParaRPr lang="en-US" sz="1600" dirty="0"/>
          </a:p>
        </p:txBody>
      </p:sp>
    </p:spTree>
    <p:extLst>
      <p:ext uri="{BB962C8B-B14F-4D97-AF65-F5344CB8AC3E}">
        <p14:creationId xmlns:p14="http://schemas.microsoft.com/office/powerpoint/2010/main" val="2862066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967" y="36447"/>
            <a:ext cx="10507082" cy="1356934"/>
          </a:xfrm>
        </p:spPr>
        <p:txBody>
          <a:bodyPr>
            <a:normAutofit/>
          </a:bodyPr>
          <a:lstStyle/>
          <a:p>
            <a:r>
              <a:rPr lang="en-US" sz="4400" b="1" dirty="0" smtClean="0">
                <a:solidFill>
                  <a:schemeClr val="accent4">
                    <a:lumMod val="60000"/>
                    <a:lumOff val="40000"/>
                  </a:schemeClr>
                </a:solidFill>
              </a:rPr>
              <a:t>Good stress – bad stress </a:t>
            </a:r>
            <a:endParaRPr lang="en-US" sz="4400" b="1" dirty="0">
              <a:solidFill>
                <a:schemeClr val="accent4">
                  <a:lumMod val="60000"/>
                  <a:lumOff val="40000"/>
                </a:schemeClr>
              </a:solidFill>
            </a:endParaRPr>
          </a:p>
        </p:txBody>
      </p:sp>
      <p:sp>
        <p:nvSpPr>
          <p:cNvPr id="3" name="Content Placeholder 2"/>
          <p:cNvSpPr>
            <a:spLocks noGrp="1"/>
          </p:cNvSpPr>
          <p:nvPr>
            <p:ph idx="1"/>
          </p:nvPr>
        </p:nvSpPr>
        <p:spPr>
          <a:xfrm>
            <a:off x="511950" y="1856464"/>
            <a:ext cx="2969187" cy="4524898"/>
          </a:xfrm>
        </p:spPr>
        <p:txBody>
          <a:bodyPr>
            <a:noAutofit/>
          </a:bodyPr>
          <a:lstStyle/>
          <a:p>
            <a:pPr>
              <a:lnSpc>
                <a:spcPct val="100000"/>
              </a:lnSpc>
            </a:pPr>
            <a:r>
              <a:rPr lang="en-US" sz="3000" dirty="0" smtClean="0">
                <a:solidFill>
                  <a:srgbClr val="92D050"/>
                </a:solidFill>
              </a:rPr>
              <a:t>Good Stress</a:t>
            </a:r>
          </a:p>
          <a:p>
            <a:pPr lvl="1">
              <a:lnSpc>
                <a:spcPct val="100000"/>
              </a:lnSpc>
            </a:pPr>
            <a:r>
              <a:rPr lang="en-US" sz="2600" dirty="0" smtClean="0">
                <a:solidFill>
                  <a:srgbClr val="92D050"/>
                </a:solidFill>
              </a:rPr>
              <a:t>Controlled</a:t>
            </a:r>
          </a:p>
          <a:p>
            <a:pPr lvl="1">
              <a:lnSpc>
                <a:spcPct val="100000"/>
              </a:lnSpc>
            </a:pPr>
            <a:r>
              <a:rPr lang="en-US" sz="2600" dirty="0" smtClean="0">
                <a:solidFill>
                  <a:srgbClr val="92D050"/>
                </a:solidFill>
              </a:rPr>
              <a:t>Paced</a:t>
            </a:r>
          </a:p>
          <a:p>
            <a:pPr lvl="1">
              <a:lnSpc>
                <a:spcPct val="100000"/>
              </a:lnSpc>
            </a:pPr>
            <a:r>
              <a:rPr lang="en-US" sz="2600" dirty="0" smtClean="0">
                <a:solidFill>
                  <a:srgbClr val="92D050"/>
                </a:solidFill>
              </a:rPr>
              <a:t>Planned</a:t>
            </a:r>
          </a:p>
          <a:p>
            <a:pPr>
              <a:lnSpc>
                <a:spcPct val="100000"/>
              </a:lnSpc>
            </a:pPr>
            <a:r>
              <a:rPr lang="en-US" sz="3000" dirty="0" smtClean="0">
                <a:solidFill>
                  <a:srgbClr val="FFFF00"/>
                </a:solidFill>
              </a:rPr>
              <a:t>Bad Stress</a:t>
            </a:r>
          </a:p>
          <a:p>
            <a:pPr lvl="1">
              <a:lnSpc>
                <a:spcPct val="100000"/>
              </a:lnSpc>
            </a:pPr>
            <a:r>
              <a:rPr lang="en-US" sz="2600" dirty="0" smtClean="0">
                <a:solidFill>
                  <a:srgbClr val="FFFF00"/>
                </a:solidFill>
              </a:rPr>
              <a:t>Random</a:t>
            </a:r>
          </a:p>
          <a:p>
            <a:pPr lvl="1">
              <a:lnSpc>
                <a:spcPct val="100000"/>
              </a:lnSpc>
            </a:pPr>
            <a:r>
              <a:rPr lang="en-US" sz="2600" dirty="0" smtClean="0">
                <a:solidFill>
                  <a:srgbClr val="FFFF00"/>
                </a:solidFill>
              </a:rPr>
              <a:t>Irregular</a:t>
            </a:r>
          </a:p>
          <a:p>
            <a:pPr lvl="1">
              <a:lnSpc>
                <a:spcPct val="100000"/>
              </a:lnSpc>
            </a:pPr>
            <a:r>
              <a:rPr lang="en-US" sz="2600" dirty="0" smtClean="0">
                <a:solidFill>
                  <a:srgbClr val="FFFF00"/>
                </a:solidFill>
              </a:rPr>
              <a:t>Uncontrolled</a:t>
            </a:r>
            <a:r>
              <a:rPr lang="en-US" sz="2600" dirty="0" smtClean="0"/>
              <a:t> </a:t>
            </a:r>
            <a:endParaRPr lang="en-US" sz="2600" dirty="0"/>
          </a:p>
        </p:txBody>
      </p:sp>
      <p:sp>
        <p:nvSpPr>
          <p:cNvPr id="11" name="Rectangle 10"/>
          <p:cNvSpPr/>
          <p:nvPr/>
        </p:nvSpPr>
        <p:spPr>
          <a:xfrm>
            <a:off x="5361709" y="1491175"/>
            <a:ext cx="6005946" cy="23118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t>Readiness</a:t>
            </a:r>
          </a:p>
          <a:p>
            <a:pPr marL="285750" indent="-285750">
              <a:buFont typeface="Arial" panose="020B0604020202020204" pitchFamily="34" charset="0"/>
              <a:buChar char="•"/>
            </a:pPr>
            <a:r>
              <a:rPr lang="en-US" sz="2400" b="1" dirty="0"/>
              <a:t>On my game</a:t>
            </a:r>
          </a:p>
          <a:p>
            <a:pPr marL="285750" indent="-285750">
              <a:buFont typeface="Arial" panose="020B0604020202020204" pitchFamily="34" charset="0"/>
              <a:buChar char="•"/>
            </a:pPr>
            <a:r>
              <a:rPr lang="en-US" sz="2400" b="1" dirty="0"/>
              <a:t>Alertness</a:t>
            </a:r>
          </a:p>
          <a:p>
            <a:pPr marL="285750" indent="-285750">
              <a:buFont typeface="Arial" panose="020B0604020202020204" pitchFamily="34" charset="0"/>
              <a:buChar char="•"/>
            </a:pPr>
            <a:r>
              <a:rPr lang="en-US" sz="2400" b="1" dirty="0"/>
              <a:t>Exercises the system and strengthens it or builds </a:t>
            </a:r>
            <a:r>
              <a:rPr lang="en-US" sz="2400" b="1" dirty="0" smtClean="0"/>
              <a:t>resistance </a:t>
            </a:r>
            <a:r>
              <a:rPr lang="en-US" sz="2400" b="1" dirty="0"/>
              <a:t>to other types of </a:t>
            </a:r>
            <a:r>
              <a:rPr lang="en-US" sz="2400" b="1" dirty="0" smtClean="0"/>
              <a:t>stress</a:t>
            </a:r>
            <a:endParaRPr lang="en-US" sz="2400" b="1" dirty="0"/>
          </a:p>
        </p:txBody>
      </p:sp>
      <p:sp>
        <p:nvSpPr>
          <p:cNvPr id="13" name="Rectangle 12"/>
          <p:cNvSpPr/>
          <p:nvPr/>
        </p:nvSpPr>
        <p:spPr>
          <a:xfrm>
            <a:off x="5361709" y="4177144"/>
            <a:ext cx="6005946" cy="24480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400" b="1" dirty="0" smtClean="0">
                <a:solidFill>
                  <a:schemeClr val="bg1"/>
                </a:solidFill>
              </a:rPr>
              <a:t>Hypervigilance</a:t>
            </a:r>
          </a:p>
          <a:p>
            <a:pPr marL="285750" indent="-285750">
              <a:buFont typeface="Arial" panose="020B0604020202020204" pitchFamily="34" charset="0"/>
              <a:buChar char="•"/>
            </a:pPr>
            <a:r>
              <a:rPr lang="en-US" sz="2400" b="1" dirty="0" smtClean="0">
                <a:solidFill>
                  <a:schemeClr val="bg1"/>
                </a:solidFill>
              </a:rPr>
              <a:t>Dysregulation</a:t>
            </a:r>
          </a:p>
          <a:p>
            <a:pPr marL="285750" indent="-285750">
              <a:buFont typeface="Arial" panose="020B0604020202020204" pitchFamily="34" charset="0"/>
              <a:buChar char="•"/>
            </a:pPr>
            <a:r>
              <a:rPr lang="en-US" sz="2400" b="1" dirty="0" smtClean="0">
                <a:solidFill>
                  <a:schemeClr val="bg1"/>
                </a:solidFill>
              </a:rPr>
              <a:t>Distractibility</a:t>
            </a:r>
          </a:p>
          <a:p>
            <a:pPr marL="285750" indent="-285750">
              <a:buFont typeface="Arial" panose="020B0604020202020204" pitchFamily="34" charset="0"/>
              <a:buChar char="•"/>
            </a:pPr>
            <a:r>
              <a:rPr lang="en-US" sz="2400" b="1" dirty="0" smtClean="0">
                <a:solidFill>
                  <a:schemeClr val="bg1"/>
                </a:solidFill>
              </a:rPr>
              <a:t>Reduced hope for future</a:t>
            </a:r>
          </a:p>
          <a:p>
            <a:pPr marL="285750" indent="-285750">
              <a:buFont typeface="Arial" panose="020B0604020202020204" pitchFamily="34" charset="0"/>
              <a:buChar char="•"/>
            </a:pPr>
            <a:r>
              <a:rPr lang="en-US" sz="2400" b="1" dirty="0" smtClean="0">
                <a:solidFill>
                  <a:schemeClr val="bg1"/>
                </a:solidFill>
              </a:rPr>
              <a:t>Risk of inappropriate and self defeating coping reactions </a:t>
            </a:r>
            <a:endParaRPr lang="en-US" sz="2400" b="1" dirty="0">
              <a:solidFill>
                <a:schemeClr val="bg1"/>
              </a:solidFill>
            </a:endParaRPr>
          </a:p>
        </p:txBody>
      </p:sp>
      <p:sp>
        <p:nvSpPr>
          <p:cNvPr id="14" name="Right Arrow 13"/>
          <p:cNvSpPr/>
          <p:nvPr/>
        </p:nvSpPr>
        <p:spPr>
          <a:xfrm>
            <a:off x="3221182" y="2473036"/>
            <a:ext cx="184958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221182" y="4613564"/>
            <a:ext cx="1849582" cy="6026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3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54086"/>
          </a:xfrm>
        </p:spPr>
        <p:txBody>
          <a:bodyPr>
            <a:normAutofit/>
          </a:bodyPr>
          <a:lstStyle/>
          <a:p>
            <a:r>
              <a:rPr lang="en-US" sz="4400" b="1" dirty="0" smtClean="0"/>
              <a:t>Trauma/ Stress - </a:t>
            </a:r>
            <a:r>
              <a:rPr lang="en-US" sz="2800" b="1" dirty="0" smtClean="0"/>
              <a:t>defined</a:t>
            </a:r>
            <a:endParaRPr lang="en-US" sz="2800" b="1" dirty="0"/>
          </a:p>
        </p:txBody>
      </p:sp>
      <p:sp>
        <p:nvSpPr>
          <p:cNvPr id="3" name="Content Placeholder 2"/>
          <p:cNvSpPr>
            <a:spLocks noGrp="1"/>
          </p:cNvSpPr>
          <p:nvPr>
            <p:ph idx="1"/>
          </p:nvPr>
        </p:nvSpPr>
        <p:spPr>
          <a:xfrm>
            <a:off x="1141413" y="1097280"/>
            <a:ext cx="10783887" cy="6228276"/>
          </a:xfrm>
        </p:spPr>
        <p:txBody>
          <a:bodyPr>
            <a:noAutofit/>
          </a:bodyPr>
          <a:lstStyle/>
          <a:p>
            <a:pPr marL="0" indent="0">
              <a:lnSpc>
                <a:spcPct val="100000"/>
              </a:lnSpc>
              <a:spcBef>
                <a:spcPts val="0"/>
              </a:spcBef>
              <a:buNone/>
            </a:pPr>
            <a:r>
              <a:rPr lang="en-US" sz="3200" dirty="0" smtClean="0"/>
              <a:t>STRESS</a:t>
            </a:r>
          </a:p>
          <a:p>
            <a:pPr>
              <a:lnSpc>
                <a:spcPct val="100000"/>
              </a:lnSpc>
              <a:spcBef>
                <a:spcPts val="0"/>
              </a:spcBef>
            </a:pPr>
            <a:r>
              <a:rPr lang="en-US" sz="2800" dirty="0" smtClean="0"/>
              <a:t>Good Stress</a:t>
            </a:r>
          </a:p>
          <a:p>
            <a:pPr lvl="1">
              <a:lnSpc>
                <a:spcPct val="100000"/>
              </a:lnSpc>
              <a:spcBef>
                <a:spcPts val="0"/>
              </a:spcBef>
            </a:pPr>
            <a:r>
              <a:rPr lang="en-US" sz="2400" dirty="0" smtClean="0"/>
              <a:t>Planned </a:t>
            </a:r>
          </a:p>
          <a:p>
            <a:pPr lvl="1">
              <a:lnSpc>
                <a:spcPct val="100000"/>
              </a:lnSpc>
              <a:spcBef>
                <a:spcPts val="0"/>
              </a:spcBef>
            </a:pPr>
            <a:r>
              <a:rPr lang="en-US" sz="2400" dirty="0"/>
              <a:t>Controlled</a:t>
            </a:r>
          </a:p>
          <a:p>
            <a:pPr lvl="1">
              <a:lnSpc>
                <a:spcPct val="100000"/>
              </a:lnSpc>
              <a:spcBef>
                <a:spcPts val="0"/>
              </a:spcBef>
            </a:pPr>
            <a:r>
              <a:rPr lang="en-US" sz="2400" dirty="0" smtClean="0"/>
              <a:t>Paced</a:t>
            </a:r>
          </a:p>
          <a:p>
            <a:pPr>
              <a:lnSpc>
                <a:spcPct val="100000"/>
              </a:lnSpc>
              <a:spcBef>
                <a:spcPts val="0"/>
              </a:spcBef>
            </a:pPr>
            <a:r>
              <a:rPr lang="en-US" sz="3200" dirty="0" smtClean="0"/>
              <a:t>Bad Stress</a:t>
            </a:r>
          </a:p>
          <a:p>
            <a:pPr lvl="1">
              <a:lnSpc>
                <a:spcPct val="100000"/>
              </a:lnSpc>
              <a:spcBef>
                <a:spcPts val="0"/>
              </a:spcBef>
            </a:pPr>
            <a:r>
              <a:rPr lang="en-US" sz="2800" dirty="0" smtClean="0"/>
              <a:t>Random or Impending Uncertainty</a:t>
            </a:r>
          </a:p>
          <a:p>
            <a:pPr lvl="1">
              <a:lnSpc>
                <a:spcPct val="100000"/>
              </a:lnSpc>
              <a:spcBef>
                <a:spcPts val="0"/>
              </a:spcBef>
            </a:pPr>
            <a:r>
              <a:rPr lang="en-US" sz="2800" dirty="0" smtClean="0"/>
              <a:t>Uncontrolled</a:t>
            </a:r>
          </a:p>
          <a:p>
            <a:pPr lvl="1">
              <a:lnSpc>
                <a:spcPct val="100000"/>
              </a:lnSpc>
              <a:spcBef>
                <a:spcPts val="0"/>
              </a:spcBef>
            </a:pPr>
            <a:r>
              <a:rPr lang="en-US" sz="2800" dirty="0" smtClean="0"/>
              <a:t>Irregular, Static </a:t>
            </a:r>
            <a:endParaRPr lang="en-US" sz="2400" dirty="0"/>
          </a:p>
          <a:p>
            <a:pPr>
              <a:lnSpc>
                <a:spcPct val="100000"/>
              </a:lnSpc>
              <a:spcBef>
                <a:spcPts val="0"/>
              </a:spcBef>
            </a:pPr>
            <a:r>
              <a:rPr lang="en-US" sz="2800" dirty="0" smtClean="0"/>
              <a:t>Bad Stress = Trauma</a:t>
            </a:r>
          </a:p>
          <a:p>
            <a:pPr lvl="1">
              <a:lnSpc>
                <a:spcPct val="100000"/>
              </a:lnSpc>
              <a:spcBef>
                <a:spcPts val="0"/>
              </a:spcBef>
            </a:pPr>
            <a:r>
              <a:rPr lang="en-US" sz="2400" dirty="0" smtClean="0"/>
              <a:t>Episodic - an event</a:t>
            </a:r>
          </a:p>
          <a:p>
            <a:pPr lvl="1">
              <a:lnSpc>
                <a:spcPct val="100000"/>
              </a:lnSpc>
              <a:spcBef>
                <a:spcPts val="0"/>
              </a:spcBef>
            </a:pPr>
            <a:r>
              <a:rPr lang="en-US" sz="2400" dirty="0" smtClean="0"/>
              <a:t>Chronic - ongoing and multiple</a:t>
            </a:r>
          </a:p>
          <a:p>
            <a:pPr lvl="1">
              <a:lnSpc>
                <a:spcPct val="100000"/>
              </a:lnSpc>
              <a:spcBef>
                <a:spcPts val="0"/>
              </a:spcBef>
            </a:pPr>
            <a:r>
              <a:rPr lang="en-US" sz="2400" dirty="0" smtClean="0"/>
              <a:t>Toxic - environmental</a:t>
            </a:r>
          </a:p>
          <a:p>
            <a:pPr>
              <a:lnSpc>
                <a:spcPct val="100000"/>
              </a:lnSpc>
              <a:spcBef>
                <a:spcPts val="0"/>
              </a:spcBef>
            </a:pPr>
            <a:endParaRPr lang="en-US" sz="2800" dirty="0"/>
          </a:p>
        </p:txBody>
      </p:sp>
    </p:spTree>
    <p:extLst>
      <p:ext uri="{BB962C8B-B14F-4D97-AF65-F5344CB8AC3E}">
        <p14:creationId xmlns:p14="http://schemas.microsoft.com/office/powerpoint/2010/main" val="891726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54086"/>
          </a:xfrm>
        </p:spPr>
        <p:txBody>
          <a:bodyPr>
            <a:normAutofit/>
          </a:bodyPr>
          <a:lstStyle/>
          <a:p>
            <a:r>
              <a:rPr lang="en-US" sz="4400" b="1" dirty="0" smtClean="0"/>
              <a:t>Secondary Trauma - </a:t>
            </a:r>
            <a:r>
              <a:rPr lang="en-US" sz="2800" b="1" dirty="0" smtClean="0"/>
              <a:t>defined</a:t>
            </a:r>
            <a:endParaRPr lang="en-US" sz="2800" b="1" dirty="0"/>
          </a:p>
        </p:txBody>
      </p:sp>
      <p:sp>
        <p:nvSpPr>
          <p:cNvPr id="6" name="TextBox 5"/>
          <p:cNvSpPr txBox="1"/>
          <p:nvPr/>
        </p:nvSpPr>
        <p:spPr>
          <a:xfrm>
            <a:off x="950919" y="954086"/>
            <a:ext cx="10894717" cy="5570756"/>
          </a:xfrm>
          <a:prstGeom prst="rect">
            <a:avLst/>
          </a:prstGeom>
          <a:noFill/>
        </p:spPr>
        <p:txBody>
          <a:bodyPr wrap="square" rtlCol="0">
            <a:spAutoFit/>
          </a:bodyPr>
          <a:lstStyle/>
          <a:p>
            <a:r>
              <a:rPr lang="en-US" sz="1600" dirty="0" smtClean="0"/>
              <a:t>Trauma resulting from caring for, hearing about or witnessing the intense suffering of others. </a:t>
            </a:r>
          </a:p>
          <a:p>
            <a:r>
              <a:rPr lang="en-US" sz="1600" dirty="0" smtClean="0"/>
              <a:t>Over time, the cumulative effect can result in an internalization of trauma, leading to compassion</a:t>
            </a:r>
          </a:p>
          <a:p>
            <a:r>
              <a:rPr lang="en-US" sz="1600" dirty="0" smtClean="0"/>
              <a:t> fatigue or burnout.</a:t>
            </a:r>
          </a:p>
          <a:p>
            <a:r>
              <a:rPr lang="en-US" sz="1600" dirty="0" smtClean="0"/>
              <a:t>-psychotherapt-center.com</a:t>
            </a:r>
          </a:p>
          <a:p>
            <a:endParaRPr lang="en-US" sz="1600" dirty="0" smtClean="0"/>
          </a:p>
          <a:p>
            <a:r>
              <a:rPr lang="en-US" sz="1600" dirty="0" smtClean="0"/>
              <a:t>Secondary traumatic stress refers to the presence of PTSD symptoms caused by at least one </a:t>
            </a:r>
          </a:p>
          <a:p>
            <a:r>
              <a:rPr lang="en-US" sz="1600" dirty="0" smtClean="0"/>
              <a:t>exposure to traumatic material.</a:t>
            </a:r>
          </a:p>
          <a:p>
            <a:r>
              <a:rPr lang="en-US" sz="1600" dirty="0" smtClean="0"/>
              <a:t>-APA</a:t>
            </a:r>
          </a:p>
          <a:p>
            <a:endParaRPr lang="en-US" sz="1600" dirty="0" smtClean="0"/>
          </a:p>
          <a:p>
            <a:r>
              <a:rPr lang="en-US" sz="1600" dirty="0" smtClean="0"/>
              <a:t>Secondary traumatic stress is a natural consequence of caring between two people, one </a:t>
            </a:r>
          </a:p>
          <a:p>
            <a:r>
              <a:rPr lang="en-US" sz="1600" dirty="0" smtClean="0"/>
              <a:t>of whom has been initially traumatized and the other of whom is affected by the first traumatic</a:t>
            </a:r>
          </a:p>
          <a:p>
            <a:r>
              <a:rPr lang="en-US" sz="1600" dirty="0" smtClean="0"/>
              <a:t>experience. Risk factors are empathy and exposure. Other risk factors are the care giver’s previous</a:t>
            </a:r>
          </a:p>
          <a:p>
            <a:r>
              <a:rPr lang="en-US" sz="1600" dirty="0" smtClean="0"/>
              <a:t>trauma experiences and the extent to which they have been resolved.</a:t>
            </a:r>
          </a:p>
          <a:p>
            <a:r>
              <a:rPr lang="en-US" sz="1600" dirty="0" smtClean="0"/>
              <a:t>-</a:t>
            </a:r>
            <a:r>
              <a:rPr lang="en-US" sz="1600" dirty="0" err="1" smtClean="0"/>
              <a:t>Figley</a:t>
            </a:r>
            <a:r>
              <a:rPr lang="en-US" sz="1600" dirty="0" smtClean="0"/>
              <a:t>, 1995</a:t>
            </a:r>
          </a:p>
          <a:p>
            <a:endParaRPr lang="en-US" sz="1600" dirty="0"/>
          </a:p>
          <a:p>
            <a:r>
              <a:rPr lang="en-US" sz="1600" dirty="0"/>
              <a:t>When someone shares their trauma with you …it becomes your </a:t>
            </a:r>
            <a:r>
              <a:rPr lang="en-US" sz="1600" dirty="0" smtClean="0"/>
              <a:t>trauma</a:t>
            </a:r>
            <a:endParaRPr lang="en-US" sz="1600" dirty="0"/>
          </a:p>
          <a:p>
            <a:endParaRPr lang="en-US" sz="1600" dirty="0"/>
          </a:p>
          <a:p>
            <a:r>
              <a:rPr lang="en-US" sz="1600" dirty="0" smtClean="0"/>
              <a:t>Some other terms used at times interchangeably:</a:t>
            </a:r>
          </a:p>
          <a:p>
            <a:pPr marL="285750" indent="-285750">
              <a:buFont typeface="Arial" panose="020B0604020202020204" pitchFamily="34" charset="0"/>
              <a:buChar char="•"/>
            </a:pPr>
            <a:r>
              <a:rPr lang="en-US" sz="1600" dirty="0" smtClean="0"/>
              <a:t>Compassion fatigue</a:t>
            </a:r>
          </a:p>
          <a:p>
            <a:pPr marL="285750" indent="-285750">
              <a:buFont typeface="Arial" panose="020B0604020202020204" pitchFamily="34" charset="0"/>
              <a:buChar char="•"/>
            </a:pPr>
            <a:r>
              <a:rPr lang="en-US" sz="1600" dirty="0" smtClean="0"/>
              <a:t>Vicarious trauma</a:t>
            </a:r>
          </a:p>
          <a:p>
            <a:pPr marL="285750" indent="-285750">
              <a:buFont typeface="Arial" panose="020B0604020202020204" pitchFamily="34" charset="0"/>
              <a:buChar char="•"/>
            </a:pPr>
            <a:r>
              <a:rPr lang="en-US" sz="1600" dirty="0" smtClean="0"/>
              <a:t>Burnout</a:t>
            </a:r>
          </a:p>
          <a:p>
            <a:pPr marL="285750" indent="-285750">
              <a:buFont typeface="Arial" panose="020B0604020202020204" pitchFamily="34" charset="0"/>
              <a:buChar char="•"/>
            </a:pPr>
            <a:r>
              <a:rPr lang="en-US" sz="1600" dirty="0" smtClean="0"/>
              <a:t>Compassion satisfaction</a:t>
            </a:r>
            <a:endParaRPr lang="en-US" sz="1600" dirty="0"/>
          </a:p>
        </p:txBody>
      </p:sp>
    </p:spTree>
    <p:extLst>
      <p:ext uri="{BB962C8B-B14F-4D97-AF65-F5344CB8AC3E}">
        <p14:creationId xmlns:p14="http://schemas.microsoft.com/office/powerpoint/2010/main" val="972576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655" y="764373"/>
            <a:ext cx="9282545" cy="1293028"/>
          </a:xfrm>
        </p:spPr>
        <p:txBody>
          <a:bodyPr/>
          <a:lstStyle/>
          <a:p>
            <a:r>
              <a:rPr lang="en-US" dirty="0" smtClean="0"/>
              <a:t>Continuum of Traumatic Stress</a:t>
            </a:r>
            <a:endParaRPr lang="en-US" dirty="0"/>
          </a:p>
        </p:txBody>
      </p:sp>
      <p:sp>
        <p:nvSpPr>
          <p:cNvPr id="3" name="Content Placeholder 2"/>
          <p:cNvSpPr>
            <a:spLocks noGrp="1"/>
          </p:cNvSpPr>
          <p:nvPr>
            <p:ph idx="1"/>
          </p:nvPr>
        </p:nvSpPr>
        <p:spPr/>
        <p:txBody>
          <a:bodyPr/>
          <a:lstStyle/>
          <a:p>
            <a:r>
              <a:rPr lang="en-US" dirty="0" smtClean="0"/>
              <a:t>Primary trauma (primary trauma victim)</a:t>
            </a:r>
          </a:p>
          <a:p>
            <a:r>
              <a:rPr lang="en-US" dirty="0" smtClean="0"/>
              <a:t>Secondary trauma (Trauma experienced by family members, friends, first responders, helping professionals, etc.)</a:t>
            </a:r>
          </a:p>
          <a:p>
            <a:r>
              <a:rPr lang="en-US" dirty="0" smtClean="0"/>
              <a:t>Compassion Fatigue (Trauma experienced by care-givers and helping professionals)</a:t>
            </a:r>
          </a:p>
          <a:p>
            <a:pPr lvl="1"/>
            <a:r>
              <a:rPr lang="en-US" dirty="0" smtClean="0"/>
              <a:t>Secondary trauma</a:t>
            </a:r>
          </a:p>
          <a:p>
            <a:pPr lvl="1"/>
            <a:r>
              <a:rPr lang="en-US" dirty="0" smtClean="0"/>
              <a:t>Burnout</a:t>
            </a:r>
          </a:p>
          <a:p>
            <a:r>
              <a:rPr lang="en-US" dirty="0" smtClean="0"/>
              <a:t>Organizational trauma</a:t>
            </a:r>
            <a:endParaRPr lang="en-US" dirty="0"/>
          </a:p>
        </p:txBody>
      </p:sp>
    </p:spTree>
    <p:extLst>
      <p:ext uri="{BB962C8B-B14F-4D97-AF65-F5344CB8AC3E}">
        <p14:creationId xmlns:p14="http://schemas.microsoft.com/office/powerpoint/2010/main" val="1901800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97818"/>
            <a:ext cx="10690923" cy="985394"/>
          </a:xfrm>
        </p:spPr>
        <p:txBody>
          <a:bodyPr>
            <a:normAutofit/>
          </a:bodyPr>
          <a:lstStyle/>
          <a:p>
            <a:r>
              <a:rPr lang="en-US" sz="4400" b="1" dirty="0" smtClean="0"/>
              <a:t>Trauma – </a:t>
            </a:r>
            <a:r>
              <a:rPr lang="en-US" sz="2800" b="1" dirty="0" smtClean="0"/>
              <a:t>Cause &amp; Contributing factors</a:t>
            </a:r>
            <a:endParaRPr lang="en-US" sz="2800" b="1" dirty="0"/>
          </a:p>
        </p:txBody>
      </p:sp>
      <p:sp>
        <p:nvSpPr>
          <p:cNvPr id="3" name="Content Placeholder 2"/>
          <p:cNvSpPr>
            <a:spLocks noGrp="1"/>
          </p:cNvSpPr>
          <p:nvPr>
            <p:ph idx="1"/>
          </p:nvPr>
        </p:nvSpPr>
        <p:spPr>
          <a:xfrm>
            <a:off x="717452" y="1083212"/>
            <a:ext cx="10983638" cy="5650991"/>
          </a:xfrm>
        </p:spPr>
        <p:txBody>
          <a:bodyPr>
            <a:noAutofit/>
          </a:bodyPr>
          <a:lstStyle/>
          <a:p>
            <a:pPr lvl="1">
              <a:lnSpc>
                <a:spcPct val="100000"/>
              </a:lnSpc>
              <a:spcBef>
                <a:spcPts val="0"/>
              </a:spcBef>
            </a:pPr>
            <a:r>
              <a:rPr lang="en-US" sz="3600" dirty="0" smtClean="0"/>
              <a:t>Adverse Childhood Experiences (ACEs)</a:t>
            </a:r>
          </a:p>
          <a:p>
            <a:pPr lvl="1">
              <a:lnSpc>
                <a:spcPct val="100000"/>
              </a:lnSpc>
              <a:spcBef>
                <a:spcPts val="0"/>
              </a:spcBef>
            </a:pPr>
            <a:r>
              <a:rPr lang="en-US" sz="3600" dirty="0" smtClean="0"/>
              <a:t>Multiple Factor Etiology</a:t>
            </a:r>
          </a:p>
          <a:p>
            <a:pPr lvl="2">
              <a:lnSpc>
                <a:spcPct val="100000"/>
              </a:lnSpc>
              <a:spcBef>
                <a:spcPts val="0"/>
              </a:spcBef>
            </a:pPr>
            <a:r>
              <a:rPr lang="en-US" sz="2800" dirty="0" smtClean="0"/>
              <a:t>Exposure to events, situations or other people’s behaviors in the home, at school, work, in the community</a:t>
            </a:r>
          </a:p>
          <a:p>
            <a:pPr lvl="2">
              <a:lnSpc>
                <a:spcPct val="100000"/>
              </a:lnSpc>
              <a:spcBef>
                <a:spcPts val="0"/>
              </a:spcBef>
            </a:pPr>
            <a:r>
              <a:rPr lang="en-US" sz="2800" dirty="0" smtClean="0"/>
              <a:t>Internal biological responses are the result not the cause of trauma</a:t>
            </a:r>
          </a:p>
          <a:p>
            <a:pPr lvl="2">
              <a:lnSpc>
                <a:spcPct val="100000"/>
              </a:lnSpc>
              <a:spcBef>
                <a:spcPts val="0"/>
              </a:spcBef>
            </a:pPr>
            <a:r>
              <a:rPr lang="en-US" sz="2800" dirty="0" smtClean="0"/>
              <a:t>Helps to give explanation to behavior (not an excuse for it)</a:t>
            </a:r>
          </a:p>
          <a:p>
            <a:pPr marL="914400" lvl="2" indent="0">
              <a:lnSpc>
                <a:spcPct val="100000"/>
              </a:lnSpc>
              <a:spcBef>
                <a:spcPts val="0"/>
              </a:spcBef>
              <a:buNone/>
            </a:pPr>
            <a:endParaRPr lang="en-US" sz="2800" dirty="0" smtClean="0"/>
          </a:p>
          <a:p>
            <a:pPr marL="457200" lvl="1" indent="0">
              <a:lnSpc>
                <a:spcPct val="100000"/>
              </a:lnSpc>
              <a:spcBef>
                <a:spcPts val="0"/>
              </a:spcBef>
              <a:buNone/>
            </a:pPr>
            <a:r>
              <a:rPr lang="en-US" sz="3600" dirty="0" smtClean="0"/>
              <a:t>Often we ask</a:t>
            </a:r>
            <a:r>
              <a:rPr lang="en-US" sz="3600" dirty="0"/>
              <a:t>, What’s wrong with this </a:t>
            </a:r>
            <a:r>
              <a:rPr lang="en-US" sz="3600" dirty="0" smtClean="0"/>
              <a:t>person vs. What </a:t>
            </a:r>
            <a:r>
              <a:rPr lang="en-US" sz="3600" dirty="0"/>
              <a:t>happened to this </a:t>
            </a:r>
            <a:r>
              <a:rPr lang="en-US" sz="3600" dirty="0" smtClean="0"/>
              <a:t>person? </a:t>
            </a:r>
          </a:p>
        </p:txBody>
      </p:sp>
    </p:spTree>
    <p:extLst>
      <p:ext uri="{BB962C8B-B14F-4D97-AF65-F5344CB8AC3E}">
        <p14:creationId xmlns:p14="http://schemas.microsoft.com/office/powerpoint/2010/main" val="1571115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35467"/>
            <a:ext cx="11690252" cy="921978"/>
          </a:xfrm>
        </p:spPr>
        <p:txBody>
          <a:bodyPr>
            <a:normAutofit/>
          </a:bodyPr>
          <a:lstStyle/>
          <a:p>
            <a:pPr algn="ctr"/>
            <a:r>
              <a:rPr lang="en-US" b="1" dirty="0" smtClean="0">
                <a:solidFill>
                  <a:srgbClr val="FFFF00"/>
                </a:solidFill>
              </a:rPr>
              <a:t>Common</a:t>
            </a:r>
            <a:r>
              <a:rPr lang="en-US" sz="3600" b="1" dirty="0" smtClean="0">
                <a:solidFill>
                  <a:srgbClr val="FFFF00"/>
                </a:solidFill>
              </a:rPr>
              <a:t> </a:t>
            </a:r>
            <a:r>
              <a:rPr lang="en-US" sz="3600" b="1" i="1" u="sng" dirty="0" smtClean="0">
                <a:solidFill>
                  <a:srgbClr val="FFFF00"/>
                </a:solidFill>
              </a:rPr>
              <a:t>Immediate</a:t>
            </a:r>
            <a:r>
              <a:rPr lang="en-US" sz="3600" b="1" dirty="0" smtClean="0">
                <a:solidFill>
                  <a:srgbClr val="FFFF00"/>
                </a:solidFill>
              </a:rPr>
              <a:t> Trauma/ Stress Reactions</a:t>
            </a:r>
            <a:endParaRPr lang="en-US" sz="3600" b="1" dirty="0">
              <a:solidFill>
                <a:srgbClr val="FFFF00"/>
              </a:solidFill>
            </a:endParaRPr>
          </a:p>
        </p:txBody>
      </p:sp>
      <p:sp>
        <p:nvSpPr>
          <p:cNvPr id="3" name="Content Placeholder 2"/>
          <p:cNvSpPr>
            <a:spLocks noGrp="1"/>
          </p:cNvSpPr>
          <p:nvPr>
            <p:ph idx="1"/>
          </p:nvPr>
        </p:nvSpPr>
        <p:spPr>
          <a:xfrm>
            <a:off x="955896" y="756302"/>
            <a:ext cx="4820721" cy="4765128"/>
          </a:xfrm>
        </p:spPr>
        <p:txBody>
          <a:bodyPr>
            <a:noAutofit/>
          </a:bodyPr>
          <a:lstStyle/>
          <a:p>
            <a:pPr marL="0" indent="0">
              <a:lnSpc>
                <a:spcPct val="100000"/>
              </a:lnSpc>
              <a:spcBef>
                <a:spcPts val="0"/>
              </a:spcBef>
              <a:buNone/>
            </a:pPr>
            <a:r>
              <a:rPr lang="en-US" sz="3600" dirty="0" smtClean="0">
                <a:solidFill>
                  <a:schemeClr val="accent3"/>
                </a:solidFill>
              </a:rPr>
              <a:t>EMOTIONAL</a:t>
            </a:r>
          </a:p>
          <a:p>
            <a:pPr>
              <a:lnSpc>
                <a:spcPct val="100000"/>
              </a:lnSpc>
              <a:spcBef>
                <a:spcPts val="0"/>
              </a:spcBef>
            </a:pPr>
            <a:r>
              <a:rPr lang="en-US" sz="2800" dirty="0" smtClean="0"/>
              <a:t>Numbness and detachment</a:t>
            </a:r>
          </a:p>
          <a:p>
            <a:pPr>
              <a:lnSpc>
                <a:spcPct val="100000"/>
              </a:lnSpc>
              <a:spcBef>
                <a:spcPts val="0"/>
              </a:spcBef>
            </a:pPr>
            <a:r>
              <a:rPr lang="en-US" sz="2800" dirty="0" smtClean="0"/>
              <a:t>Anxiety, severe fear</a:t>
            </a:r>
          </a:p>
          <a:p>
            <a:pPr>
              <a:lnSpc>
                <a:spcPct val="100000"/>
              </a:lnSpc>
              <a:spcBef>
                <a:spcPts val="0"/>
              </a:spcBef>
            </a:pPr>
            <a:r>
              <a:rPr lang="en-US" sz="2800" dirty="0" smtClean="0"/>
              <a:t>Guilt, shame</a:t>
            </a:r>
          </a:p>
          <a:p>
            <a:pPr>
              <a:lnSpc>
                <a:spcPct val="100000"/>
              </a:lnSpc>
              <a:spcBef>
                <a:spcPts val="0"/>
              </a:spcBef>
            </a:pPr>
            <a:r>
              <a:rPr lang="en-US" sz="2800" dirty="0" smtClean="0"/>
              <a:t>Mania</a:t>
            </a:r>
          </a:p>
          <a:p>
            <a:pPr>
              <a:lnSpc>
                <a:spcPct val="100000"/>
              </a:lnSpc>
              <a:spcBef>
                <a:spcPts val="0"/>
              </a:spcBef>
            </a:pPr>
            <a:r>
              <a:rPr lang="en-US" sz="2800" dirty="0" smtClean="0"/>
              <a:t>Anger</a:t>
            </a:r>
          </a:p>
          <a:p>
            <a:pPr>
              <a:lnSpc>
                <a:spcPct val="100000"/>
              </a:lnSpc>
              <a:spcBef>
                <a:spcPts val="0"/>
              </a:spcBef>
            </a:pPr>
            <a:r>
              <a:rPr lang="en-US" sz="2800" dirty="0" smtClean="0"/>
              <a:t>Sadness</a:t>
            </a:r>
          </a:p>
          <a:p>
            <a:pPr>
              <a:lnSpc>
                <a:spcPct val="100000"/>
              </a:lnSpc>
              <a:spcBef>
                <a:spcPts val="0"/>
              </a:spcBef>
            </a:pPr>
            <a:r>
              <a:rPr lang="en-US" sz="2800" dirty="0" smtClean="0"/>
              <a:t>Helplessness</a:t>
            </a:r>
          </a:p>
          <a:p>
            <a:pPr>
              <a:lnSpc>
                <a:spcPct val="100000"/>
              </a:lnSpc>
              <a:spcBef>
                <a:spcPts val="0"/>
              </a:spcBef>
            </a:pPr>
            <a:r>
              <a:rPr lang="en-US" sz="2800" dirty="0" smtClean="0"/>
              <a:t>Disassociation (feeling outside one’s body)</a:t>
            </a:r>
          </a:p>
          <a:p>
            <a:pPr>
              <a:lnSpc>
                <a:spcPct val="100000"/>
              </a:lnSpc>
              <a:spcBef>
                <a:spcPts val="0"/>
              </a:spcBef>
            </a:pPr>
            <a:r>
              <a:rPr lang="en-US" sz="2800" dirty="0" smtClean="0"/>
              <a:t>Disorientation</a:t>
            </a:r>
          </a:p>
          <a:p>
            <a:pPr>
              <a:lnSpc>
                <a:spcPct val="100000"/>
              </a:lnSpc>
              <a:spcBef>
                <a:spcPts val="0"/>
              </a:spcBef>
            </a:pPr>
            <a:r>
              <a:rPr lang="en-US" sz="2800" dirty="0" smtClean="0"/>
              <a:t>Denial</a:t>
            </a:r>
            <a:endParaRPr lang="en-US" sz="2800" dirty="0"/>
          </a:p>
        </p:txBody>
      </p:sp>
      <p:sp>
        <p:nvSpPr>
          <p:cNvPr id="5" name="Content Placeholder 2"/>
          <p:cNvSpPr txBox="1">
            <a:spLocks/>
          </p:cNvSpPr>
          <p:nvPr/>
        </p:nvSpPr>
        <p:spPr>
          <a:xfrm>
            <a:off x="6603682" y="676091"/>
            <a:ext cx="4820721" cy="47651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600" dirty="0" smtClean="0">
                <a:solidFill>
                  <a:schemeClr val="accent3"/>
                </a:solidFill>
              </a:rPr>
              <a:t>PHYSICAL</a:t>
            </a:r>
          </a:p>
          <a:p>
            <a:pPr>
              <a:lnSpc>
                <a:spcPct val="100000"/>
              </a:lnSpc>
              <a:spcBef>
                <a:spcPts val="0"/>
              </a:spcBef>
            </a:pPr>
            <a:r>
              <a:rPr lang="en-US" dirty="0" smtClean="0"/>
              <a:t>Nausea/gastrointestinal distress</a:t>
            </a:r>
          </a:p>
          <a:p>
            <a:pPr>
              <a:lnSpc>
                <a:spcPct val="100000"/>
              </a:lnSpc>
              <a:spcBef>
                <a:spcPts val="0"/>
              </a:spcBef>
            </a:pPr>
            <a:r>
              <a:rPr lang="en-US" dirty="0" smtClean="0"/>
              <a:t>Sweating or shivering</a:t>
            </a:r>
          </a:p>
          <a:p>
            <a:pPr>
              <a:lnSpc>
                <a:spcPct val="100000"/>
              </a:lnSpc>
              <a:spcBef>
                <a:spcPts val="0"/>
              </a:spcBef>
            </a:pPr>
            <a:r>
              <a:rPr lang="en-US" dirty="0" smtClean="0"/>
              <a:t>Faintness</a:t>
            </a:r>
          </a:p>
          <a:p>
            <a:pPr>
              <a:lnSpc>
                <a:spcPct val="100000"/>
              </a:lnSpc>
              <a:spcBef>
                <a:spcPts val="0"/>
              </a:spcBef>
            </a:pPr>
            <a:r>
              <a:rPr lang="en-US" dirty="0" smtClean="0"/>
              <a:t>Muscle tremors, uncontrollable shaking</a:t>
            </a:r>
          </a:p>
          <a:p>
            <a:pPr>
              <a:lnSpc>
                <a:spcPct val="100000"/>
              </a:lnSpc>
              <a:spcBef>
                <a:spcPts val="0"/>
              </a:spcBef>
            </a:pPr>
            <a:r>
              <a:rPr lang="en-US" dirty="0" smtClean="0"/>
              <a:t>Elevated heartbeat, respiration, and blood pressure</a:t>
            </a:r>
          </a:p>
          <a:p>
            <a:pPr>
              <a:lnSpc>
                <a:spcPct val="100000"/>
              </a:lnSpc>
              <a:spcBef>
                <a:spcPts val="0"/>
              </a:spcBef>
            </a:pPr>
            <a:r>
              <a:rPr lang="en-US" dirty="0" smtClean="0"/>
              <a:t>Extreme fatigue, exhaustion</a:t>
            </a:r>
          </a:p>
          <a:p>
            <a:pPr>
              <a:lnSpc>
                <a:spcPct val="100000"/>
              </a:lnSpc>
              <a:spcBef>
                <a:spcPts val="0"/>
              </a:spcBef>
            </a:pPr>
            <a:r>
              <a:rPr lang="en-US" dirty="0" smtClean="0"/>
              <a:t>Greater startle response</a:t>
            </a:r>
          </a:p>
          <a:p>
            <a:pPr>
              <a:lnSpc>
                <a:spcPct val="100000"/>
              </a:lnSpc>
              <a:spcBef>
                <a:spcPts val="0"/>
              </a:spcBef>
            </a:pPr>
            <a:r>
              <a:rPr lang="en-US" dirty="0" smtClean="0"/>
              <a:t>Depersonalization </a:t>
            </a:r>
            <a:endParaRPr lang="en-US" dirty="0"/>
          </a:p>
        </p:txBody>
      </p:sp>
    </p:spTree>
    <p:extLst>
      <p:ext uri="{BB962C8B-B14F-4D97-AF65-F5344CB8AC3E}">
        <p14:creationId xmlns:p14="http://schemas.microsoft.com/office/powerpoint/2010/main" val="46202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Secondary Trauma: </a:t>
            </a:r>
            <a:r>
              <a:rPr lang="en-US" dirty="0" smtClean="0"/>
              <a:t>  Building</a:t>
            </a:r>
            <a:r>
              <a:rPr lang="en-US" dirty="0"/>
              <a:t> </a:t>
            </a:r>
            <a:r>
              <a:rPr lang="en-US" dirty="0" smtClean="0"/>
              <a:t>Resilience </a:t>
            </a:r>
            <a:r>
              <a:rPr lang="en-US" dirty="0"/>
              <a:t>in Times of High Stress</a:t>
            </a:r>
          </a:p>
        </p:txBody>
      </p:sp>
      <p:sp>
        <p:nvSpPr>
          <p:cNvPr id="3" name="Subtitle 2"/>
          <p:cNvSpPr>
            <a:spLocks noGrp="1"/>
          </p:cNvSpPr>
          <p:nvPr>
            <p:ph type="subTitle" idx="1"/>
          </p:nvPr>
        </p:nvSpPr>
        <p:spPr>
          <a:xfrm>
            <a:off x="1371600" y="5444526"/>
            <a:ext cx="9448800" cy="685800"/>
          </a:xfrm>
        </p:spPr>
        <p:txBody>
          <a:bodyPr>
            <a:noAutofit/>
          </a:bodyPr>
          <a:lstStyle/>
          <a:p>
            <a:pPr>
              <a:lnSpc>
                <a:spcPct val="100000"/>
              </a:lnSpc>
              <a:spcBef>
                <a:spcPts val="0"/>
              </a:spcBef>
            </a:pPr>
            <a:r>
              <a:rPr lang="en-US" sz="1400" b="1" dirty="0" smtClean="0"/>
              <a:t>David J Mathews, </a:t>
            </a:r>
            <a:r>
              <a:rPr lang="en-US" sz="1400" b="1" dirty="0" err="1" smtClean="0"/>
              <a:t>PsyD</a:t>
            </a:r>
            <a:r>
              <a:rPr lang="en-US" sz="1400" b="1" dirty="0" smtClean="0"/>
              <a:t>, LICSW</a:t>
            </a:r>
          </a:p>
          <a:p>
            <a:pPr>
              <a:lnSpc>
                <a:spcPct val="100000"/>
              </a:lnSpc>
              <a:spcBef>
                <a:spcPts val="0"/>
              </a:spcBef>
            </a:pPr>
            <a:r>
              <a:rPr lang="en-US" sz="1400" b="1" dirty="0" smtClean="0"/>
              <a:t>Therapist</a:t>
            </a:r>
          </a:p>
          <a:p>
            <a:pPr>
              <a:lnSpc>
                <a:spcPct val="100000"/>
              </a:lnSpc>
              <a:spcBef>
                <a:spcPts val="0"/>
              </a:spcBef>
            </a:pPr>
            <a:r>
              <a:rPr lang="en-US" sz="1400" b="1" dirty="0" smtClean="0"/>
              <a:t>People Incorporated, </a:t>
            </a:r>
          </a:p>
          <a:p>
            <a:pPr>
              <a:lnSpc>
                <a:spcPct val="100000"/>
              </a:lnSpc>
              <a:spcBef>
                <a:spcPts val="0"/>
              </a:spcBef>
            </a:pPr>
            <a:r>
              <a:rPr lang="en-US" sz="1400" b="1" dirty="0" smtClean="0"/>
              <a:t>Family Life Mental Health Center</a:t>
            </a:r>
          </a:p>
          <a:p>
            <a:pPr>
              <a:lnSpc>
                <a:spcPct val="100000"/>
              </a:lnSpc>
              <a:spcBef>
                <a:spcPts val="0"/>
              </a:spcBef>
            </a:pPr>
            <a:r>
              <a:rPr lang="en-US" sz="1400" b="1" dirty="0" smtClean="0"/>
              <a:t>763-746-5072</a:t>
            </a:r>
          </a:p>
          <a:p>
            <a:pPr>
              <a:lnSpc>
                <a:spcPct val="100000"/>
              </a:lnSpc>
              <a:spcBef>
                <a:spcPts val="0"/>
              </a:spcBef>
            </a:pPr>
            <a:r>
              <a:rPr lang="en-US" sz="1400" b="1" dirty="0" smtClean="0">
                <a:hlinkClick r:id="rId2"/>
              </a:rPr>
              <a:t>David.Mathews@peopleincorporated.org</a:t>
            </a:r>
            <a:r>
              <a:rPr lang="en-US" sz="1400" b="1" dirty="0" smtClean="0"/>
              <a:t> </a:t>
            </a:r>
            <a:endParaRPr lang="en-US" sz="1400" b="1" dirty="0"/>
          </a:p>
        </p:txBody>
      </p:sp>
    </p:spTree>
    <p:extLst>
      <p:ext uri="{BB962C8B-B14F-4D97-AF65-F5344CB8AC3E}">
        <p14:creationId xmlns:p14="http://schemas.microsoft.com/office/powerpoint/2010/main" val="390734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117643"/>
            <a:ext cx="11760590" cy="1128295"/>
          </a:xfrm>
        </p:spPr>
        <p:txBody>
          <a:bodyPr>
            <a:normAutofit/>
          </a:bodyPr>
          <a:lstStyle/>
          <a:p>
            <a:pPr algn="ctr"/>
            <a:r>
              <a:rPr lang="en-US" sz="3600" b="1" dirty="0">
                <a:solidFill>
                  <a:schemeClr val="accent6"/>
                </a:solidFill>
              </a:rPr>
              <a:t>Common</a:t>
            </a:r>
            <a:r>
              <a:rPr lang="en-US" sz="3600" b="1" dirty="0">
                <a:solidFill>
                  <a:schemeClr val="accent3">
                    <a:lumMod val="75000"/>
                  </a:schemeClr>
                </a:solidFill>
              </a:rPr>
              <a:t> </a:t>
            </a:r>
            <a:r>
              <a:rPr lang="en-US" sz="3600" b="1" i="1" u="sng" dirty="0" smtClean="0">
                <a:solidFill>
                  <a:schemeClr val="accent6">
                    <a:lumMod val="40000"/>
                    <a:lumOff val="60000"/>
                  </a:schemeClr>
                </a:solidFill>
              </a:rPr>
              <a:t>Delayed</a:t>
            </a:r>
            <a:r>
              <a:rPr lang="en-US" sz="3600" b="1" dirty="0" smtClean="0">
                <a:solidFill>
                  <a:schemeClr val="accent3">
                    <a:lumMod val="75000"/>
                  </a:schemeClr>
                </a:solidFill>
              </a:rPr>
              <a:t> </a:t>
            </a:r>
            <a:r>
              <a:rPr lang="en-US" sz="3600" b="1" dirty="0" smtClean="0">
                <a:solidFill>
                  <a:schemeClr val="accent6"/>
                </a:solidFill>
              </a:rPr>
              <a:t>Trauma/ Stress </a:t>
            </a:r>
            <a:r>
              <a:rPr lang="en-US" sz="3600" b="1" dirty="0">
                <a:solidFill>
                  <a:schemeClr val="accent6"/>
                </a:solidFill>
              </a:rPr>
              <a:t>Reactions</a:t>
            </a:r>
          </a:p>
        </p:txBody>
      </p:sp>
      <p:sp>
        <p:nvSpPr>
          <p:cNvPr id="4" name="Content Placeholder 2"/>
          <p:cNvSpPr>
            <a:spLocks noGrp="1"/>
          </p:cNvSpPr>
          <p:nvPr>
            <p:ph idx="1"/>
          </p:nvPr>
        </p:nvSpPr>
        <p:spPr>
          <a:xfrm>
            <a:off x="1083537" y="733442"/>
            <a:ext cx="4820721" cy="4765128"/>
          </a:xfrm>
        </p:spPr>
        <p:txBody>
          <a:bodyPr>
            <a:noAutofit/>
          </a:bodyPr>
          <a:lstStyle/>
          <a:p>
            <a:pPr marL="0" indent="0">
              <a:lnSpc>
                <a:spcPct val="100000"/>
              </a:lnSpc>
              <a:spcBef>
                <a:spcPts val="0"/>
              </a:spcBef>
              <a:buNone/>
            </a:pPr>
            <a:r>
              <a:rPr lang="en-US" sz="3200" dirty="0" smtClean="0">
                <a:solidFill>
                  <a:schemeClr val="accent4"/>
                </a:solidFill>
              </a:rPr>
              <a:t>EMOTIONAL</a:t>
            </a:r>
          </a:p>
          <a:p>
            <a:pPr>
              <a:lnSpc>
                <a:spcPct val="100000"/>
              </a:lnSpc>
              <a:spcBef>
                <a:spcPts val="0"/>
              </a:spcBef>
            </a:pPr>
            <a:r>
              <a:rPr lang="en-US" sz="2400" dirty="0" smtClean="0"/>
              <a:t>Irritability and/or hostility</a:t>
            </a:r>
          </a:p>
          <a:p>
            <a:pPr>
              <a:lnSpc>
                <a:spcPct val="100000"/>
              </a:lnSpc>
              <a:spcBef>
                <a:spcPts val="0"/>
              </a:spcBef>
            </a:pPr>
            <a:r>
              <a:rPr lang="en-US" sz="2400" dirty="0" smtClean="0"/>
              <a:t>Depression</a:t>
            </a:r>
          </a:p>
          <a:p>
            <a:pPr>
              <a:lnSpc>
                <a:spcPct val="100000"/>
              </a:lnSpc>
              <a:spcBef>
                <a:spcPts val="0"/>
              </a:spcBef>
            </a:pPr>
            <a:r>
              <a:rPr lang="en-US" sz="2400" dirty="0" smtClean="0"/>
              <a:t>Mood swings, instability</a:t>
            </a:r>
          </a:p>
          <a:p>
            <a:pPr>
              <a:lnSpc>
                <a:spcPct val="100000"/>
              </a:lnSpc>
              <a:spcBef>
                <a:spcPts val="0"/>
              </a:spcBef>
            </a:pPr>
            <a:r>
              <a:rPr lang="en-US" sz="2400" dirty="0" smtClean="0"/>
              <a:t>Anxiety (e.g. phobia, generalized)</a:t>
            </a:r>
          </a:p>
          <a:p>
            <a:pPr>
              <a:lnSpc>
                <a:spcPct val="100000"/>
              </a:lnSpc>
              <a:spcBef>
                <a:spcPts val="0"/>
              </a:spcBef>
            </a:pPr>
            <a:r>
              <a:rPr lang="en-US" sz="2400" dirty="0" smtClean="0"/>
              <a:t>Fear of trauma recurrence</a:t>
            </a:r>
          </a:p>
          <a:p>
            <a:pPr>
              <a:lnSpc>
                <a:spcPct val="100000"/>
              </a:lnSpc>
              <a:spcBef>
                <a:spcPts val="0"/>
              </a:spcBef>
            </a:pPr>
            <a:r>
              <a:rPr lang="en-US" sz="2400" dirty="0" smtClean="0"/>
              <a:t>Grief reactions</a:t>
            </a:r>
          </a:p>
          <a:p>
            <a:pPr>
              <a:lnSpc>
                <a:spcPct val="100000"/>
              </a:lnSpc>
              <a:spcBef>
                <a:spcPts val="0"/>
              </a:spcBef>
            </a:pPr>
            <a:r>
              <a:rPr lang="en-US" sz="2400" dirty="0" smtClean="0"/>
              <a:t>Shame</a:t>
            </a:r>
          </a:p>
          <a:p>
            <a:pPr>
              <a:lnSpc>
                <a:spcPct val="100000"/>
              </a:lnSpc>
              <a:spcBef>
                <a:spcPts val="0"/>
              </a:spcBef>
            </a:pPr>
            <a:r>
              <a:rPr lang="en-US" sz="2400" dirty="0" smtClean="0"/>
              <a:t>Fragility/vulnerability</a:t>
            </a:r>
          </a:p>
          <a:p>
            <a:pPr>
              <a:lnSpc>
                <a:spcPct val="100000"/>
              </a:lnSpc>
              <a:spcBef>
                <a:spcPts val="0"/>
              </a:spcBef>
            </a:pPr>
            <a:r>
              <a:rPr lang="en-US" sz="2400" dirty="0" smtClean="0"/>
              <a:t>Emotional detachment</a:t>
            </a:r>
            <a:endParaRPr lang="en-US" sz="2400" dirty="0"/>
          </a:p>
        </p:txBody>
      </p:sp>
      <p:sp>
        <p:nvSpPr>
          <p:cNvPr id="5" name="Content Placeholder 2"/>
          <p:cNvSpPr txBox="1">
            <a:spLocks/>
          </p:cNvSpPr>
          <p:nvPr/>
        </p:nvSpPr>
        <p:spPr>
          <a:xfrm>
            <a:off x="6790846" y="733442"/>
            <a:ext cx="4820721" cy="47651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dirty="0" smtClean="0">
                <a:solidFill>
                  <a:schemeClr val="accent4"/>
                </a:solidFill>
              </a:rPr>
              <a:t>PHYSICAL</a:t>
            </a:r>
          </a:p>
          <a:p>
            <a:pPr>
              <a:lnSpc>
                <a:spcPct val="100000"/>
              </a:lnSpc>
              <a:spcBef>
                <a:spcPts val="0"/>
              </a:spcBef>
            </a:pPr>
            <a:r>
              <a:rPr lang="en-US" sz="2400" dirty="0" smtClean="0"/>
              <a:t>Sleep disturbances, nightmares</a:t>
            </a:r>
          </a:p>
          <a:p>
            <a:pPr>
              <a:lnSpc>
                <a:spcPct val="100000"/>
              </a:lnSpc>
              <a:spcBef>
                <a:spcPts val="0"/>
              </a:spcBef>
            </a:pPr>
            <a:r>
              <a:rPr lang="en-US" sz="2400" dirty="0" smtClean="0"/>
              <a:t>Somatization (increased focus on and worry about body aches and pains)</a:t>
            </a:r>
          </a:p>
          <a:p>
            <a:pPr>
              <a:lnSpc>
                <a:spcPct val="100000"/>
              </a:lnSpc>
              <a:spcBef>
                <a:spcPts val="0"/>
              </a:spcBef>
            </a:pPr>
            <a:r>
              <a:rPr lang="en-US" sz="2400" dirty="0" smtClean="0"/>
              <a:t>Appetite and digestive changes</a:t>
            </a:r>
          </a:p>
          <a:p>
            <a:pPr>
              <a:lnSpc>
                <a:spcPct val="100000"/>
              </a:lnSpc>
              <a:spcBef>
                <a:spcPts val="0"/>
              </a:spcBef>
            </a:pPr>
            <a:r>
              <a:rPr lang="en-US" sz="2400" dirty="0" smtClean="0"/>
              <a:t>Lowered immune response</a:t>
            </a:r>
          </a:p>
          <a:p>
            <a:pPr>
              <a:lnSpc>
                <a:spcPct val="100000"/>
              </a:lnSpc>
              <a:spcBef>
                <a:spcPts val="0"/>
              </a:spcBef>
            </a:pPr>
            <a:r>
              <a:rPr lang="en-US" sz="2400" dirty="0" smtClean="0"/>
              <a:t>Persistent fatigue</a:t>
            </a:r>
          </a:p>
          <a:p>
            <a:pPr>
              <a:lnSpc>
                <a:spcPct val="100000"/>
              </a:lnSpc>
              <a:spcBef>
                <a:spcPts val="0"/>
              </a:spcBef>
            </a:pPr>
            <a:r>
              <a:rPr lang="en-US" sz="2400" dirty="0" smtClean="0"/>
              <a:t>Elevated cortisol levels (fight or flight hormone)</a:t>
            </a:r>
          </a:p>
          <a:p>
            <a:pPr>
              <a:lnSpc>
                <a:spcPct val="100000"/>
              </a:lnSpc>
              <a:spcBef>
                <a:spcPts val="0"/>
              </a:spcBef>
            </a:pPr>
            <a:r>
              <a:rPr lang="en-US" sz="2400" dirty="0" smtClean="0"/>
              <a:t>Hyper arousal</a:t>
            </a:r>
          </a:p>
          <a:p>
            <a:pPr>
              <a:lnSpc>
                <a:spcPct val="100000"/>
              </a:lnSpc>
              <a:spcBef>
                <a:spcPts val="0"/>
              </a:spcBef>
            </a:pPr>
            <a:r>
              <a:rPr lang="en-US" sz="2400" dirty="0" smtClean="0"/>
              <a:t>Long-term health effects including heart, liver, autoimmune disease</a:t>
            </a:r>
          </a:p>
        </p:txBody>
      </p:sp>
    </p:spTree>
    <p:extLst>
      <p:ext uri="{BB962C8B-B14F-4D97-AF65-F5344CB8AC3E}">
        <p14:creationId xmlns:p14="http://schemas.microsoft.com/office/powerpoint/2010/main" val="3142914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73035" y="1189493"/>
            <a:ext cx="5829300" cy="702692"/>
          </a:xfrm>
        </p:spPr>
        <p:txBody>
          <a:bodyPr>
            <a:normAutofit/>
          </a:bodyPr>
          <a:lstStyle/>
          <a:p>
            <a:pPr eaLnBrk="1" hangingPunct="1"/>
            <a:r>
              <a:rPr lang="en-US" b="1" dirty="0" smtClean="0">
                <a:latin typeface="Arial" panose="020B0604020202020204" pitchFamily="34" charset="0"/>
                <a:cs typeface="Arial" panose="020B0604020202020204" pitchFamily="34" charset="0"/>
              </a:rPr>
              <a:t>Brain Physiology</a:t>
            </a:r>
          </a:p>
        </p:txBody>
      </p:sp>
      <p:sp>
        <p:nvSpPr>
          <p:cNvPr id="4" name="Content Placeholder 2"/>
          <p:cNvSpPr>
            <a:spLocks noGrp="1"/>
          </p:cNvSpPr>
          <p:nvPr>
            <p:ph sz="quarter" idx="4294967295"/>
          </p:nvPr>
        </p:nvSpPr>
        <p:spPr>
          <a:xfrm>
            <a:off x="1222664" y="1975311"/>
            <a:ext cx="10581408" cy="3771900"/>
          </a:xfrm>
          <a:prstGeom prst="rect">
            <a:avLst/>
          </a:prstGeom>
        </p:spPr>
        <p:txBody>
          <a:bodyPr>
            <a:noAutofit/>
          </a:bodyPr>
          <a:lstStyle/>
          <a:p>
            <a:pPr eaLnBrk="1" hangingPunct="1">
              <a:buFont typeface="Arial" pitchFamily="34" charset="0"/>
              <a:buChar char="•"/>
            </a:pPr>
            <a:r>
              <a:rPr lang="en-US" b="1" dirty="0">
                <a:latin typeface="Arial Narrow" pitchFamily="34" charset="0"/>
              </a:rPr>
              <a:t>All of us are born with a brain containing billions upon billions of brain cells</a:t>
            </a:r>
          </a:p>
          <a:p>
            <a:pPr eaLnBrk="1" hangingPunct="1">
              <a:buFont typeface="Arial" pitchFamily="34" charset="0"/>
              <a:buChar char="•"/>
            </a:pPr>
            <a:r>
              <a:rPr lang="en-US" b="1" dirty="0">
                <a:latin typeface="Arial Narrow" pitchFamily="34" charset="0"/>
              </a:rPr>
              <a:t>As we get older brain cells connect with other brain cells</a:t>
            </a:r>
          </a:p>
          <a:p>
            <a:pPr eaLnBrk="1" hangingPunct="1">
              <a:buFont typeface="Arial" pitchFamily="34" charset="0"/>
              <a:buChar char="•"/>
            </a:pPr>
            <a:r>
              <a:rPr lang="en-US" b="1" dirty="0">
                <a:latin typeface="Arial Narrow" pitchFamily="34" charset="0"/>
              </a:rPr>
              <a:t>Connections of brain cells are nurtured or enhanced through experience (stimulation through intake by way of our senses) and enter our experience through at least one of our senses</a:t>
            </a:r>
          </a:p>
          <a:p>
            <a:pPr eaLnBrk="1" hangingPunct="1">
              <a:buFont typeface="Arial" pitchFamily="34" charset="0"/>
              <a:buChar char="•"/>
            </a:pPr>
            <a:r>
              <a:rPr lang="en-US" b="1" dirty="0">
                <a:latin typeface="Arial Narrow" pitchFamily="34" charset="0"/>
              </a:rPr>
              <a:t>The more neural connections made the more pathways of thinking that get created</a:t>
            </a:r>
          </a:p>
          <a:p>
            <a:pPr eaLnBrk="1" hangingPunct="1">
              <a:buFont typeface="Arial" pitchFamily="34" charset="0"/>
              <a:buChar char="•"/>
            </a:pPr>
            <a:r>
              <a:rPr lang="en-US" b="1" dirty="0">
                <a:latin typeface="Arial Narrow" pitchFamily="34" charset="0"/>
              </a:rPr>
              <a:t>The actual full size of our brain peaks out about 4 years old, however the brain cells continue to make connections</a:t>
            </a:r>
          </a:p>
          <a:p>
            <a:pPr eaLnBrk="1" hangingPunct="1">
              <a:buFont typeface="Arial" pitchFamily="34" charset="0"/>
              <a:buChar char="•"/>
            </a:pPr>
            <a:r>
              <a:rPr lang="en-US" b="1" dirty="0">
                <a:latin typeface="Arial Narrow" pitchFamily="34" charset="0"/>
              </a:rPr>
              <a:t>Brain cells continue to make these connections until we are about 25 years old</a:t>
            </a:r>
          </a:p>
        </p:txBody>
      </p:sp>
    </p:spTree>
    <p:extLst>
      <p:ext uri="{BB962C8B-B14F-4D97-AF65-F5344CB8AC3E}">
        <p14:creationId xmlns:p14="http://schemas.microsoft.com/office/powerpoint/2010/main" val="200864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3679585" y="1897545"/>
            <a:ext cx="4323701" cy="37224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 name="Straight Connector 3"/>
          <p:cNvCxnSpPr/>
          <p:nvPr/>
        </p:nvCxnSpPr>
        <p:spPr>
          <a:xfrm>
            <a:off x="4005429" y="4817886"/>
            <a:ext cx="6241168" cy="1253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917702" y="3927996"/>
            <a:ext cx="63288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92377" y="2987973"/>
            <a:ext cx="6328895" cy="25067"/>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639843" y="4968292"/>
            <a:ext cx="2694480" cy="507831"/>
          </a:xfrm>
          <a:prstGeom prst="rect">
            <a:avLst/>
          </a:prstGeom>
          <a:noFill/>
        </p:spPr>
        <p:txBody>
          <a:bodyPr wrap="square" rtlCol="0">
            <a:spAutoFit/>
          </a:bodyPr>
          <a:lstStyle/>
          <a:p>
            <a:r>
              <a:rPr lang="en-US" sz="2700" b="1" dirty="0"/>
              <a:t>Brainstem</a:t>
            </a:r>
          </a:p>
        </p:txBody>
      </p:sp>
      <p:sp>
        <p:nvSpPr>
          <p:cNvPr id="18" name="TextBox 17"/>
          <p:cNvSpPr txBox="1"/>
          <p:nvPr/>
        </p:nvSpPr>
        <p:spPr>
          <a:xfrm>
            <a:off x="7641350" y="4343107"/>
            <a:ext cx="2694480" cy="507831"/>
          </a:xfrm>
          <a:prstGeom prst="rect">
            <a:avLst/>
          </a:prstGeom>
          <a:noFill/>
        </p:spPr>
        <p:txBody>
          <a:bodyPr wrap="square" rtlCol="0">
            <a:spAutoFit/>
          </a:bodyPr>
          <a:lstStyle/>
          <a:p>
            <a:r>
              <a:rPr lang="en-US" sz="2700" b="1" dirty="0"/>
              <a:t>Diencephalon</a:t>
            </a:r>
          </a:p>
        </p:txBody>
      </p:sp>
      <p:sp>
        <p:nvSpPr>
          <p:cNvPr id="19" name="TextBox 18"/>
          <p:cNvSpPr txBox="1"/>
          <p:nvPr/>
        </p:nvSpPr>
        <p:spPr>
          <a:xfrm>
            <a:off x="7639843" y="3451718"/>
            <a:ext cx="2694480" cy="507831"/>
          </a:xfrm>
          <a:prstGeom prst="rect">
            <a:avLst/>
          </a:prstGeom>
          <a:noFill/>
        </p:spPr>
        <p:txBody>
          <a:bodyPr wrap="square" rtlCol="0">
            <a:spAutoFit/>
          </a:bodyPr>
          <a:lstStyle/>
          <a:p>
            <a:r>
              <a:rPr lang="en-US" sz="2700" b="1" dirty="0"/>
              <a:t>Limbic</a:t>
            </a:r>
          </a:p>
        </p:txBody>
      </p:sp>
      <p:sp>
        <p:nvSpPr>
          <p:cNvPr id="21" name="TextBox 20"/>
          <p:cNvSpPr txBox="1"/>
          <p:nvPr/>
        </p:nvSpPr>
        <p:spPr>
          <a:xfrm>
            <a:off x="7652375" y="2499161"/>
            <a:ext cx="2694480" cy="507831"/>
          </a:xfrm>
          <a:prstGeom prst="rect">
            <a:avLst/>
          </a:prstGeom>
          <a:noFill/>
        </p:spPr>
        <p:txBody>
          <a:bodyPr wrap="square" rtlCol="0">
            <a:spAutoFit/>
          </a:bodyPr>
          <a:lstStyle/>
          <a:p>
            <a:r>
              <a:rPr lang="en-US" sz="2700" b="1" dirty="0" smtClean="0"/>
              <a:t>Neo-Cortex</a:t>
            </a:r>
            <a:endParaRPr lang="en-US" sz="2700" b="1" dirty="0"/>
          </a:p>
        </p:txBody>
      </p:sp>
      <p:sp>
        <p:nvSpPr>
          <p:cNvPr id="22" name="TextBox 21"/>
          <p:cNvSpPr txBox="1"/>
          <p:nvPr/>
        </p:nvSpPr>
        <p:spPr>
          <a:xfrm>
            <a:off x="3253481" y="1208194"/>
            <a:ext cx="5288700" cy="646331"/>
          </a:xfrm>
          <a:prstGeom prst="rect">
            <a:avLst/>
          </a:prstGeom>
          <a:noFill/>
        </p:spPr>
        <p:txBody>
          <a:bodyPr wrap="square" rtlCol="0">
            <a:spAutoFit/>
          </a:bodyPr>
          <a:lstStyle/>
          <a:p>
            <a:pPr algn="ctr"/>
            <a:r>
              <a:rPr lang="en-US" sz="3600" b="1" dirty="0"/>
              <a:t>Brain Development</a:t>
            </a:r>
          </a:p>
        </p:txBody>
      </p:sp>
      <p:sp>
        <p:nvSpPr>
          <p:cNvPr id="3" name="TextBox 2"/>
          <p:cNvSpPr txBox="1"/>
          <p:nvPr/>
        </p:nvSpPr>
        <p:spPr>
          <a:xfrm>
            <a:off x="2890040" y="4943225"/>
            <a:ext cx="2782207" cy="646331"/>
          </a:xfrm>
          <a:prstGeom prst="rect">
            <a:avLst/>
          </a:prstGeom>
          <a:noFill/>
        </p:spPr>
        <p:txBody>
          <a:bodyPr wrap="square" rtlCol="0">
            <a:spAutoFit/>
          </a:bodyPr>
          <a:lstStyle/>
          <a:p>
            <a:r>
              <a:rPr lang="en-US" b="1" dirty="0"/>
              <a:t>Sensory Input</a:t>
            </a:r>
          </a:p>
          <a:p>
            <a:r>
              <a:rPr lang="en-US" b="1" dirty="0"/>
              <a:t>Internal System Control</a:t>
            </a:r>
          </a:p>
        </p:txBody>
      </p:sp>
      <p:sp>
        <p:nvSpPr>
          <p:cNvPr id="12" name="TextBox 11"/>
          <p:cNvSpPr txBox="1"/>
          <p:nvPr/>
        </p:nvSpPr>
        <p:spPr>
          <a:xfrm>
            <a:off x="2615833" y="4217769"/>
            <a:ext cx="2782207" cy="646331"/>
          </a:xfrm>
          <a:prstGeom prst="rect">
            <a:avLst/>
          </a:prstGeom>
          <a:noFill/>
        </p:spPr>
        <p:txBody>
          <a:bodyPr wrap="square" rtlCol="0">
            <a:spAutoFit/>
          </a:bodyPr>
          <a:lstStyle/>
          <a:p>
            <a:r>
              <a:rPr lang="en-US" b="1" dirty="0"/>
              <a:t>Movement</a:t>
            </a:r>
          </a:p>
          <a:p>
            <a:r>
              <a:rPr lang="en-US" b="1" dirty="0"/>
              <a:t>Balance</a:t>
            </a:r>
          </a:p>
        </p:txBody>
      </p:sp>
      <p:sp>
        <p:nvSpPr>
          <p:cNvPr id="13" name="TextBox 12"/>
          <p:cNvSpPr txBox="1"/>
          <p:nvPr/>
        </p:nvSpPr>
        <p:spPr>
          <a:xfrm>
            <a:off x="2340120" y="3290279"/>
            <a:ext cx="2782207" cy="646331"/>
          </a:xfrm>
          <a:prstGeom prst="rect">
            <a:avLst/>
          </a:prstGeom>
          <a:noFill/>
        </p:spPr>
        <p:txBody>
          <a:bodyPr wrap="square" rtlCol="0">
            <a:spAutoFit/>
          </a:bodyPr>
          <a:lstStyle/>
          <a:p>
            <a:r>
              <a:rPr lang="en-US" b="1" dirty="0"/>
              <a:t>Emotions</a:t>
            </a:r>
          </a:p>
          <a:p>
            <a:r>
              <a:rPr lang="en-US" b="1" dirty="0"/>
              <a:t>Instincts </a:t>
            </a:r>
          </a:p>
        </p:txBody>
      </p:sp>
      <p:sp>
        <p:nvSpPr>
          <p:cNvPr id="15" name="TextBox 14"/>
          <p:cNvSpPr txBox="1"/>
          <p:nvPr/>
        </p:nvSpPr>
        <p:spPr>
          <a:xfrm>
            <a:off x="1990719" y="2339218"/>
            <a:ext cx="2782207" cy="646331"/>
          </a:xfrm>
          <a:prstGeom prst="rect">
            <a:avLst/>
          </a:prstGeom>
          <a:noFill/>
        </p:spPr>
        <p:txBody>
          <a:bodyPr wrap="square" rtlCol="0">
            <a:spAutoFit/>
          </a:bodyPr>
          <a:lstStyle/>
          <a:p>
            <a:r>
              <a:rPr lang="en-US" b="1" dirty="0"/>
              <a:t>Reasoning</a:t>
            </a:r>
          </a:p>
          <a:p>
            <a:r>
              <a:rPr lang="en-US" b="1" dirty="0"/>
              <a:t>Decision Making</a:t>
            </a:r>
          </a:p>
        </p:txBody>
      </p:sp>
    </p:spTree>
    <p:extLst>
      <p:ext uri="{BB962C8B-B14F-4D97-AF65-F5344CB8AC3E}">
        <p14:creationId xmlns:p14="http://schemas.microsoft.com/office/powerpoint/2010/main" val="68885437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326971"/>
            <a:ext cx="11718387" cy="1021596"/>
          </a:xfrm>
        </p:spPr>
        <p:txBody>
          <a:bodyPr>
            <a:normAutofit fontScale="90000"/>
          </a:bodyPr>
          <a:lstStyle/>
          <a:p>
            <a:r>
              <a:rPr lang="en-US" sz="4000" b="1" dirty="0" smtClean="0">
                <a:solidFill>
                  <a:srgbClr val="FFFF00"/>
                </a:solidFill>
              </a:rPr>
              <a:t>Instinctual SURVIVAL/ Stress responses – 5 F’s</a:t>
            </a:r>
            <a:endParaRPr lang="en-US" sz="4000" b="1" dirty="0">
              <a:solidFill>
                <a:srgbClr val="FFFF00"/>
              </a:solidFill>
            </a:endParaRPr>
          </a:p>
        </p:txBody>
      </p:sp>
      <p:sp>
        <p:nvSpPr>
          <p:cNvPr id="3" name="Content Placeholder 2"/>
          <p:cNvSpPr>
            <a:spLocks noGrp="1"/>
          </p:cNvSpPr>
          <p:nvPr>
            <p:ph idx="1"/>
          </p:nvPr>
        </p:nvSpPr>
        <p:spPr>
          <a:xfrm>
            <a:off x="1047404" y="1640114"/>
            <a:ext cx="10548248" cy="4484915"/>
          </a:xfrm>
        </p:spPr>
        <p:txBody>
          <a:bodyPr>
            <a:normAutofit/>
          </a:bodyPr>
          <a:lstStyle/>
          <a:p>
            <a:r>
              <a:rPr lang="en-US" sz="3200" b="1" dirty="0" smtClean="0"/>
              <a:t>FIGHT –</a:t>
            </a:r>
            <a:r>
              <a:rPr lang="en-US" sz="3200" dirty="0" smtClean="0"/>
              <a:t> </a:t>
            </a:r>
            <a:r>
              <a:rPr lang="en-US" sz="3200" dirty="0"/>
              <a:t>r</a:t>
            </a:r>
            <a:r>
              <a:rPr lang="en-US" sz="3200" dirty="0" smtClean="0"/>
              <a:t>eact with aggression</a:t>
            </a:r>
          </a:p>
          <a:p>
            <a:r>
              <a:rPr lang="en-US" sz="3200" b="1" dirty="0" smtClean="0"/>
              <a:t>FLIGHT – </a:t>
            </a:r>
            <a:r>
              <a:rPr lang="en-US" sz="3200" dirty="0" smtClean="0"/>
              <a:t>leave, exit, hide, get away</a:t>
            </a:r>
          </a:p>
          <a:p>
            <a:r>
              <a:rPr lang="en-US" sz="3200" b="1" dirty="0" smtClean="0"/>
              <a:t>FREEZE – </a:t>
            </a:r>
            <a:r>
              <a:rPr lang="en-US" sz="3200" dirty="0" smtClean="0"/>
              <a:t>immobilization</a:t>
            </a:r>
          </a:p>
          <a:p>
            <a:r>
              <a:rPr lang="en-US" sz="3200" b="1" dirty="0" smtClean="0"/>
              <a:t>FOLD –</a:t>
            </a:r>
            <a:r>
              <a:rPr lang="en-US" sz="3200" dirty="0" smtClean="0"/>
              <a:t> </a:t>
            </a:r>
            <a:r>
              <a:rPr lang="en-US" sz="3200" dirty="0"/>
              <a:t>g</a:t>
            </a:r>
            <a:r>
              <a:rPr lang="en-US" sz="3200" dirty="0" smtClean="0"/>
              <a:t>ive up</a:t>
            </a:r>
          </a:p>
          <a:p>
            <a:r>
              <a:rPr lang="en-US" sz="3200" b="1" dirty="0" smtClean="0"/>
              <a:t>FLOCK –</a:t>
            </a:r>
            <a:r>
              <a:rPr lang="en-US" sz="3200" dirty="0" smtClean="0"/>
              <a:t> connect, the only stress response that can result in the release of oxytocin</a:t>
            </a:r>
          </a:p>
          <a:p>
            <a:endParaRPr lang="en-US" sz="3200" dirty="0"/>
          </a:p>
        </p:txBody>
      </p:sp>
    </p:spTree>
    <p:extLst>
      <p:ext uri="{BB962C8B-B14F-4D97-AF65-F5344CB8AC3E}">
        <p14:creationId xmlns:p14="http://schemas.microsoft.com/office/powerpoint/2010/main" val="1868129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106424"/>
          </a:xfrm>
        </p:spPr>
        <p:txBody>
          <a:bodyPr>
            <a:normAutofit/>
          </a:bodyPr>
          <a:lstStyle/>
          <a:p>
            <a:r>
              <a:rPr lang="en-US" sz="4000" b="1" dirty="0" smtClean="0">
                <a:solidFill>
                  <a:srgbClr val="00B0F0"/>
                </a:solidFill>
              </a:rPr>
              <a:t>Stress hormones</a:t>
            </a:r>
            <a:endParaRPr lang="en-US" sz="4000" b="1" dirty="0">
              <a:solidFill>
                <a:srgbClr val="00B0F0"/>
              </a:solidFill>
            </a:endParaRPr>
          </a:p>
        </p:txBody>
      </p:sp>
      <p:sp>
        <p:nvSpPr>
          <p:cNvPr id="3" name="Content Placeholder 2"/>
          <p:cNvSpPr>
            <a:spLocks noGrp="1"/>
          </p:cNvSpPr>
          <p:nvPr>
            <p:ph idx="1"/>
          </p:nvPr>
        </p:nvSpPr>
        <p:spPr>
          <a:xfrm>
            <a:off x="534572" y="1008266"/>
            <a:ext cx="11444068" cy="5109029"/>
          </a:xfrm>
        </p:spPr>
        <p:txBody>
          <a:bodyPr>
            <a:noAutofit/>
          </a:bodyPr>
          <a:lstStyle/>
          <a:p>
            <a:pPr>
              <a:lnSpc>
                <a:spcPct val="100000"/>
              </a:lnSpc>
            </a:pPr>
            <a:r>
              <a:rPr lang="en-US" sz="2800" dirty="0"/>
              <a:t>Adrenaline </a:t>
            </a:r>
            <a:r>
              <a:rPr lang="en-US" sz="2800" dirty="0" smtClean="0"/>
              <a:t>and Cortisol are </a:t>
            </a:r>
            <a:r>
              <a:rPr lang="en-US" sz="2800" dirty="0"/>
              <a:t>the hormones responsible for how we react during trauma (fight, flight, </a:t>
            </a:r>
            <a:r>
              <a:rPr lang="en-US" sz="2800" dirty="0" smtClean="0"/>
              <a:t>freeze, fold, flock)</a:t>
            </a:r>
            <a:endParaRPr lang="en-US" sz="2800" dirty="0"/>
          </a:p>
          <a:p>
            <a:pPr>
              <a:lnSpc>
                <a:spcPct val="100000"/>
              </a:lnSpc>
            </a:pPr>
            <a:r>
              <a:rPr lang="en-US" sz="2800" dirty="0">
                <a:solidFill>
                  <a:schemeClr val="accent3">
                    <a:lumMod val="40000"/>
                    <a:lumOff val="60000"/>
                  </a:schemeClr>
                </a:solidFill>
              </a:rPr>
              <a:t>Normally, stress hormones like A</a:t>
            </a:r>
            <a:r>
              <a:rPr lang="en-US" sz="2800" dirty="0" smtClean="0">
                <a:solidFill>
                  <a:schemeClr val="accent3">
                    <a:lumMod val="40000"/>
                    <a:lumOff val="60000"/>
                  </a:schemeClr>
                </a:solidFill>
              </a:rPr>
              <a:t>drenaline and Cortisol </a:t>
            </a:r>
            <a:r>
              <a:rPr lang="en-US" sz="2800" dirty="0">
                <a:solidFill>
                  <a:schemeClr val="accent3">
                    <a:lumMod val="40000"/>
                    <a:lumOff val="60000"/>
                  </a:schemeClr>
                </a:solidFill>
              </a:rPr>
              <a:t>are temporarily released into the </a:t>
            </a:r>
            <a:r>
              <a:rPr lang="en-US" sz="2800" dirty="0" smtClean="0">
                <a:solidFill>
                  <a:schemeClr val="accent3">
                    <a:lumMod val="40000"/>
                    <a:lumOff val="60000"/>
                  </a:schemeClr>
                </a:solidFill>
              </a:rPr>
              <a:t>body at high levels – and last 15 to 20 minutes when the stress has ended</a:t>
            </a:r>
            <a:endParaRPr lang="en-US" sz="2800" dirty="0">
              <a:solidFill>
                <a:schemeClr val="accent3">
                  <a:lumMod val="40000"/>
                  <a:lumOff val="60000"/>
                </a:schemeClr>
              </a:solidFill>
            </a:endParaRPr>
          </a:p>
          <a:p>
            <a:pPr>
              <a:lnSpc>
                <a:spcPct val="100000"/>
              </a:lnSpc>
            </a:pPr>
            <a:r>
              <a:rPr lang="en-US" sz="2800" dirty="0"/>
              <a:t>Traumatized individuals often have </a:t>
            </a:r>
            <a:r>
              <a:rPr lang="en-US" sz="2800" dirty="0" smtClean="0"/>
              <a:t>ongoing </a:t>
            </a:r>
            <a:r>
              <a:rPr lang="en-US" sz="2800" dirty="0"/>
              <a:t>elevated stress hormones, resulting in…</a:t>
            </a:r>
          </a:p>
          <a:p>
            <a:pPr lvl="1">
              <a:lnSpc>
                <a:spcPct val="100000"/>
              </a:lnSpc>
            </a:pPr>
            <a:r>
              <a:rPr lang="en-US" sz="2600" dirty="0"/>
              <a:t>Memory and attention problems</a:t>
            </a:r>
          </a:p>
          <a:p>
            <a:pPr lvl="1">
              <a:lnSpc>
                <a:spcPct val="100000"/>
              </a:lnSpc>
            </a:pPr>
            <a:r>
              <a:rPr lang="en-US" sz="2600" dirty="0"/>
              <a:t>Irritability</a:t>
            </a:r>
          </a:p>
          <a:p>
            <a:pPr lvl="1">
              <a:lnSpc>
                <a:spcPct val="100000"/>
              </a:lnSpc>
            </a:pPr>
            <a:r>
              <a:rPr lang="en-US" sz="2600" dirty="0"/>
              <a:t>Sleep disorders</a:t>
            </a:r>
          </a:p>
          <a:p>
            <a:pPr lvl="1">
              <a:lnSpc>
                <a:spcPct val="100000"/>
              </a:lnSpc>
            </a:pPr>
            <a:r>
              <a:rPr lang="en-US" sz="2600" dirty="0"/>
              <a:t>Many long-term health problems</a:t>
            </a:r>
          </a:p>
        </p:txBody>
      </p:sp>
    </p:spTree>
    <p:extLst>
      <p:ext uri="{BB962C8B-B14F-4D97-AF65-F5344CB8AC3E}">
        <p14:creationId xmlns:p14="http://schemas.microsoft.com/office/powerpoint/2010/main" val="380943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1"/>
          <p:cNvSpPr>
            <a:spLocks noChangeArrowheads="1"/>
          </p:cNvSpPr>
          <p:nvPr/>
        </p:nvSpPr>
        <p:spPr bwMode="auto">
          <a:xfrm>
            <a:off x="1059873" y="184770"/>
            <a:ext cx="9227127" cy="571500"/>
          </a:xfrm>
          <a:prstGeom prst="rect">
            <a:avLst/>
          </a:prstGeom>
          <a:noFill/>
          <a:ln w="9525">
            <a:noFill/>
            <a:miter lim="800000"/>
            <a:headEnd/>
            <a:tailEnd/>
          </a:ln>
          <a:effectLst/>
        </p:spPr>
        <p:txBody>
          <a:bodyPr anchor="ctr"/>
          <a:lstStyle/>
          <a:p>
            <a:pPr algn="ctr">
              <a:defRPr/>
            </a:pPr>
            <a:r>
              <a:rPr lang="en-US" sz="3600" b="1" dirty="0">
                <a:latin typeface="Arial" panose="020B0604020202020204" pitchFamily="34" charset="0"/>
                <a:cs typeface="Arial" panose="020B0604020202020204" pitchFamily="34" charset="0"/>
              </a:rPr>
              <a:t>Neuro-Transmitter Active With Trauma</a:t>
            </a:r>
          </a:p>
        </p:txBody>
      </p:sp>
      <p:sp>
        <p:nvSpPr>
          <p:cNvPr id="3" name="Rectangle 1035"/>
          <p:cNvSpPr>
            <a:spLocks noChangeArrowheads="1"/>
          </p:cNvSpPr>
          <p:nvPr/>
        </p:nvSpPr>
        <p:spPr bwMode="auto">
          <a:xfrm>
            <a:off x="1059873" y="1170161"/>
            <a:ext cx="10848109" cy="3748719"/>
          </a:xfrm>
          <a:prstGeom prst="rect">
            <a:avLst/>
          </a:prstGeom>
          <a:noFill/>
          <a:ln w="9525">
            <a:noFill/>
            <a:miter lim="800000"/>
            <a:headEnd/>
            <a:tailEnd/>
          </a:ln>
        </p:spPr>
        <p:txBody>
          <a:bodyPr wrap="square">
            <a:spAutoFit/>
          </a:bodyPr>
          <a:lstStyle/>
          <a:p>
            <a:pPr>
              <a:lnSpc>
                <a:spcPct val="110000"/>
              </a:lnSpc>
              <a:spcBef>
                <a:spcPct val="50000"/>
              </a:spcBef>
            </a:pPr>
            <a:r>
              <a:rPr lang="en-US" sz="4000" b="1" dirty="0" smtClean="0"/>
              <a:t>Cortisol</a:t>
            </a:r>
            <a:r>
              <a:rPr lang="en-US" sz="3200" b="1" dirty="0" smtClean="0"/>
              <a:t>, </a:t>
            </a:r>
            <a:r>
              <a:rPr lang="en-US" sz="3200" b="1" dirty="0"/>
              <a:t>a hormone that the adrenal cortex produces in response to stress, prepares the body to react to potentially dangerous situations.</a:t>
            </a:r>
            <a:r>
              <a:rPr lang="en-US" sz="3200" dirty="0"/>
              <a:t> </a:t>
            </a:r>
            <a:r>
              <a:rPr lang="en-US" sz="2800" dirty="0"/>
              <a:t>It increases the level of sugar in the bloodstream and the brain's use of glucose, while curbing non-essential bodily functions, such as those that support reproduction and growth. Cortisol also suppresses the immune system and decreases the release of digestive secretions</a:t>
            </a:r>
            <a:r>
              <a:rPr lang="en-US" sz="2800" dirty="0" smtClean="0"/>
              <a:t>.</a:t>
            </a:r>
            <a:endParaRPr lang="en-US" sz="2800" b="1" dirty="0">
              <a:solidFill>
                <a:prstClr val="black"/>
              </a:solidFill>
              <a:cs typeface="Arial" pitchFamily="34" charset="0"/>
            </a:endParaRPr>
          </a:p>
        </p:txBody>
      </p:sp>
    </p:spTree>
    <p:extLst>
      <p:ext uri="{BB962C8B-B14F-4D97-AF65-F5344CB8AC3E}">
        <p14:creationId xmlns:p14="http://schemas.microsoft.com/office/powerpoint/2010/main" val="121011493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31"/>
          <p:cNvSpPr>
            <a:spLocks noChangeArrowheads="1"/>
          </p:cNvSpPr>
          <p:nvPr/>
        </p:nvSpPr>
        <p:spPr bwMode="auto">
          <a:xfrm>
            <a:off x="1385819" y="182214"/>
            <a:ext cx="8392289" cy="571500"/>
          </a:xfrm>
          <a:prstGeom prst="rect">
            <a:avLst/>
          </a:prstGeom>
          <a:noFill/>
          <a:ln w="9525">
            <a:noFill/>
            <a:miter lim="800000"/>
            <a:headEnd/>
            <a:tailEnd/>
          </a:ln>
          <a:effectLst/>
        </p:spPr>
        <p:txBody>
          <a:bodyPr anchor="ctr"/>
          <a:lstStyle/>
          <a:p>
            <a:pPr algn="ctr">
              <a:defRPr/>
            </a:pPr>
            <a:r>
              <a:rPr lang="en-US" sz="4400" b="1" dirty="0"/>
              <a:t>More on Cortisol</a:t>
            </a:r>
          </a:p>
        </p:txBody>
      </p:sp>
      <p:sp>
        <p:nvSpPr>
          <p:cNvPr id="3" name="Rectangle 1035"/>
          <p:cNvSpPr>
            <a:spLocks noChangeArrowheads="1"/>
          </p:cNvSpPr>
          <p:nvPr/>
        </p:nvSpPr>
        <p:spPr bwMode="auto">
          <a:xfrm>
            <a:off x="478302" y="753714"/>
            <a:ext cx="11256861" cy="6254020"/>
          </a:xfrm>
          <a:prstGeom prst="rect">
            <a:avLst/>
          </a:prstGeom>
          <a:noFill/>
          <a:ln w="9525">
            <a:noFill/>
            <a:miter lim="800000"/>
            <a:headEnd/>
            <a:tailEnd/>
          </a:ln>
        </p:spPr>
        <p:txBody>
          <a:bodyPr wrap="square">
            <a:spAutoFit/>
          </a:bodyPr>
          <a:lstStyle/>
          <a:p>
            <a:pPr>
              <a:lnSpc>
                <a:spcPct val="110000"/>
              </a:lnSpc>
              <a:spcBef>
                <a:spcPct val="50000"/>
              </a:spcBef>
            </a:pPr>
            <a:r>
              <a:rPr lang="en-US" sz="2800" dirty="0"/>
              <a:t>Cortisol plays an important role in protecting the body from imminently threatening situations by reallocating the body's resources to functions related to fighting against or fleeing from a threat. When the stressful situation ends, the body stops releasing the hormone. In the modern world, most stressful events do not involve physical danger. Experiencing pressure to perform at work or school, or juggling responsibilities at home, may last for an extended period of time. In response, the body keeps producing cortisol and its levels remain high rather than returning to normal. This continual release of cortisol has been shown to have negative health effects, such as anxiety, digestive troubles, heart disease and weight gain</a:t>
            </a:r>
            <a:r>
              <a:rPr lang="en-US" sz="2800" dirty="0" smtClean="0"/>
              <a:t>. See also ACEs.</a:t>
            </a:r>
            <a:endParaRPr lang="en-US" dirty="0">
              <a:solidFill>
                <a:prstClr val="black"/>
              </a:solidFill>
              <a:cs typeface="Arial" pitchFamily="34" charset="0"/>
            </a:endParaRPr>
          </a:p>
        </p:txBody>
      </p:sp>
    </p:spTree>
    <p:extLst>
      <p:ext uri="{BB962C8B-B14F-4D97-AF65-F5344CB8AC3E}">
        <p14:creationId xmlns:p14="http://schemas.microsoft.com/office/powerpoint/2010/main" val="317786258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662117" cy="985838"/>
          </a:xfrm>
        </p:spPr>
        <p:txBody>
          <a:bodyPr>
            <a:normAutofit/>
          </a:bodyPr>
          <a:lstStyle/>
          <a:p>
            <a:pPr algn="ctr"/>
            <a:r>
              <a:rPr lang="en-US" sz="4400" b="1" dirty="0" smtClean="0"/>
              <a:t>Oxytocin</a:t>
            </a:r>
            <a:endParaRPr lang="en-US" sz="4400" b="1" dirty="0">
              <a:solidFill>
                <a:schemeClr val="accent4"/>
              </a:solidFill>
            </a:endParaRPr>
          </a:p>
        </p:txBody>
      </p:sp>
      <p:sp>
        <p:nvSpPr>
          <p:cNvPr id="3" name="Content Placeholder 2"/>
          <p:cNvSpPr>
            <a:spLocks noGrp="1"/>
          </p:cNvSpPr>
          <p:nvPr>
            <p:ph idx="1"/>
          </p:nvPr>
        </p:nvSpPr>
        <p:spPr>
          <a:xfrm>
            <a:off x="590843" y="844907"/>
            <a:ext cx="11343666" cy="5624888"/>
          </a:xfrm>
        </p:spPr>
        <p:txBody>
          <a:bodyPr>
            <a:noAutofit/>
          </a:bodyPr>
          <a:lstStyle/>
          <a:p>
            <a:pPr marL="800100" lvl="2" indent="-457200">
              <a:lnSpc>
                <a:spcPct val="100000"/>
              </a:lnSpc>
              <a:spcBef>
                <a:spcPts val="0"/>
              </a:spcBef>
            </a:pPr>
            <a:r>
              <a:rPr lang="en-US" sz="2400" dirty="0"/>
              <a:t>Attachment Hormone </a:t>
            </a:r>
            <a:endParaRPr lang="en-US" sz="2400" dirty="0" smtClean="0"/>
          </a:p>
          <a:p>
            <a:pPr marL="800100" lvl="2" indent="-457200">
              <a:lnSpc>
                <a:spcPct val="100000"/>
              </a:lnSpc>
              <a:spcBef>
                <a:spcPts val="0"/>
              </a:spcBef>
            </a:pPr>
            <a:r>
              <a:rPr lang="en-US" sz="2400" dirty="0" smtClean="0"/>
              <a:t>FLIP </a:t>
            </a:r>
            <a:r>
              <a:rPr lang="en-US" sz="2400" dirty="0"/>
              <a:t>SIDE of Stress Hormone (Cortisol</a:t>
            </a:r>
            <a:r>
              <a:rPr lang="en-US" sz="2400" dirty="0" smtClean="0"/>
              <a:t>)</a:t>
            </a:r>
          </a:p>
          <a:p>
            <a:pPr marL="800100" lvl="2" indent="-457200">
              <a:lnSpc>
                <a:spcPct val="100000"/>
              </a:lnSpc>
              <a:spcBef>
                <a:spcPts val="0"/>
              </a:spcBef>
            </a:pPr>
            <a:r>
              <a:rPr lang="en-US" sz="2400" dirty="0" smtClean="0"/>
              <a:t>Sense of attachment, connectedness, belonging, calmness, peace, safety, calm and security</a:t>
            </a:r>
          </a:p>
          <a:p>
            <a:pPr marL="800100" lvl="2" indent="-457200">
              <a:lnSpc>
                <a:spcPct val="100000"/>
              </a:lnSpc>
              <a:spcBef>
                <a:spcPts val="0"/>
              </a:spcBef>
            </a:pPr>
            <a:r>
              <a:rPr lang="en-US" sz="2400" dirty="0" smtClean="0"/>
              <a:t>Quick acting and short lived</a:t>
            </a:r>
          </a:p>
          <a:p>
            <a:pPr marL="800100" lvl="2" indent="-457200">
              <a:lnSpc>
                <a:spcPct val="100000"/>
              </a:lnSpc>
              <a:spcBef>
                <a:spcPts val="0"/>
              </a:spcBef>
            </a:pPr>
            <a:r>
              <a:rPr lang="en-US" sz="2400" dirty="0" smtClean="0"/>
              <a:t>Most often emitted when some sort of connection is made</a:t>
            </a:r>
          </a:p>
          <a:p>
            <a:pPr marL="1257300" lvl="3" indent="-457200">
              <a:lnSpc>
                <a:spcPct val="100000"/>
              </a:lnSpc>
              <a:spcBef>
                <a:spcPts val="0"/>
              </a:spcBef>
            </a:pPr>
            <a:r>
              <a:rPr lang="en-US" sz="2200" dirty="0" smtClean="0"/>
              <a:t>Safe, secure, gentle, appropriate touch</a:t>
            </a:r>
          </a:p>
          <a:p>
            <a:pPr marL="1257300" lvl="3" indent="-457200">
              <a:lnSpc>
                <a:spcPct val="100000"/>
              </a:lnSpc>
              <a:spcBef>
                <a:spcPts val="0"/>
              </a:spcBef>
            </a:pPr>
            <a:r>
              <a:rPr lang="en-US" sz="2400" dirty="0" smtClean="0"/>
              <a:t>Eye contact</a:t>
            </a:r>
          </a:p>
          <a:p>
            <a:pPr marL="1257300" lvl="3" indent="-457200">
              <a:lnSpc>
                <a:spcPct val="100000"/>
              </a:lnSpc>
              <a:spcBef>
                <a:spcPts val="0"/>
              </a:spcBef>
            </a:pPr>
            <a:r>
              <a:rPr lang="en-US" sz="2400" dirty="0" smtClean="0"/>
              <a:t>Physical space presence of someone else who is not dysregulating</a:t>
            </a:r>
          </a:p>
          <a:p>
            <a:pPr marL="1257300" lvl="3" indent="-457200">
              <a:lnSpc>
                <a:spcPct val="100000"/>
              </a:lnSpc>
              <a:spcBef>
                <a:spcPts val="0"/>
              </a:spcBef>
            </a:pPr>
            <a:r>
              <a:rPr lang="en-US" sz="2400" dirty="0" smtClean="0"/>
              <a:t>Imagery of connectedness with someone</a:t>
            </a:r>
          </a:p>
          <a:p>
            <a:pPr marL="1257300" lvl="3" indent="-457200">
              <a:lnSpc>
                <a:spcPct val="100000"/>
              </a:lnSpc>
              <a:spcBef>
                <a:spcPts val="0"/>
              </a:spcBef>
            </a:pPr>
            <a:r>
              <a:rPr lang="en-US" sz="2400" dirty="0" smtClean="0"/>
              <a:t>A pet connection</a:t>
            </a:r>
          </a:p>
          <a:p>
            <a:pPr marL="1257300" lvl="3" indent="-457200">
              <a:lnSpc>
                <a:spcPct val="100000"/>
              </a:lnSpc>
              <a:spcBef>
                <a:spcPts val="0"/>
              </a:spcBef>
            </a:pPr>
            <a:r>
              <a:rPr lang="en-US" sz="2400" dirty="0" smtClean="0"/>
              <a:t>Prayer, meditation or sense of connectedness with universe</a:t>
            </a:r>
          </a:p>
          <a:p>
            <a:pPr marL="800100" lvl="3" indent="-457200">
              <a:lnSpc>
                <a:spcPct val="100000"/>
              </a:lnSpc>
              <a:spcBef>
                <a:spcPts val="0"/>
              </a:spcBef>
            </a:pPr>
            <a:r>
              <a:rPr lang="en-US" sz="2400" dirty="0" smtClean="0"/>
              <a:t>Can be a positive tool used and practiced </a:t>
            </a:r>
          </a:p>
          <a:p>
            <a:pPr marL="800100" lvl="3" indent="-457200">
              <a:lnSpc>
                <a:spcPct val="100000"/>
              </a:lnSpc>
              <a:spcBef>
                <a:spcPts val="0"/>
              </a:spcBef>
            </a:pPr>
            <a:r>
              <a:rPr lang="en-US" sz="2400" dirty="0" smtClean="0"/>
              <a:t>Often happens as a result of the limbic system stress reaction</a:t>
            </a:r>
            <a:r>
              <a:rPr lang="en-US" sz="2400" dirty="0"/>
              <a:t> </a:t>
            </a:r>
            <a:r>
              <a:rPr lang="en-US" sz="2400" dirty="0" smtClean="0"/>
              <a:t>- flocking </a:t>
            </a:r>
          </a:p>
          <a:p>
            <a:pPr marL="800100" lvl="3" indent="-457200">
              <a:lnSpc>
                <a:spcPct val="100000"/>
              </a:lnSpc>
              <a:spcBef>
                <a:spcPts val="0"/>
              </a:spcBef>
            </a:pPr>
            <a:r>
              <a:rPr lang="en-US" sz="2400" dirty="0" smtClean="0"/>
              <a:t>Care must be taken in who is being connected with, for it to be positively useful</a:t>
            </a:r>
          </a:p>
          <a:p>
            <a:pPr marL="0" lvl="1" indent="-457200">
              <a:lnSpc>
                <a:spcPct val="100000"/>
              </a:lnSpc>
              <a:spcBef>
                <a:spcPts val="0"/>
              </a:spcBef>
            </a:pPr>
            <a:endParaRPr lang="en-US" sz="2400" dirty="0" smtClean="0"/>
          </a:p>
        </p:txBody>
      </p:sp>
    </p:spTree>
    <p:extLst>
      <p:ext uri="{BB962C8B-B14F-4D97-AF65-F5344CB8AC3E}">
        <p14:creationId xmlns:p14="http://schemas.microsoft.com/office/powerpoint/2010/main" val="1899833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3718"/>
            <a:ext cx="9905998" cy="949025"/>
          </a:xfrm>
        </p:spPr>
        <p:txBody>
          <a:bodyPr/>
          <a:lstStyle/>
          <a:p>
            <a:r>
              <a:rPr lang="en-US" b="1" dirty="0" smtClean="0">
                <a:solidFill>
                  <a:srgbClr val="FFFF00"/>
                </a:solidFill>
              </a:rPr>
              <a:t>During trauma/ Stress…</a:t>
            </a:r>
            <a:endParaRPr lang="en-US" b="1" dirty="0">
              <a:solidFill>
                <a:srgbClr val="FFFF00"/>
              </a:solidFill>
            </a:endParaRPr>
          </a:p>
        </p:txBody>
      </p:sp>
      <p:sp>
        <p:nvSpPr>
          <p:cNvPr id="3" name="Content Placeholder 2"/>
          <p:cNvSpPr>
            <a:spLocks noGrp="1"/>
          </p:cNvSpPr>
          <p:nvPr>
            <p:ph idx="1"/>
          </p:nvPr>
        </p:nvSpPr>
        <p:spPr>
          <a:xfrm>
            <a:off x="926306" y="1103961"/>
            <a:ext cx="10834285" cy="5167086"/>
          </a:xfrm>
        </p:spPr>
        <p:txBody>
          <a:bodyPr>
            <a:noAutofit/>
          </a:bodyPr>
          <a:lstStyle/>
          <a:p>
            <a:pPr>
              <a:lnSpc>
                <a:spcPct val="100000"/>
              </a:lnSpc>
            </a:pPr>
            <a:r>
              <a:rPr lang="en-US" sz="3200" dirty="0" smtClean="0">
                <a:solidFill>
                  <a:schemeClr val="accent5">
                    <a:lumMod val="60000"/>
                    <a:lumOff val="40000"/>
                  </a:schemeClr>
                </a:solidFill>
              </a:rPr>
              <a:t>Reduced activity by way of the Corpus Callosum (the bridging connection of the left and right brain)</a:t>
            </a:r>
          </a:p>
          <a:p>
            <a:pPr>
              <a:lnSpc>
                <a:spcPct val="100000"/>
              </a:lnSpc>
            </a:pPr>
            <a:r>
              <a:rPr lang="en-US" sz="3200" dirty="0" smtClean="0">
                <a:solidFill>
                  <a:schemeClr val="accent5">
                    <a:lumMod val="60000"/>
                    <a:lumOff val="40000"/>
                  </a:schemeClr>
                </a:solidFill>
              </a:rPr>
              <a:t>Right brain takes over, left brain shuts down</a:t>
            </a:r>
          </a:p>
          <a:p>
            <a:pPr>
              <a:lnSpc>
                <a:spcPct val="100000"/>
              </a:lnSpc>
            </a:pPr>
            <a:r>
              <a:rPr lang="en-US" sz="3200" dirty="0" smtClean="0">
                <a:solidFill>
                  <a:schemeClr val="accent5">
                    <a:lumMod val="60000"/>
                    <a:lumOff val="40000"/>
                  </a:schemeClr>
                </a:solidFill>
              </a:rPr>
              <a:t>Without left brain activated, we cannot…</a:t>
            </a:r>
          </a:p>
          <a:p>
            <a:pPr lvl="1">
              <a:lnSpc>
                <a:spcPct val="100000"/>
              </a:lnSpc>
            </a:pPr>
            <a:r>
              <a:rPr lang="en-US" sz="2800" dirty="0" smtClean="0"/>
              <a:t>Organize our experiences into logical time sequence</a:t>
            </a:r>
          </a:p>
          <a:p>
            <a:pPr lvl="1">
              <a:lnSpc>
                <a:spcPct val="100000"/>
              </a:lnSpc>
            </a:pPr>
            <a:r>
              <a:rPr lang="en-US" sz="2800" dirty="0" smtClean="0"/>
              <a:t>Put feelings/perceptions into words (</a:t>
            </a:r>
            <a:r>
              <a:rPr lang="en-US" sz="2800" dirty="0" err="1" smtClean="0"/>
              <a:t>Broca’s</a:t>
            </a:r>
            <a:r>
              <a:rPr lang="en-US" sz="2800" dirty="0" smtClean="0"/>
              <a:t> Area shuts down)</a:t>
            </a:r>
          </a:p>
          <a:p>
            <a:pPr lvl="1">
              <a:lnSpc>
                <a:spcPct val="100000"/>
              </a:lnSpc>
            </a:pPr>
            <a:r>
              <a:rPr lang="en-US" sz="2800" dirty="0" smtClean="0"/>
              <a:t>Understand cause/effect</a:t>
            </a:r>
          </a:p>
          <a:p>
            <a:pPr lvl="1">
              <a:lnSpc>
                <a:spcPct val="100000"/>
              </a:lnSpc>
            </a:pPr>
            <a:r>
              <a:rPr lang="en-US" sz="2800" dirty="0" smtClean="0"/>
              <a:t>Understand long-term consequences of our actions</a:t>
            </a:r>
          </a:p>
          <a:p>
            <a:pPr lvl="1">
              <a:lnSpc>
                <a:spcPct val="100000"/>
              </a:lnSpc>
            </a:pPr>
            <a:r>
              <a:rPr lang="en-US" sz="2800" dirty="0" smtClean="0"/>
              <a:t>Create coherent plans for the future</a:t>
            </a:r>
            <a:endParaRPr lang="en-US" sz="2800" dirty="0"/>
          </a:p>
        </p:txBody>
      </p:sp>
    </p:spTree>
    <p:extLst>
      <p:ext uri="{BB962C8B-B14F-4D97-AF65-F5344CB8AC3E}">
        <p14:creationId xmlns:p14="http://schemas.microsoft.com/office/powerpoint/2010/main" val="1830729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857" y="601893"/>
            <a:ext cx="9905998" cy="1478570"/>
          </a:xfrm>
        </p:spPr>
        <p:txBody>
          <a:bodyPr>
            <a:normAutofit fontScale="90000"/>
          </a:bodyPr>
          <a:lstStyle/>
          <a:p>
            <a:r>
              <a:rPr lang="en-US" sz="5400" dirty="0" smtClean="0"/>
              <a:t>EXAMPLE of Stress Reactions</a:t>
            </a:r>
            <a:endParaRPr lang="en-US" sz="5400" dirty="0"/>
          </a:p>
        </p:txBody>
      </p:sp>
      <p:sp>
        <p:nvSpPr>
          <p:cNvPr id="3" name="Content Placeholder 2"/>
          <p:cNvSpPr>
            <a:spLocks noGrp="1"/>
          </p:cNvSpPr>
          <p:nvPr>
            <p:ph idx="1"/>
          </p:nvPr>
        </p:nvSpPr>
        <p:spPr>
          <a:xfrm>
            <a:off x="1141413" y="2274425"/>
            <a:ext cx="9905999" cy="859473"/>
          </a:xfrm>
        </p:spPr>
        <p:txBody>
          <a:bodyPr>
            <a:normAutofit/>
          </a:bodyPr>
          <a:lstStyle/>
          <a:p>
            <a:pPr marL="0" indent="0" algn="ctr">
              <a:buNone/>
            </a:pPr>
            <a:r>
              <a:rPr lang="en-US" sz="4000" dirty="0" smtClean="0">
                <a:hlinkClick r:id="rId2"/>
              </a:rPr>
              <a:t>Baby Still Face</a:t>
            </a:r>
            <a:endParaRPr lang="en-US" sz="4000" dirty="0"/>
          </a:p>
        </p:txBody>
      </p:sp>
    </p:spTree>
    <p:extLst>
      <p:ext uri="{BB962C8B-B14F-4D97-AF65-F5344CB8AC3E}">
        <p14:creationId xmlns:p14="http://schemas.microsoft.com/office/powerpoint/2010/main" val="2078643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280086" y="2194560"/>
            <a:ext cx="11689492" cy="4024125"/>
          </a:xfrm>
        </p:spPr>
        <p:txBody>
          <a:bodyPr>
            <a:normAutofit/>
          </a:bodyPr>
          <a:lstStyle/>
          <a:p>
            <a:r>
              <a:rPr lang="en-US" sz="3200" dirty="0" smtClean="0"/>
              <a:t>My first name is</a:t>
            </a:r>
          </a:p>
          <a:p>
            <a:r>
              <a:rPr lang="en-US" sz="3200" dirty="0" smtClean="0"/>
              <a:t>My tribe is</a:t>
            </a:r>
          </a:p>
          <a:p>
            <a:r>
              <a:rPr lang="en-US" sz="3200" dirty="0" smtClean="0"/>
              <a:t>My land is</a:t>
            </a:r>
          </a:p>
          <a:p>
            <a:r>
              <a:rPr lang="en-US" sz="3200" dirty="0" smtClean="0"/>
              <a:t>My water is</a:t>
            </a:r>
          </a:p>
          <a:p>
            <a:r>
              <a:rPr lang="en-US" sz="3200" dirty="0" smtClean="0"/>
              <a:t>My mountains are</a:t>
            </a:r>
          </a:p>
          <a:p>
            <a:r>
              <a:rPr lang="en-US" sz="3200" dirty="0" smtClean="0"/>
              <a:t>The other person responds with, “I hear (your first name).”</a:t>
            </a:r>
            <a:endParaRPr lang="en-US" sz="3200" dirty="0"/>
          </a:p>
        </p:txBody>
      </p:sp>
    </p:spTree>
    <p:extLst>
      <p:ext uri="{BB962C8B-B14F-4D97-AF65-F5344CB8AC3E}">
        <p14:creationId xmlns:p14="http://schemas.microsoft.com/office/powerpoint/2010/main" val="2353657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8832"/>
            <a:ext cx="9905998" cy="1478570"/>
          </a:xfrm>
        </p:spPr>
        <p:txBody>
          <a:bodyPr/>
          <a:lstStyle/>
          <a:p>
            <a:r>
              <a:rPr lang="en-US" b="1" dirty="0" smtClean="0">
                <a:solidFill>
                  <a:srgbClr val="92D050"/>
                </a:solidFill>
              </a:rPr>
              <a:t>Trauma and brain response</a:t>
            </a:r>
            <a:endParaRPr lang="en-US" b="1" dirty="0">
              <a:solidFill>
                <a:srgbClr val="92D050"/>
              </a:solidFill>
            </a:endParaRPr>
          </a:p>
        </p:txBody>
      </p:sp>
      <p:sp>
        <p:nvSpPr>
          <p:cNvPr id="3" name="Content Placeholder 2"/>
          <p:cNvSpPr>
            <a:spLocks noGrp="1"/>
          </p:cNvSpPr>
          <p:nvPr>
            <p:ph idx="1"/>
          </p:nvPr>
        </p:nvSpPr>
        <p:spPr>
          <a:xfrm>
            <a:off x="1141412" y="1379094"/>
            <a:ext cx="10621097" cy="5276539"/>
          </a:xfrm>
        </p:spPr>
        <p:txBody>
          <a:bodyPr>
            <a:noAutofit/>
          </a:bodyPr>
          <a:lstStyle/>
          <a:p>
            <a:pPr>
              <a:lnSpc>
                <a:spcPct val="100000"/>
              </a:lnSpc>
              <a:spcBef>
                <a:spcPts val="0"/>
              </a:spcBef>
            </a:pPr>
            <a:r>
              <a:rPr lang="en-US" sz="3000" dirty="0" smtClean="0"/>
              <a:t>Only fragments of memories are stored—full context is not processed</a:t>
            </a:r>
          </a:p>
          <a:p>
            <a:pPr>
              <a:lnSpc>
                <a:spcPct val="100000"/>
              </a:lnSpc>
              <a:spcBef>
                <a:spcPts val="0"/>
              </a:spcBef>
            </a:pPr>
            <a:r>
              <a:rPr lang="en-US" sz="3000" dirty="0" smtClean="0">
                <a:solidFill>
                  <a:schemeClr val="accent5">
                    <a:lumMod val="60000"/>
                    <a:lumOff val="40000"/>
                  </a:schemeClr>
                </a:solidFill>
              </a:rPr>
              <a:t>No analytical decision-making</a:t>
            </a:r>
          </a:p>
          <a:p>
            <a:pPr>
              <a:lnSpc>
                <a:spcPct val="100000"/>
              </a:lnSpc>
              <a:spcBef>
                <a:spcPts val="0"/>
              </a:spcBef>
            </a:pPr>
            <a:r>
              <a:rPr lang="en-US" sz="3000" dirty="0" smtClean="0"/>
              <a:t>Emotional responses to triggers or stimuli do not necessarily match (overreaction, under-reaction)</a:t>
            </a:r>
          </a:p>
          <a:p>
            <a:pPr>
              <a:lnSpc>
                <a:spcPct val="100000"/>
              </a:lnSpc>
              <a:spcBef>
                <a:spcPts val="0"/>
              </a:spcBef>
            </a:pPr>
            <a:r>
              <a:rPr lang="en-US" sz="3000" dirty="0" smtClean="0">
                <a:solidFill>
                  <a:schemeClr val="accent5">
                    <a:lumMod val="60000"/>
                    <a:lumOff val="40000"/>
                  </a:schemeClr>
                </a:solidFill>
              </a:rPr>
              <a:t>If we’re using survival brain most often, we’re not developing frontal lobe capabilities</a:t>
            </a:r>
          </a:p>
          <a:p>
            <a:pPr>
              <a:lnSpc>
                <a:spcPct val="100000"/>
              </a:lnSpc>
              <a:spcBef>
                <a:spcPts val="0"/>
              </a:spcBef>
            </a:pPr>
            <a:r>
              <a:rPr lang="en-US" sz="3000" dirty="0" smtClean="0"/>
              <a:t>Elevated hormone levels over long periods of time have negative health effects</a:t>
            </a:r>
            <a:endParaRPr lang="en-US" sz="3000" dirty="0"/>
          </a:p>
        </p:txBody>
      </p:sp>
    </p:spTree>
    <p:extLst>
      <p:ext uri="{BB962C8B-B14F-4D97-AF65-F5344CB8AC3E}">
        <p14:creationId xmlns:p14="http://schemas.microsoft.com/office/powerpoint/2010/main" val="2677966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787990" cy="1036111"/>
          </a:xfrm>
        </p:spPr>
        <p:txBody>
          <a:bodyPr>
            <a:normAutofit/>
          </a:bodyPr>
          <a:lstStyle/>
          <a:p>
            <a:r>
              <a:rPr lang="en-US" sz="4000" b="1" dirty="0" smtClean="0">
                <a:solidFill>
                  <a:schemeClr val="accent4"/>
                </a:solidFill>
              </a:rPr>
              <a:t>Behavioral implications</a:t>
            </a:r>
            <a:endParaRPr lang="en-US" sz="4000" b="1" dirty="0">
              <a:solidFill>
                <a:schemeClr val="accent4"/>
              </a:solidFill>
            </a:endParaRPr>
          </a:p>
        </p:txBody>
      </p:sp>
      <p:sp>
        <p:nvSpPr>
          <p:cNvPr id="3" name="Content Placeholder 2"/>
          <p:cNvSpPr>
            <a:spLocks noGrp="1"/>
          </p:cNvSpPr>
          <p:nvPr>
            <p:ph idx="1"/>
          </p:nvPr>
        </p:nvSpPr>
        <p:spPr>
          <a:xfrm>
            <a:off x="450167" y="1036111"/>
            <a:ext cx="11479236" cy="4876800"/>
          </a:xfrm>
        </p:spPr>
        <p:txBody>
          <a:bodyPr/>
          <a:lstStyle/>
          <a:p>
            <a:r>
              <a:rPr lang="en-US" sz="2800" dirty="0" smtClean="0"/>
              <a:t>Hyper-vigilance—hard to calm down, overly aware of surroundings</a:t>
            </a:r>
          </a:p>
          <a:p>
            <a:r>
              <a:rPr lang="en-US" sz="2800" dirty="0" smtClean="0"/>
              <a:t>Routinized defense—prepared to fight, quick to anger/defense</a:t>
            </a:r>
          </a:p>
          <a:p>
            <a:r>
              <a:rPr lang="en-US" sz="2800" dirty="0" smtClean="0"/>
              <a:t>Externally in tune with environment, strong survival skills</a:t>
            </a:r>
          </a:p>
          <a:p>
            <a:pPr lvl="1"/>
            <a:r>
              <a:rPr lang="en-US" sz="2400" dirty="0" smtClean="0"/>
              <a:t>Less in tune with the self/needs/body clues/impact on others</a:t>
            </a:r>
          </a:p>
          <a:p>
            <a:pPr lvl="1"/>
            <a:r>
              <a:rPr lang="en-US" sz="2400" dirty="0" smtClean="0"/>
              <a:t>Quick to make assumptions about others </a:t>
            </a:r>
          </a:p>
          <a:p>
            <a:pPr lvl="1"/>
            <a:r>
              <a:rPr lang="en-US" sz="2400" dirty="0" smtClean="0"/>
              <a:t>See the world as adversarial vs. something you can engage with </a:t>
            </a:r>
            <a:endParaRPr lang="en-US" sz="2400" dirty="0"/>
          </a:p>
        </p:txBody>
      </p:sp>
    </p:spTree>
    <p:extLst>
      <p:ext uri="{BB962C8B-B14F-4D97-AF65-F5344CB8AC3E}">
        <p14:creationId xmlns:p14="http://schemas.microsoft.com/office/powerpoint/2010/main" val="3461475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0756"/>
            <a:ext cx="10629674" cy="1036111"/>
          </a:xfrm>
        </p:spPr>
        <p:txBody>
          <a:bodyPr/>
          <a:lstStyle/>
          <a:p>
            <a:r>
              <a:rPr lang="en-US" b="1" dirty="0" smtClean="0">
                <a:solidFill>
                  <a:schemeClr val="accent1"/>
                </a:solidFill>
              </a:rPr>
              <a:t>Behavioral implications</a:t>
            </a:r>
            <a:endParaRPr lang="en-US" b="1" dirty="0">
              <a:solidFill>
                <a:schemeClr val="accent1"/>
              </a:solidFill>
            </a:endParaRPr>
          </a:p>
        </p:txBody>
      </p:sp>
      <p:sp>
        <p:nvSpPr>
          <p:cNvPr id="3" name="Content Placeholder 2"/>
          <p:cNvSpPr>
            <a:spLocks noGrp="1"/>
          </p:cNvSpPr>
          <p:nvPr>
            <p:ph idx="1"/>
          </p:nvPr>
        </p:nvSpPr>
        <p:spPr>
          <a:xfrm>
            <a:off x="576775" y="1426119"/>
            <a:ext cx="11194311" cy="5138057"/>
          </a:xfrm>
        </p:spPr>
        <p:txBody>
          <a:bodyPr/>
          <a:lstStyle/>
          <a:p>
            <a:r>
              <a:rPr lang="en-US" sz="2800" dirty="0" smtClean="0">
                <a:solidFill>
                  <a:schemeClr val="accent4">
                    <a:lumMod val="60000"/>
                    <a:lumOff val="40000"/>
                  </a:schemeClr>
                </a:solidFill>
              </a:rPr>
              <a:t>Lack of predictability in behavior</a:t>
            </a:r>
          </a:p>
          <a:p>
            <a:pPr lvl="1"/>
            <a:r>
              <a:rPr lang="en-US" sz="2400" dirty="0" smtClean="0"/>
              <a:t>Have to be “prepared” regardless</a:t>
            </a:r>
          </a:p>
          <a:p>
            <a:pPr lvl="1"/>
            <a:r>
              <a:rPr lang="en-US" sz="2400" dirty="0" smtClean="0"/>
              <a:t>Cannot stay organized, focused, paced, predictable</a:t>
            </a:r>
          </a:p>
          <a:p>
            <a:r>
              <a:rPr lang="en-US" sz="2800" dirty="0" smtClean="0">
                <a:solidFill>
                  <a:schemeClr val="accent4">
                    <a:lumMod val="60000"/>
                    <a:lumOff val="40000"/>
                  </a:schemeClr>
                </a:solidFill>
              </a:rPr>
              <a:t>Self-loathing, self-blame, shame</a:t>
            </a:r>
          </a:p>
          <a:p>
            <a:pPr lvl="1"/>
            <a:r>
              <a:rPr lang="en-US" sz="2000" dirty="0" smtClean="0"/>
              <a:t>“</a:t>
            </a:r>
            <a:r>
              <a:rPr lang="en-US" sz="2400" dirty="0" smtClean="0"/>
              <a:t>what is wrong with me?” vs “what is happening to me?”</a:t>
            </a:r>
          </a:p>
          <a:p>
            <a:r>
              <a:rPr lang="en-US" sz="2800" dirty="0" smtClean="0">
                <a:solidFill>
                  <a:schemeClr val="accent4">
                    <a:lumMod val="60000"/>
                    <a:lumOff val="40000"/>
                  </a:schemeClr>
                </a:solidFill>
              </a:rPr>
              <a:t>Tendency to reenact painful episodes (tethered to the past)</a:t>
            </a:r>
          </a:p>
          <a:p>
            <a:pPr lvl="1"/>
            <a:r>
              <a:rPr lang="en-US" sz="2400" dirty="0"/>
              <a:t>Creation of chaos (difficult in service environments)</a:t>
            </a:r>
          </a:p>
          <a:p>
            <a:r>
              <a:rPr lang="en-US" sz="2800" dirty="0" smtClean="0">
                <a:solidFill>
                  <a:schemeClr val="accent4">
                    <a:lumMod val="60000"/>
                    <a:lumOff val="40000"/>
                  </a:schemeClr>
                </a:solidFill>
              </a:rPr>
              <a:t>Quick criticism, resolute judgement</a:t>
            </a:r>
          </a:p>
          <a:p>
            <a:pPr lvl="1"/>
            <a:r>
              <a:rPr lang="en-US" sz="2400" dirty="0" smtClean="0"/>
              <a:t>Resentment, bitterness, unresolved losses</a:t>
            </a:r>
            <a:endParaRPr lang="en-US" sz="2400" dirty="0"/>
          </a:p>
        </p:txBody>
      </p:sp>
    </p:spTree>
    <p:extLst>
      <p:ext uri="{BB962C8B-B14F-4D97-AF65-F5344CB8AC3E}">
        <p14:creationId xmlns:p14="http://schemas.microsoft.com/office/powerpoint/2010/main" val="4167106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48618"/>
            <a:ext cx="10675449" cy="894398"/>
          </a:xfrm>
        </p:spPr>
        <p:txBody>
          <a:bodyPr/>
          <a:lstStyle/>
          <a:p>
            <a:r>
              <a:rPr lang="en-US" b="1" dirty="0" smtClean="0">
                <a:solidFill>
                  <a:schemeClr val="accent6"/>
                </a:solidFill>
              </a:rPr>
              <a:t>Long term implications</a:t>
            </a:r>
            <a:endParaRPr lang="en-US" b="1" dirty="0">
              <a:solidFill>
                <a:schemeClr val="accent6"/>
              </a:solidFill>
            </a:endParaRPr>
          </a:p>
        </p:txBody>
      </p:sp>
      <p:sp>
        <p:nvSpPr>
          <p:cNvPr id="3" name="Content Placeholder 2"/>
          <p:cNvSpPr>
            <a:spLocks noGrp="1"/>
          </p:cNvSpPr>
          <p:nvPr>
            <p:ph idx="1"/>
          </p:nvPr>
        </p:nvSpPr>
        <p:spPr>
          <a:xfrm>
            <a:off x="618978" y="1322416"/>
            <a:ext cx="11071274" cy="5535584"/>
          </a:xfrm>
        </p:spPr>
        <p:txBody>
          <a:bodyPr>
            <a:noAutofit/>
          </a:bodyPr>
          <a:lstStyle/>
          <a:p>
            <a:r>
              <a:rPr lang="en-US" sz="2800" dirty="0" smtClean="0"/>
              <a:t>When individuals who grew up with high levels of stress accumulation or are exposed to stress over a long period of time do not receive the supports they need to balance this condition, then they transmit this problem onto future generations—process starts again</a:t>
            </a:r>
          </a:p>
          <a:p>
            <a:endParaRPr lang="en-US" sz="2800" dirty="0"/>
          </a:p>
          <a:p>
            <a:r>
              <a:rPr lang="en-US" sz="2800" dirty="0" smtClean="0">
                <a:solidFill>
                  <a:schemeClr val="accent5">
                    <a:lumMod val="60000"/>
                    <a:lumOff val="40000"/>
                  </a:schemeClr>
                </a:solidFill>
              </a:rPr>
              <a:t>We all pay for this lack of investment in early intervention (health care, prisons, treatment centers, businesses etc.)</a:t>
            </a:r>
          </a:p>
          <a:p>
            <a:pPr marL="0" indent="0">
              <a:buNone/>
            </a:pPr>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Hundreds of billions of dollars annually to support strategies that do not intervene early enough</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48701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189972"/>
            <a:ext cx="11788725" cy="1478570"/>
          </a:xfrm>
        </p:spPr>
        <p:txBody>
          <a:bodyPr>
            <a:normAutofit/>
          </a:bodyPr>
          <a:lstStyle/>
          <a:p>
            <a:r>
              <a:rPr lang="en-US" sz="4400" b="1" dirty="0" smtClean="0">
                <a:solidFill>
                  <a:srgbClr val="FFFF00"/>
                </a:solidFill>
              </a:rPr>
              <a:t>Adverse childhood experiences study (aces)</a:t>
            </a:r>
            <a:endParaRPr lang="en-US" sz="4400" b="1" dirty="0">
              <a:solidFill>
                <a:srgbClr val="FFFF00"/>
              </a:solidFill>
            </a:endParaRPr>
          </a:p>
        </p:txBody>
      </p:sp>
      <p:sp>
        <p:nvSpPr>
          <p:cNvPr id="3" name="Content Placeholder 2"/>
          <p:cNvSpPr>
            <a:spLocks noGrp="1"/>
          </p:cNvSpPr>
          <p:nvPr>
            <p:ph idx="1"/>
          </p:nvPr>
        </p:nvSpPr>
        <p:spPr>
          <a:xfrm>
            <a:off x="885372" y="1944913"/>
            <a:ext cx="10162040" cy="3846287"/>
          </a:xfrm>
        </p:spPr>
        <p:txBody>
          <a:bodyPr>
            <a:normAutofit/>
          </a:bodyPr>
          <a:lstStyle/>
          <a:p>
            <a:r>
              <a:rPr lang="en-US" sz="3600" b="1" dirty="0" smtClean="0"/>
              <a:t>Examines the health and social effects of ACEs throughout the lifespan</a:t>
            </a:r>
          </a:p>
          <a:p>
            <a:r>
              <a:rPr lang="en-US" sz="3600" b="1" dirty="0" smtClean="0"/>
              <a:t>Studied among 17,421 members of the Kaiser Health Plan in San Diego County (1995/1997)</a:t>
            </a:r>
          </a:p>
          <a:p>
            <a:endParaRPr lang="en-US" sz="3600" b="1" dirty="0"/>
          </a:p>
        </p:txBody>
      </p:sp>
    </p:spTree>
    <p:extLst>
      <p:ext uri="{BB962C8B-B14F-4D97-AF65-F5344CB8AC3E}">
        <p14:creationId xmlns:p14="http://schemas.microsoft.com/office/powerpoint/2010/main" val="269883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471" y="79022"/>
            <a:ext cx="9905998" cy="1478570"/>
          </a:xfrm>
        </p:spPr>
        <p:txBody>
          <a:bodyPr>
            <a:normAutofit/>
          </a:bodyPr>
          <a:lstStyle/>
          <a:p>
            <a:r>
              <a:rPr lang="en-US" sz="5400" b="1" dirty="0" smtClean="0">
                <a:solidFill>
                  <a:schemeClr val="accent2"/>
                </a:solidFill>
              </a:rPr>
              <a:t>ACE</a:t>
            </a:r>
            <a:r>
              <a:rPr lang="en-US" sz="4000" b="1" dirty="0" smtClean="0">
                <a:solidFill>
                  <a:schemeClr val="accent2"/>
                </a:solidFill>
              </a:rPr>
              <a:t>s</a:t>
            </a:r>
            <a:r>
              <a:rPr lang="en-US" sz="5400" b="1" dirty="0" smtClean="0">
                <a:solidFill>
                  <a:schemeClr val="accent2"/>
                </a:solidFill>
              </a:rPr>
              <a:t> categories</a:t>
            </a:r>
            <a:endParaRPr lang="en-US" sz="5400" b="1" dirty="0">
              <a:solidFill>
                <a:schemeClr val="accent2"/>
              </a:solidFill>
            </a:endParaRPr>
          </a:p>
        </p:txBody>
      </p:sp>
      <p:sp>
        <p:nvSpPr>
          <p:cNvPr id="3" name="Content Placeholder 2"/>
          <p:cNvSpPr>
            <a:spLocks noGrp="1"/>
          </p:cNvSpPr>
          <p:nvPr>
            <p:ph idx="1"/>
          </p:nvPr>
        </p:nvSpPr>
        <p:spPr>
          <a:xfrm>
            <a:off x="6279470" y="1721140"/>
            <a:ext cx="4620759" cy="4122284"/>
          </a:xfrm>
        </p:spPr>
        <p:txBody>
          <a:bodyPr>
            <a:noAutofit/>
          </a:bodyPr>
          <a:lstStyle/>
          <a:p>
            <a:pPr marL="514350" indent="-514350">
              <a:buFont typeface="+mj-lt"/>
              <a:buAutoNum type="arabicPeriod" startAt="6"/>
            </a:pPr>
            <a:r>
              <a:rPr lang="en-US" sz="2800" b="1" dirty="0" smtClean="0"/>
              <a:t>Someone with chronic and untreated mental illness </a:t>
            </a:r>
          </a:p>
          <a:p>
            <a:pPr marL="514350" indent="-514350">
              <a:buFont typeface="+mj-lt"/>
              <a:buAutoNum type="arabicPeriod" startAt="6"/>
            </a:pPr>
            <a:r>
              <a:rPr lang="en-US" sz="2800" b="1" dirty="0" smtClean="0"/>
              <a:t>Witnessed your parent/ mother treated violently</a:t>
            </a:r>
          </a:p>
          <a:p>
            <a:pPr marL="514350" indent="-514350">
              <a:buFont typeface="+mj-lt"/>
              <a:buAutoNum type="arabicPeriod" startAt="6"/>
            </a:pPr>
            <a:r>
              <a:rPr lang="en-US" sz="2800" b="1" dirty="0" smtClean="0"/>
              <a:t>Divorce/ Separation</a:t>
            </a:r>
          </a:p>
          <a:p>
            <a:pPr marL="514350" indent="-514350">
              <a:buFont typeface="+mj-lt"/>
              <a:buAutoNum type="arabicPeriod" startAt="6"/>
            </a:pPr>
            <a:r>
              <a:rPr lang="en-US" sz="2800" b="1" dirty="0" smtClean="0"/>
              <a:t>Emotional neglect</a:t>
            </a:r>
          </a:p>
          <a:p>
            <a:pPr marL="514350" indent="-514350">
              <a:buFont typeface="+mj-lt"/>
              <a:buAutoNum type="arabicPeriod" startAt="6"/>
            </a:pPr>
            <a:r>
              <a:rPr lang="en-US" sz="2800" b="1" dirty="0" smtClean="0"/>
              <a:t>Physical neglect </a:t>
            </a:r>
            <a:endParaRPr lang="en-US" sz="2800" b="1" dirty="0"/>
          </a:p>
        </p:txBody>
      </p:sp>
      <p:sp>
        <p:nvSpPr>
          <p:cNvPr id="4" name="Content Placeholder 2"/>
          <p:cNvSpPr txBox="1">
            <a:spLocks/>
          </p:cNvSpPr>
          <p:nvPr/>
        </p:nvSpPr>
        <p:spPr>
          <a:xfrm>
            <a:off x="1326471" y="1721140"/>
            <a:ext cx="4620759" cy="412228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514350" indent="-514350">
              <a:buFont typeface="+mj-lt"/>
              <a:buAutoNum type="arabicPeriod"/>
            </a:pPr>
            <a:r>
              <a:rPr lang="en-US" sz="2800" b="1" dirty="0"/>
              <a:t>P</a:t>
            </a:r>
            <a:r>
              <a:rPr lang="en-US" sz="2800" b="1" dirty="0" smtClean="0"/>
              <a:t>hysical abuse</a:t>
            </a:r>
          </a:p>
          <a:p>
            <a:pPr marL="514350" indent="-514350">
              <a:buFont typeface="+mj-lt"/>
              <a:buAutoNum type="arabicPeriod"/>
            </a:pPr>
            <a:r>
              <a:rPr lang="en-US" sz="2800" b="1" dirty="0" smtClean="0"/>
              <a:t>Emotional abuse</a:t>
            </a:r>
          </a:p>
          <a:p>
            <a:pPr marL="514350" indent="-514350">
              <a:buFont typeface="+mj-lt"/>
              <a:buAutoNum type="arabicPeriod"/>
            </a:pPr>
            <a:r>
              <a:rPr lang="en-US" sz="2800" b="1" dirty="0" smtClean="0"/>
              <a:t>Sexual abuse</a:t>
            </a:r>
          </a:p>
          <a:p>
            <a:pPr marL="514350" indent="-514350">
              <a:buFont typeface="+mj-lt"/>
              <a:buAutoNum type="arabicPeriod"/>
            </a:pPr>
            <a:r>
              <a:rPr lang="en-US" sz="2800" b="1" dirty="0" smtClean="0"/>
              <a:t>Someone with alcohol/drug abuse problem in the home</a:t>
            </a:r>
          </a:p>
          <a:p>
            <a:pPr marL="514350" indent="-514350">
              <a:buFont typeface="+mj-lt"/>
              <a:buAutoNum type="arabicPeriod"/>
            </a:pPr>
            <a:r>
              <a:rPr lang="en-US" sz="2800" b="1" dirty="0" smtClean="0"/>
              <a:t>Incarcerated family member</a:t>
            </a:r>
            <a:endParaRPr lang="en-US" sz="2800" b="1" dirty="0"/>
          </a:p>
        </p:txBody>
      </p:sp>
    </p:spTree>
    <p:extLst>
      <p:ext uri="{BB962C8B-B14F-4D97-AF65-F5344CB8AC3E}">
        <p14:creationId xmlns:p14="http://schemas.microsoft.com/office/powerpoint/2010/main" val="3598673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223319"/>
          </a:xfrm>
        </p:spPr>
        <p:txBody>
          <a:bodyPr>
            <a:normAutofit/>
          </a:bodyPr>
          <a:lstStyle/>
          <a:p>
            <a:r>
              <a:rPr lang="en-US" sz="4400" b="1" dirty="0" smtClean="0">
                <a:solidFill>
                  <a:srgbClr val="FFC000"/>
                </a:solidFill>
              </a:rPr>
              <a:t>ACEs Mortality Rate</a:t>
            </a:r>
            <a:endParaRPr lang="en-US" sz="4400" b="1" dirty="0">
              <a:solidFill>
                <a:srgbClr val="FFC000"/>
              </a:solidFill>
            </a:endParaRPr>
          </a:p>
        </p:txBody>
      </p:sp>
      <p:sp>
        <p:nvSpPr>
          <p:cNvPr id="3" name="Content Placeholder 2"/>
          <p:cNvSpPr>
            <a:spLocks noGrp="1"/>
          </p:cNvSpPr>
          <p:nvPr>
            <p:ph idx="1"/>
          </p:nvPr>
        </p:nvSpPr>
        <p:spPr>
          <a:xfrm>
            <a:off x="1141412" y="1223318"/>
            <a:ext cx="9905999" cy="5498757"/>
          </a:xfrm>
        </p:spPr>
        <p:txBody>
          <a:bodyPr>
            <a:noAutofit/>
          </a:bodyPr>
          <a:lstStyle/>
          <a:p>
            <a:pPr marL="0" indent="0">
              <a:lnSpc>
                <a:spcPct val="100000"/>
              </a:lnSpc>
              <a:spcBef>
                <a:spcPts val="0"/>
              </a:spcBef>
              <a:buNone/>
            </a:pPr>
            <a:r>
              <a:rPr lang="en-US" sz="3200" dirty="0" smtClean="0"/>
              <a:t>Anyone with an </a:t>
            </a:r>
            <a:r>
              <a:rPr lang="en-US" sz="3200" dirty="0" smtClean="0">
                <a:solidFill>
                  <a:srgbClr val="FFFF00"/>
                </a:solidFill>
              </a:rPr>
              <a:t>ACEs score of 6 or higher </a:t>
            </a:r>
            <a:r>
              <a:rPr lang="en-US" sz="3200" dirty="0" smtClean="0"/>
              <a:t>(without any intervention or help or assistance) likely has a </a:t>
            </a:r>
            <a:r>
              <a:rPr lang="en-US" sz="3200" dirty="0" smtClean="0">
                <a:solidFill>
                  <a:srgbClr val="FFFF00"/>
                </a:solidFill>
              </a:rPr>
              <a:t>20 year shortened life expectancy.</a:t>
            </a:r>
          </a:p>
          <a:p>
            <a:pPr marL="0" indent="0">
              <a:lnSpc>
                <a:spcPct val="100000"/>
              </a:lnSpc>
              <a:spcBef>
                <a:spcPts val="0"/>
              </a:spcBef>
              <a:buNone/>
            </a:pPr>
            <a:endParaRPr lang="en-US" sz="3200" dirty="0" smtClean="0"/>
          </a:p>
          <a:p>
            <a:pPr marL="0" indent="0">
              <a:lnSpc>
                <a:spcPct val="100000"/>
              </a:lnSpc>
              <a:spcBef>
                <a:spcPts val="0"/>
              </a:spcBef>
              <a:buNone/>
            </a:pPr>
            <a:r>
              <a:rPr lang="en-US" sz="3200" dirty="0" smtClean="0"/>
              <a:t>There are three main mechanisms that lead to this shortening of life expectancy:</a:t>
            </a:r>
          </a:p>
          <a:p>
            <a:pPr>
              <a:lnSpc>
                <a:spcPct val="100000"/>
              </a:lnSpc>
              <a:spcBef>
                <a:spcPts val="0"/>
              </a:spcBef>
            </a:pPr>
            <a:r>
              <a:rPr lang="en-US" sz="3200" dirty="0" smtClean="0"/>
              <a:t>Coping skills &amp; Emotional/Cognitive Impairments</a:t>
            </a:r>
          </a:p>
          <a:p>
            <a:pPr>
              <a:lnSpc>
                <a:spcPct val="100000"/>
              </a:lnSpc>
              <a:spcBef>
                <a:spcPts val="0"/>
              </a:spcBef>
            </a:pPr>
            <a:r>
              <a:rPr lang="en-US" sz="3200" dirty="0" smtClean="0"/>
              <a:t>Bio Medical </a:t>
            </a:r>
          </a:p>
          <a:p>
            <a:pPr>
              <a:lnSpc>
                <a:spcPct val="100000"/>
              </a:lnSpc>
              <a:spcBef>
                <a:spcPts val="0"/>
              </a:spcBef>
            </a:pPr>
            <a:r>
              <a:rPr lang="en-US" sz="3200" dirty="0" smtClean="0"/>
              <a:t>Epigenetics </a:t>
            </a:r>
            <a:endParaRPr lang="en-US" sz="3200" dirty="0"/>
          </a:p>
        </p:txBody>
      </p:sp>
    </p:spTree>
    <p:extLst>
      <p:ext uri="{BB962C8B-B14F-4D97-AF65-F5344CB8AC3E}">
        <p14:creationId xmlns:p14="http://schemas.microsoft.com/office/powerpoint/2010/main" val="1239553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0"/>
            <a:ext cx="11774658" cy="1423250"/>
          </a:xfrm>
        </p:spPr>
        <p:txBody>
          <a:bodyPr>
            <a:normAutofit/>
          </a:bodyPr>
          <a:lstStyle/>
          <a:p>
            <a:r>
              <a:rPr lang="en-US" b="1" dirty="0" smtClean="0">
                <a:solidFill>
                  <a:srgbClr val="FFFF00"/>
                </a:solidFill>
              </a:rPr>
              <a:t>Poor Coping Skills &amp; Emotional/ Cognitive Impairments</a:t>
            </a:r>
            <a:endParaRPr lang="en-US" b="1" dirty="0">
              <a:solidFill>
                <a:srgbClr val="FFFF00"/>
              </a:solidFill>
            </a:endParaRPr>
          </a:p>
        </p:txBody>
      </p:sp>
      <p:sp>
        <p:nvSpPr>
          <p:cNvPr id="3" name="Content Placeholder 2"/>
          <p:cNvSpPr>
            <a:spLocks noGrp="1"/>
          </p:cNvSpPr>
          <p:nvPr>
            <p:ph idx="1"/>
          </p:nvPr>
        </p:nvSpPr>
        <p:spPr>
          <a:xfrm>
            <a:off x="1141412" y="1423250"/>
            <a:ext cx="10413279" cy="5434750"/>
          </a:xfrm>
        </p:spPr>
        <p:txBody>
          <a:bodyPr>
            <a:noAutofit/>
          </a:bodyPr>
          <a:lstStyle/>
          <a:p>
            <a:pPr>
              <a:lnSpc>
                <a:spcPct val="100000"/>
              </a:lnSpc>
              <a:spcBef>
                <a:spcPts val="0"/>
              </a:spcBef>
            </a:pPr>
            <a:r>
              <a:rPr lang="en-US" sz="2800" b="1" i="1" dirty="0" smtClean="0">
                <a:solidFill>
                  <a:schemeClr val="accent1">
                    <a:lumMod val="60000"/>
                    <a:lumOff val="40000"/>
                  </a:schemeClr>
                </a:solidFill>
              </a:rPr>
              <a:t>Unhealthy, self destructive behavior choices</a:t>
            </a:r>
          </a:p>
          <a:p>
            <a:pPr>
              <a:lnSpc>
                <a:spcPct val="100000"/>
              </a:lnSpc>
              <a:spcBef>
                <a:spcPts val="0"/>
              </a:spcBef>
            </a:pPr>
            <a:r>
              <a:rPr lang="en-US" sz="2800" b="1" i="1" dirty="0" smtClean="0">
                <a:solidFill>
                  <a:schemeClr val="accent1">
                    <a:lumMod val="60000"/>
                    <a:lumOff val="40000"/>
                  </a:schemeClr>
                </a:solidFill>
              </a:rPr>
              <a:t>Alcoholism</a:t>
            </a:r>
          </a:p>
          <a:p>
            <a:pPr>
              <a:lnSpc>
                <a:spcPct val="100000"/>
              </a:lnSpc>
              <a:spcBef>
                <a:spcPts val="0"/>
              </a:spcBef>
            </a:pPr>
            <a:r>
              <a:rPr lang="en-US" sz="2800" b="1" i="1" dirty="0" smtClean="0">
                <a:solidFill>
                  <a:schemeClr val="accent1">
                    <a:lumMod val="60000"/>
                    <a:lumOff val="40000"/>
                  </a:schemeClr>
                </a:solidFill>
              </a:rPr>
              <a:t>Smoking</a:t>
            </a:r>
          </a:p>
          <a:p>
            <a:pPr>
              <a:lnSpc>
                <a:spcPct val="100000"/>
              </a:lnSpc>
              <a:spcBef>
                <a:spcPts val="0"/>
              </a:spcBef>
            </a:pPr>
            <a:r>
              <a:rPr lang="en-US" sz="2800" b="1" i="1" dirty="0" smtClean="0">
                <a:solidFill>
                  <a:schemeClr val="accent1">
                    <a:lumMod val="60000"/>
                    <a:lumOff val="40000"/>
                  </a:schemeClr>
                </a:solidFill>
              </a:rPr>
              <a:t>Substance use</a:t>
            </a:r>
          </a:p>
          <a:p>
            <a:pPr>
              <a:lnSpc>
                <a:spcPct val="100000"/>
              </a:lnSpc>
              <a:spcBef>
                <a:spcPts val="0"/>
              </a:spcBef>
            </a:pPr>
            <a:r>
              <a:rPr lang="en-US" sz="2800" b="1" i="1" dirty="0" smtClean="0">
                <a:solidFill>
                  <a:schemeClr val="accent1">
                    <a:lumMod val="60000"/>
                    <a:lumOff val="40000"/>
                  </a:schemeClr>
                </a:solidFill>
              </a:rPr>
              <a:t>Heroin, opioid and methamphetamine use</a:t>
            </a:r>
          </a:p>
          <a:p>
            <a:pPr>
              <a:lnSpc>
                <a:spcPct val="100000"/>
              </a:lnSpc>
              <a:spcBef>
                <a:spcPts val="0"/>
              </a:spcBef>
            </a:pPr>
            <a:r>
              <a:rPr lang="en-US" sz="2800" b="1" i="1" dirty="0" smtClean="0">
                <a:solidFill>
                  <a:schemeClr val="accent1">
                    <a:lumMod val="60000"/>
                    <a:lumOff val="40000"/>
                  </a:schemeClr>
                </a:solidFill>
              </a:rPr>
              <a:t>Suicide attempt (4600% more likely to attempt than a person with an ACE score of 0)</a:t>
            </a:r>
          </a:p>
          <a:p>
            <a:pPr>
              <a:lnSpc>
                <a:spcPct val="100000"/>
              </a:lnSpc>
              <a:spcBef>
                <a:spcPts val="0"/>
              </a:spcBef>
            </a:pPr>
            <a:r>
              <a:rPr lang="en-US" sz="2800" b="1" i="1" dirty="0" smtClean="0">
                <a:solidFill>
                  <a:schemeClr val="accent1">
                    <a:lumMod val="60000"/>
                    <a:lumOff val="40000"/>
                  </a:schemeClr>
                </a:solidFill>
              </a:rPr>
              <a:t>Emphysema</a:t>
            </a:r>
          </a:p>
          <a:p>
            <a:pPr>
              <a:lnSpc>
                <a:spcPct val="100000"/>
              </a:lnSpc>
              <a:spcBef>
                <a:spcPts val="0"/>
              </a:spcBef>
            </a:pPr>
            <a:r>
              <a:rPr lang="en-US" sz="2800" b="1" i="1" dirty="0" smtClean="0">
                <a:solidFill>
                  <a:schemeClr val="accent1">
                    <a:lumMod val="60000"/>
                    <a:lumOff val="40000"/>
                  </a:schemeClr>
                </a:solidFill>
              </a:rPr>
              <a:t>Depression and other Mental Health Issues</a:t>
            </a:r>
          </a:p>
          <a:p>
            <a:pPr>
              <a:lnSpc>
                <a:spcPct val="100000"/>
              </a:lnSpc>
              <a:spcBef>
                <a:spcPts val="0"/>
              </a:spcBef>
            </a:pPr>
            <a:r>
              <a:rPr lang="en-US" sz="2800" b="1" i="1" dirty="0" smtClean="0">
                <a:solidFill>
                  <a:schemeClr val="accent1">
                    <a:lumMod val="60000"/>
                    <a:lumOff val="40000"/>
                  </a:schemeClr>
                </a:solidFill>
              </a:rPr>
              <a:t>Liver disease</a:t>
            </a:r>
          </a:p>
          <a:p>
            <a:pPr>
              <a:lnSpc>
                <a:spcPct val="100000"/>
              </a:lnSpc>
              <a:spcBef>
                <a:spcPts val="0"/>
              </a:spcBef>
            </a:pPr>
            <a:r>
              <a:rPr lang="en-US" sz="2800" b="1" i="1" dirty="0" smtClean="0">
                <a:solidFill>
                  <a:schemeClr val="accent1">
                    <a:lumMod val="60000"/>
                    <a:lumOff val="40000"/>
                  </a:schemeClr>
                </a:solidFill>
              </a:rPr>
              <a:t>Obesity</a:t>
            </a:r>
          </a:p>
          <a:p>
            <a:pPr>
              <a:lnSpc>
                <a:spcPct val="100000"/>
              </a:lnSpc>
              <a:spcBef>
                <a:spcPts val="0"/>
              </a:spcBef>
            </a:pPr>
            <a:r>
              <a:rPr lang="en-US" sz="2800" b="1" i="1" dirty="0" smtClean="0">
                <a:solidFill>
                  <a:schemeClr val="accent1">
                    <a:lumMod val="60000"/>
                    <a:lumOff val="40000"/>
                  </a:schemeClr>
                </a:solidFill>
              </a:rPr>
              <a:t>Major social malfunction (e.g. prison)</a:t>
            </a:r>
            <a:endParaRPr lang="en-US" sz="2800" b="1" dirty="0" smtClean="0">
              <a:solidFill>
                <a:schemeClr val="accent1">
                  <a:lumMod val="60000"/>
                  <a:lumOff val="40000"/>
                </a:schemeClr>
              </a:solidFill>
            </a:endParaRPr>
          </a:p>
        </p:txBody>
      </p:sp>
    </p:spTree>
    <p:extLst>
      <p:ext uri="{BB962C8B-B14F-4D97-AF65-F5344CB8AC3E}">
        <p14:creationId xmlns:p14="http://schemas.microsoft.com/office/powerpoint/2010/main" val="2335113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1" y="139224"/>
            <a:ext cx="9905998" cy="960057"/>
          </a:xfrm>
        </p:spPr>
        <p:txBody>
          <a:bodyPr>
            <a:normAutofit/>
          </a:bodyPr>
          <a:lstStyle/>
          <a:p>
            <a:r>
              <a:rPr lang="en-US" b="1" dirty="0" smtClean="0">
                <a:solidFill>
                  <a:srgbClr val="FFFF00"/>
                </a:solidFill>
              </a:rPr>
              <a:t>Bio Medical</a:t>
            </a:r>
            <a:endParaRPr lang="en-US" b="1" dirty="0">
              <a:solidFill>
                <a:srgbClr val="FFFF00"/>
              </a:solidFill>
            </a:endParaRPr>
          </a:p>
        </p:txBody>
      </p:sp>
      <p:sp>
        <p:nvSpPr>
          <p:cNvPr id="3" name="Content Placeholder 2"/>
          <p:cNvSpPr>
            <a:spLocks noGrp="1"/>
          </p:cNvSpPr>
          <p:nvPr>
            <p:ph idx="1"/>
          </p:nvPr>
        </p:nvSpPr>
        <p:spPr>
          <a:xfrm>
            <a:off x="1172631" y="1099281"/>
            <a:ext cx="10413279" cy="5143128"/>
          </a:xfrm>
        </p:spPr>
        <p:txBody>
          <a:bodyPr>
            <a:noAutofit/>
          </a:bodyPr>
          <a:lstStyle/>
          <a:p>
            <a:pPr>
              <a:lnSpc>
                <a:spcPct val="100000"/>
              </a:lnSpc>
              <a:spcBef>
                <a:spcPts val="0"/>
              </a:spcBef>
            </a:pPr>
            <a:r>
              <a:rPr lang="en-US" sz="4000" b="1" i="1" dirty="0" smtClean="0">
                <a:solidFill>
                  <a:schemeClr val="accent1">
                    <a:lumMod val="60000"/>
                    <a:lumOff val="40000"/>
                  </a:schemeClr>
                </a:solidFill>
              </a:rPr>
              <a:t>Higher the ACE score more likelihood of increasing immune system suppression </a:t>
            </a:r>
          </a:p>
          <a:p>
            <a:pPr>
              <a:lnSpc>
                <a:spcPct val="100000"/>
              </a:lnSpc>
              <a:spcBef>
                <a:spcPts val="0"/>
              </a:spcBef>
            </a:pPr>
            <a:r>
              <a:rPr lang="en-US" sz="4000" b="1" i="1" dirty="0">
                <a:solidFill>
                  <a:schemeClr val="accent1">
                    <a:lumMod val="60000"/>
                    <a:lumOff val="40000"/>
                  </a:schemeClr>
                </a:solidFill>
              </a:rPr>
              <a:t>Cancers</a:t>
            </a:r>
          </a:p>
          <a:p>
            <a:pPr>
              <a:lnSpc>
                <a:spcPct val="100000"/>
              </a:lnSpc>
              <a:spcBef>
                <a:spcPts val="0"/>
              </a:spcBef>
            </a:pPr>
            <a:r>
              <a:rPr lang="en-US" sz="4000" b="1" i="1" dirty="0">
                <a:solidFill>
                  <a:schemeClr val="accent1">
                    <a:lumMod val="60000"/>
                    <a:lumOff val="40000"/>
                  </a:schemeClr>
                </a:solidFill>
              </a:rPr>
              <a:t>Multiple sclerosis</a:t>
            </a:r>
          </a:p>
          <a:p>
            <a:pPr>
              <a:lnSpc>
                <a:spcPct val="100000"/>
              </a:lnSpc>
              <a:spcBef>
                <a:spcPts val="0"/>
              </a:spcBef>
            </a:pPr>
            <a:r>
              <a:rPr lang="en-US" sz="4000" b="1" i="1" dirty="0" smtClean="0">
                <a:solidFill>
                  <a:schemeClr val="accent1">
                    <a:lumMod val="60000"/>
                    <a:lumOff val="40000"/>
                  </a:schemeClr>
                </a:solidFill>
              </a:rPr>
              <a:t>Lupus</a:t>
            </a:r>
          </a:p>
          <a:p>
            <a:pPr>
              <a:lnSpc>
                <a:spcPct val="100000"/>
              </a:lnSpc>
              <a:spcBef>
                <a:spcPts val="0"/>
              </a:spcBef>
            </a:pPr>
            <a:r>
              <a:rPr lang="en-US" sz="4000" b="1" i="1" dirty="0" smtClean="0">
                <a:solidFill>
                  <a:schemeClr val="accent1">
                    <a:lumMod val="60000"/>
                    <a:lumOff val="40000"/>
                  </a:schemeClr>
                </a:solidFill>
              </a:rPr>
              <a:t>Rheumatoid Arthritis</a:t>
            </a:r>
          </a:p>
          <a:p>
            <a:pPr>
              <a:lnSpc>
                <a:spcPct val="100000"/>
              </a:lnSpc>
              <a:spcBef>
                <a:spcPts val="0"/>
              </a:spcBef>
            </a:pPr>
            <a:r>
              <a:rPr lang="en-US" sz="4000" b="1" i="1" dirty="0" smtClean="0">
                <a:solidFill>
                  <a:schemeClr val="accent1">
                    <a:lumMod val="60000"/>
                    <a:lumOff val="40000"/>
                  </a:schemeClr>
                </a:solidFill>
              </a:rPr>
              <a:t>Other Auto Immune Diseases </a:t>
            </a:r>
          </a:p>
          <a:p>
            <a:pPr>
              <a:lnSpc>
                <a:spcPct val="100000"/>
              </a:lnSpc>
              <a:spcBef>
                <a:spcPts val="0"/>
              </a:spcBef>
            </a:pPr>
            <a:r>
              <a:rPr lang="en-US" sz="4000" b="1" i="1" dirty="0" smtClean="0">
                <a:solidFill>
                  <a:schemeClr val="accent1">
                    <a:lumMod val="60000"/>
                    <a:lumOff val="40000"/>
                  </a:schemeClr>
                </a:solidFill>
              </a:rPr>
              <a:t>Other health related issues:</a:t>
            </a:r>
            <a:endParaRPr lang="en-US" sz="4000" b="1" dirty="0" smtClean="0">
              <a:solidFill>
                <a:schemeClr val="accent1">
                  <a:lumMod val="60000"/>
                  <a:lumOff val="40000"/>
                </a:schemeClr>
              </a:solidFill>
            </a:endParaRPr>
          </a:p>
          <a:p>
            <a:pPr>
              <a:lnSpc>
                <a:spcPct val="100000"/>
              </a:lnSpc>
              <a:spcBef>
                <a:spcPts val="0"/>
              </a:spcBef>
            </a:pPr>
            <a:endParaRPr lang="en-US" sz="4000" b="1" dirty="0">
              <a:solidFill>
                <a:schemeClr val="accent1">
                  <a:lumMod val="60000"/>
                  <a:lumOff val="40000"/>
                </a:schemeClr>
              </a:solidFill>
            </a:endParaRPr>
          </a:p>
        </p:txBody>
      </p:sp>
    </p:spTree>
    <p:extLst>
      <p:ext uri="{BB962C8B-B14F-4D97-AF65-F5344CB8AC3E}">
        <p14:creationId xmlns:p14="http://schemas.microsoft.com/office/powerpoint/2010/main" val="1655743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956603"/>
          </a:xfrm>
        </p:spPr>
        <p:txBody>
          <a:bodyPr>
            <a:normAutofit/>
          </a:bodyPr>
          <a:lstStyle/>
          <a:p>
            <a:r>
              <a:rPr lang="en-US" b="1" dirty="0" smtClean="0">
                <a:solidFill>
                  <a:srgbClr val="FFFF00"/>
                </a:solidFill>
              </a:rPr>
              <a:t>epigenetics</a:t>
            </a:r>
            <a:endParaRPr lang="en-US" b="1" dirty="0">
              <a:solidFill>
                <a:srgbClr val="FFFF00"/>
              </a:solidFill>
            </a:endParaRPr>
          </a:p>
        </p:txBody>
      </p:sp>
      <p:sp>
        <p:nvSpPr>
          <p:cNvPr id="3" name="Content Placeholder 2"/>
          <p:cNvSpPr>
            <a:spLocks noGrp="1"/>
          </p:cNvSpPr>
          <p:nvPr>
            <p:ph idx="1"/>
          </p:nvPr>
        </p:nvSpPr>
        <p:spPr>
          <a:xfrm>
            <a:off x="1141412" y="1185778"/>
            <a:ext cx="10413279" cy="5143128"/>
          </a:xfrm>
        </p:spPr>
        <p:txBody>
          <a:bodyPr>
            <a:noAutofit/>
          </a:bodyPr>
          <a:lstStyle/>
          <a:p>
            <a:pPr>
              <a:lnSpc>
                <a:spcPct val="100000"/>
              </a:lnSpc>
              <a:spcBef>
                <a:spcPts val="0"/>
              </a:spcBef>
            </a:pPr>
            <a:r>
              <a:rPr lang="en-US" sz="3200" b="1" dirty="0" smtClean="0">
                <a:solidFill>
                  <a:schemeClr val="accent1">
                    <a:lumMod val="60000"/>
                    <a:lumOff val="40000"/>
                  </a:schemeClr>
                </a:solidFill>
              </a:rPr>
              <a:t>The study of biological mechanisms that will switch genes on and off.</a:t>
            </a:r>
          </a:p>
          <a:p>
            <a:pPr>
              <a:lnSpc>
                <a:spcPct val="100000"/>
              </a:lnSpc>
              <a:spcBef>
                <a:spcPts val="0"/>
              </a:spcBef>
            </a:pPr>
            <a:r>
              <a:rPr lang="en-US" sz="3200" b="1" dirty="0" smtClean="0">
                <a:solidFill>
                  <a:schemeClr val="accent1">
                    <a:lumMod val="60000"/>
                    <a:lumOff val="40000"/>
                  </a:schemeClr>
                </a:solidFill>
              </a:rPr>
              <a:t>Certain circumstances in life (environmental) can cause genes to be silenced or to be expressed over time</a:t>
            </a:r>
          </a:p>
          <a:p>
            <a:pPr>
              <a:lnSpc>
                <a:spcPct val="100000"/>
              </a:lnSpc>
              <a:spcBef>
                <a:spcPts val="0"/>
              </a:spcBef>
            </a:pPr>
            <a:r>
              <a:rPr lang="en-US" sz="3200" b="1" dirty="0" smtClean="0">
                <a:solidFill>
                  <a:schemeClr val="accent1">
                    <a:lumMod val="60000"/>
                    <a:lumOff val="40000"/>
                  </a:schemeClr>
                </a:solidFill>
              </a:rPr>
              <a:t>If a person’s environment is filled with trauma, there will be toxic stress over a long period of time</a:t>
            </a:r>
          </a:p>
          <a:p>
            <a:pPr>
              <a:lnSpc>
                <a:spcPct val="100000"/>
              </a:lnSpc>
              <a:spcBef>
                <a:spcPts val="0"/>
              </a:spcBef>
            </a:pPr>
            <a:r>
              <a:rPr lang="en-US" sz="3200" b="1" dirty="0" smtClean="0">
                <a:solidFill>
                  <a:schemeClr val="accent1">
                    <a:lumMod val="60000"/>
                    <a:lumOff val="40000"/>
                  </a:schemeClr>
                </a:solidFill>
              </a:rPr>
              <a:t>They develop a hair-trigger response to trauma, have difficulty recovering from trauma, and can pass these altered genes on to their children</a:t>
            </a:r>
          </a:p>
          <a:p>
            <a:pPr>
              <a:lnSpc>
                <a:spcPct val="100000"/>
              </a:lnSpc>
              <a:spcBef>
                <a:spcPts val="0"/>
              </a:spcBef>
            </a:pPr>
            <a:endParaRPr lang="en-US" sz="3200" b="1" dirty="0">
              <a:solidFill>
                <a:schemeClr val="accent1">
                  <a:lumMod val="60000"/>
                  <a:lumOff val="40000"/>
                </a:schemeClr>
              </a:solidFill>
            </a:endParaRPr>
          </a:p>
        </p:txBody>
      </p:sp>
    </p:spTree>
    <p:extLst>
      <p:ext uri="{BB962C8B-B14F-4D97-AF65-F5344CB8AC3E}">
        <p14:creationId xmlns:p14="http://schemas.microsoft.com/office/powerpoint/2010/main" val="83087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7936"/>
            <a:ext cx="8610600" cy="1293028"/>
          </a:xfrm>
        </p:spPr>
        <p:txBody>
          <a:bodyPr/>
          <a:lstStyle/>
          <a:p>
            <a:r>
              <a:rPr lang="en-US" dirty="0" smtClean="0"/>
              <a:t>Please raise your hand …</a:t>
            </a:r>
            <a:endParaRPr lang="en-US" dirty="0"/>
          </a:p>
        </p:txBody>
      </p:sp>
      <p:sp>
        <p:nvSpPr>
          <p:cNvPr id="3" name="Content Placeholder 2"/>
          <p:cNvSpPr>
            <a:spLocks noGrp="1"/>
          </p:cNvSpPr>
          <p:nvPr>
            <p:ph idx="1"/>
          </p:nvPr>
        </p:nvSpPr>
        <p:spPr>
          <a:xfrm>
            <a:off x="685800" y="1378634"/>
            <a:ext cx="10820400" cy="4024125"/>
          </a:xfrm>
        </p:spPr>
        <p:txBody>
          <a:bodyPr>
            <a:noAutofit/>
          </a:bodyPr>
          <a:lstStyle/>
          <a:p>
            <a:r>
              <a:rPr lang="en-US" sz="2800" dirty="0" smtClean="0"/>
              <a:t>How many of you have a friend or family member who has experienced a trauma, or you personally have experienced a trauma or high stress in your life?</a:t>
            </a:r>
          </a:p>
          <a:p>
            <a:r>
              <a:rPr lang="en-US" sz="2800" dirty="0" smtClean="0"/>
              <a:t>How many of you currently work with or have some association with people in your life who have experienced trauma?</a:t>
            </a:r>
          </a:p>
          <a:p>
            <a:r>
              <a:rPr lang="en-US" sz="2800" dirty="0" smtClean="0"/>
              <a:t>How many of you have worked for more than 1 year in a field or been helping others who have experienced some sort of trauma?</a:t>
            </a:r>
          </a:p>
          <a:p>
            <a:r>
              <a:rPr lang="en-US" sz="2800" dirty="0" smtClean="0"/>
              <a:t>How many of you have worked for 5 or more years?</a:t>
            </a:r>
          </a:p>
          <a:p>
            <a:r>
              <a:rPr lang="en-US" sz="2800" dirty="0" smtClean="0"/>
              <a:t>How many have worked for 10 or more years?</a:t>
            </a:r>
          </a:p>
          <a:p>
            <a:r>
              <a:rPr lang="en-US" sz="2800" dirty="0" smtClean="0"/>
              <a:t>How many have worked 20 or more years?</a:t>
            </a:r>
          </a:p>
        </p:txBody>
      </p:sp>
    </p:spTree>
    <p:extLst>
      <p:ext uri="{BB962C8B-B14F-4D97-AF65-F5344CB8AC3E}">
        <p14:creationId xmlns:p14="http://schemas.microsoft.com/office/powerpoint/2010/main" val="38282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228"/>
            <a:ext cx="11961720" cy="1161535"/>
          </a:xfrm>
        </p:spPr>
        <p:txBody>
          <a:bodyPr>
            <a:normAutofit fontScale="90000"/>
          </a:bodyPr>
          <a:lstStyle/>
          <a:p>
            <a:r>
              <a:rPr lang="en-US" b="1" dirty="0" smtClean="0"/>
              <a:t>ACEs - Missing Areas or areas of More Needed Consideration</a:t>
            </a:r>
            <a:endParaRPr lang="en-US" b="1" dirty="0"/>
          </a:p>
        </p:txBody>
      </p:sp>
      <p:sp>
        <p:nvSpPr>
          <p:cNvPr id="3" name="Content Placeholder 2"/>
          <p:cNvSpPr>
            <a:spLocks noGrp="1"/>
          </p:cNvSpPr>
          <p:nvPr>
            <p:ph idx="1"/>
          </p:nvPr>
        </p:nvSpPr>
        <p:spPr>
          <a:xfrm>
            <a:off x="450166" y="1312763"/>
            <a:ext cx="11610028" cy="5807676"/>
          </a:xfrm>
        </p:spPr>
        <p:txBody>
          <a:bodyPr>
            <a:noAutofit/>
          </a:bodyPr>
          <a:lstStyle/>
          <a:p>
            <a:pPr>
              <a:lnSpc>
                <a:spcPct val="100000"/>
              </a:lnSpc>
              <a:spcBef>
                <a:spcPts val="0"/>
              </a:spcBef>
            </a:pPr>
            <a:r>
              <a:rPr lang="en-US" sz="2400" b="1" dirty="0" smtClean="0">
                <a:solidFill>
                  <a:srgbClr val="00B0F0"/>
                </a:solidFill>
              </a:rPr>
              <a:t>“Resiliency” initially not looked at or considered</a:t>
            </a:r>
          </a:p>
          <a:p>
            <a:pPr>
              <a:lnSpc>
                <a:spcPct val="100000"/>
              </a:lnSpc>
              <a:spcBef>
                <a:spcPts val="0"/>
              </a:spcBef>
            </a:pPr>
            <a:r>
              <a:rPr lang="en-US" sz="2400" b="1" dirty="0" smtClean="0">
                <a:solidFill>
                  <a:srgbClr val="00B0F0"/>
                </a:solidFill>
              </a:rPr>
              <a:t>Only 10 identified and currently studied, other possible adverse childhood experiences which have not yet been fully researched:</a:t>
            </a:r>
          </a:p>
          <a:p>
            <a:pPr lvl="1">
              <a:lnSpc>
                <a:spcPct val="100000"/>
              </a:lnSpc>
              <a:spcBef>
                <a:spcPts val="0"/>
              </a:spcBef>
            </a:pPr>
            <a:r>
              <a:rPr lang="en-US" sz="1800" b="1" dirty="0" smtClean="0">
                <a:solidFill>
                  <a:srgbClr val="00B0F0"/>
                </a:solidFill>
              </a:rPr>
              <a:t>Community Violence</a:t>
            </a:r>
          </a:p>
          <a:p>
            <a:pPr lvl="1">
              <a:lnSpc>
                <a:spcPct val="100000"/>
              </a:lnSpc>
              <a:spcBef>
                <a:spcPts val="0"/>
              </a:spcBef>
            </a:pPr>
            <a:r>
              <a:rPr lang="en-US" sz="1800" b="1" dirty="0" smtClean="0">
                <a:solidFill>
                  <a:srgbClr val="00B0F0"/>
                </a:solidFill>
              </a:rPr>
              <a:t>Bullying</a:t>
            </a:r>
          </a:p>
          <a:p>
            <a:pPr lvl="1">
              <a:lnSpc>
                <a:spcPct val="100000"/>
              </a:lnSpc>
              <a:spcBef>
                <a:spcPts val="0"/>
              </a:spcBef>
            </a:pPr>
            <a:r>
              <a:rPr lang="en-US" sz="1800" b="1" dirty="0" smtClean="0">
                <a:solidFill>
                  <a:srgbClr val="00B0F0"/>
                </a:solidFill>
              </a:rPr>
              <a:t>Historical Violence</a:t>
            </a:r>
          </a:p>
          <a:p>
            <a:pPr lvl="1">
              <a:lnSpc>
                <a:spcPct val="100000"/>
              </a:lnSpc>
              <a:spcBef>
                <a:spcPts val="0"/>
              </a:spcBef>
            </a:pPr>
            <a:r>
              <a:rPr lang="en-US" sz="1800" b="1" dirty="0" smtClean="0">
                <a:solidFill>
                  <a:srgbClr val="00B0F0"/>
                </a:solidFill>
              </a:rPr>
              <a:t>Social Media </a:t>
            </a:r>
            <a:r>
              <a:rPr lang="en-US" sz="1800" b="1" dirty="0">
                <a:solidFill>
                  <a:srgbClr val="00B0F0"/>
                </a:solidFill>
              </a:rPr>
              <a:t>V</a:t>
            </a:r>
            <a:r>
              <a:rPr lang="en-US" sz="1800" b="1" dirty="0" smtClean="0">
                <a:solidFill>
                  <a:srgbClr val="00B0F0"/>
                </a:solidFill>
              </a:rPr>
              <a:t>iolence</a:t>
            </a:r>
          </a:p>
          <a:p>
            <a:pPr lvl="1">
              <a:lnSpc>
                <a:spcPct val="100000"/>
              </a:lnSpc>
              <a:spcBef>
                <a:spcPts val="0"/>
              </a:spcBef>
            </a:pPr>
            <a:r>
              <a:rPr lang="en-US" sz="1800" b="1" dirty="0" smtClean="0">
                <a:solidFill>
                  <a:srgbClr val="00B0F0"/>
                </a:solidFill>
              </a:rPr>
              <a:t>Wars &amp; Genocide</a:t>
            </a:r>
          </a:p>
          <a:p>
            <a:pPr lvl="1">
              <a:lnSpc>
                <a:spcPct val="100000"/>
              </a:lnSpc>
              <a:spcBef>
                <a:spcPts val="0"/>
              </a:spcBef>
            </a:pPr>
            <a:r>
              <a:rPr lang="en-US" sz="1800" b="1" dirty="0" smtClean="0">
                <a:solidFill>
                  <a:srgbClr val="00B0F0"/>
                </a:solidFill>
              </a:rPr>
              <a:t>Refugee Experience</a:t>
            </a:r>
          </a:p>
          <a:p>
            <a:pPr lvl="1">
              <a:lnSpc>
                <a:spcPct val="100000"/>
              </a:lnSpc>
              <a:spcBef>
                <a:spcPts val="0"/>
              </a:spcBef>
            </a:pPr>
            <a:r>
              <a:rPr lang="en-US" sz="1800" b="1" dirty="0" smtClean="0">
                <a:solidFill>
                  <a:srgbClr val="00B0F0"/>
                </a:solidFill>
              </a:rPr>
              <a:t>Racism</a:t>
            </a:r>
          </a:p>
          <a:p>
            <a:pPr lvl="1">
              <a:lnSpc>
                <a:spcPct val="100000"/>
              </a:lnSpc>
              <a:spcBef>
                <a:spcPts val="0"/>
              </a:spcBef>
            </a:pPr>
            <a:r>
              <a:rPr lang="en-US" sz="1800" b="1" dirty="0" smtClean="0">
                <a:solidFill>
                  <a:srgbClr val="00B0F0"/>
                </a:solidFill>
              </a:rPr>
              <a:t>Oppression Experience</a:t>
            </a:r>
          </a:p>
          <a:p>
            <a:pPr lvl="1">
              <a:lnSpc>
                <a:spcPct val="100000"/>
              </a:lnSpc>
              <a:spcBef>
                <a:spcPts val="0"/>
              </a:spcBef>
            </a:pPr>
            <a:r>
              <a:rPr lang="en-US" sz="1800" b="1" dirty="0" smtClean="0">
                <a:solidFill>
                  <a:srgbClr val="00B0F0"/>
                </a:solidFill>
              </a:rPr>
              <a:t>Terrorism</a:t>
            </a:r>
          </a:p>
          <a:p>
            <a:pPr lvl="1">
              <a:lnSpc>
                <a:spcPct val="100000"/>
              </a:lnSpc>
              <a:spcBef>
                <a:spcPts val="0"/>
              </a:spcBef>
            </a:pPr>
            <a:r>
              <a:rPr lang="en-US" sz="1800" b="1" dirty="0" smtClean="0">
                <a:solidFill>
                  <a:srgbClr val="00B0F0"/>
                </a:solidFill>
              </a:rPr>
              <a:t>Other vicarious experiences of violence</a:t>
            </a:r>
          </a:p>
          <a:p>
            <a:pPr>
              <a:lnSpc>
                <a:spcPct val="100000"/>
              </a:lnSpc>
              <a:spcBef>
                <a:spcPts val="0"/>
              </a:spcBef>
            </a:pPr>
            <a:r>
              <a:rPr lang="en-US" sz="2400" b="1" dirty="0">
                <a:solidFill>
                  <a:srgbClr val="00B0F0"/>
                </a:solidFill>
              </a:rPr>
              <a:t>Current research is not generalizable to non-majority community members</a:t>
            </a:r>
          </a:p>
          <a:p>
            <a:pPr>
              <a:lnSpc>
                <a:spcPct val="100000"/>
              </a:lnSpc>
              <a:spcBef>
                <a:spcPts val="0"/>
              </a:spcBef>
            </a:pPr>
            <a:r>
              <a:rPr lang="en-US" sz="2400" b="1" dirty="0" smtClean="0">
                <a:solidFill>
                  <a:srgbClr val="00B0F0"/>
                </a:solidFill>
              </a:rPr>
              <a:t>A </a:t>
            </a:r>
            <a:r>
              <a:rPr lang="en-US" sz="2400" b="1" dirty="0">
                <a:solidFill>
                  <a:srgbClr val="00B0F0"/>
                </a:solidFill>
              </a:rPr>
              <a:t>lack of providing practical and usable strategies once ACE score is </a:t>
            </a:r>
            <a:r>
              <a:rPr lang="en-US" sz="2400" b="1" dirty="0" smtClean="0">
                <a:solidFill>
                  <a:srgbClr val="00B0F0"/>
                </a:solidFill>
              </a:rPr>
              <a:t>identified</a:t>
            </a:r>
            <a:endParaRPr lang="en-US" sz="2400" b="1" dirty="0">
              <a:solidFill>
                <a:srgbClr val="00B0F0"/>
              </a:solidFill>
            </a:endParaRPr>
          </a:p>
        </p:txBody>
      </p:sp>
    </p:spTree>
    <p:extLst>
      <p:ext uri="{BB962C8B-B14F-4D97-AF65-F5344CB8AC3E}">
        <p14:creationId xmlns:p14="http://schemas.microsoft.com/office/powerpoint/2010/main" val="29977177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445850"/>
            <a:ext cx="11947617"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5400" b="1" dirty="0" smtClean="0">
                <a:solidFill>
                  <a:schemeClr val="accent2">
                    <a:lumMod val="20000"/>
                    <a:lumOff val="80000"/>
                  </a:schemeClr>
                </a:solidFill>
                <a:latin typeface="Arial Narrow"/>
                <a:cs typeface="Arial Narrow"/>
              </a:rPr>
              <a:t>Attachment Implications</a:t>
            </a:r>
            <a:endParaRPr lang="en-US" sz="5400" b="1" dirty="0">
              <a:solidFill>
                <a:schemeClr val="accent2">
                  <a:lumMod val="20000"/>
                  <a:lumOff val="80000"/>
                </a:schemeClr>
              </a:solidFill>
              <a:latin typeface="Arial Narrow"/>
              <a:cs typeface="Arial Narrow"/>
            </a:endParaRPr>
          </a:p>
        </p:txBody>
      </p:sp>
      <p:sp>
        <p:nvSpPr>
          <p:cNvPr id="3" name="Content Placeholder 2"/>
          <p:cNvSpPr txBox="1">
            <a:spLocks/>
          </p:cNvSpPr>
          <p:nvPr/>
        </p:nvSpPr>
        <p:spPr>
          <a:xfrm>
            <a:off x="434459" y="1600200"/>
            <a:ext cx="11513158" cy="449580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800" b="1" dirty="0" smtClean="0">
                <a:solidFill>
                  <a:schemeClr val="accent2">
                    <a:lumMod val="20000"/>
                    <a:lumOff val="80000"/>
                  </a:schemeClr>
                </a:solidFill>
              </a:rPr>
              <a:t>Secure</a:t>
            </a:r>
          </a:p>
          <a:p>
            <a:r>
              <a:rPr lang="en-US" sz="4800" b="1" dirty="0" smtClean="0">
                <a:solidFill>
                  <a:schemeClr val="accent2">
                    <a:lumMod val="20000"/>
                    <a:lumOff val="80000"/>
                  </a:schemeClr>
                </a:solidFill>
              </a:rPr>
              <a:t>Insecure</a:t>
            </a:r>
          </a:p>
          <a:p>
            <a:pPr lvl="1"/>
            <a:r>
              <a:rPr lang="en-US" sz="4400" b="1" dirty="0" smtClean="0">
                <a:solidFill>
                  <a:schemeClr val="accent2">
                    <a:lumMod val="20000"/>
                    <a:lumOff val="80000"/>
                  </a:schemeClr>
                </a:solidFill>
              </a:rPr>
              <a:t>Avoidant</a:t>
            </a:r>
          </a:p>
          <a:p>
            <a:pPr lvl="1"/>
            <a:r>
              <a:rPr lang="en-US" sz="4400" b="1" dirty="0" smtClean="0">
                <a:solidFill>
                  <a:schemeClr val="accent2">
                    <a:lumMod val="20000"/>
                    <a:lumOff val="80000"/>
                  </a:schemeClr>
                </a:solidFill>
              </a:rPr>
              <a:t>Ambivalent</a:t>
            </a:r>
          </a:p>
          <a:p>
            <a:pPr lvl="1"/>
            <a:r>
              <a:rPr lang="en-US" sz="4400" b="1" dirty="0" smtClean="0">
                <a:solidFill>
                  <a:schemeClr val="accent2">
                    <a:lumMod val="20000"/>
                    <a:lumOff val="80000"/>
                  </a:schemeClr>
                </a:solidFill>
              </a:rPr>
              <a:t>Disorganized</a:t>
            </a:r>
          </a:p>
          <a:p>
            <a:endParaRPr lang="en-US" sz="3600" b="1" dirty="0" smtClean="0">
              <a:solidFill>
                <a:schemeClr val="accent2">
                  <a:lumMod val="20000"/>
                  <a:lumOff val="80000"/>
                </a:schemeClr>
              </a:solidFill>
            </a:endParaRPr>
          </a:p>
          <a:p>
            <a:r>
              <a:rPr lang="en-US" sz="3600" dirty="0" smtClean="0">
                <a:solidFill>
                  <a:schemeClr val="accent2">
                    <a:lumMod val="20000"/>
                    <a:lumOff val="80000"/>
                  </a:schemeClr>
                </a:solidFill>
              </a:rPr>
              <a:t>Note: It is important to understand the family's culture when you are observing attachment. A secure attachment in one culture may look like an insecure attachment in another culture</a:t>
            </a:r>
          </a:p>
          <a:p>
            <a:endParaRPr lang="en-US" sz="3600" b="1" dirty="0" smtClean="0">
              <a:solidFill>
                <a:schemeClr val="accent2">
                  <a:lumMod val="20000"/>
                  <a:lumOff val="80000"/>
                </a:schemeClr>
              </a:solidFill>
            </a:endParaRPr>
          </a:p>
          <a:p>
            <a:endParaRPr lang="en-US" dirty="0">
              <a:solidFill>
                <a:schemeClr val="accent2">
                  <a:lumMod val="20000"/>
                  <a:lumOff val="80000"/>
                </a:schemeClr>
              </a:solidFill>
            </a:endParaRPr>
          </a:p>
        </p:txBody>
      </p:sp>
    </p:spTree>
    <p:extLst>
      <p:ext uri="{BB962C8B-B14F-4D97-AF65-F5344CB8AC3E}">
        <p14:creationId xmlns:p14="http://schemas.microsoft.com/office/powerpoint/2010/main" val="416078710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265" y="153182"/>
            <a:ext cx="8603673" cy="707886"/>
          </a:xfrm>
          <a:prstGeom prst="rect">
            <a:avLst/>
          </a:prstGeom>
        </p:spPr>
        <p:txBody>
          <a:bodyPr wrap="square">
            <a:spAutoFit/>
          </a:bodyPr>
          <a:lstStyle/>
          <a:p>
            <a:pPr lvl="0"/>
            <a:r>
              <a:rPr lang="en-US" sz="4000" b="1" dirty="0">
                <a:latin typeface="Arial" panose="020B0604020202020204" pitchFamily="34" charset="0"/>
                <a:cs typeface="Arial" panose="020B0604020202020204" pitchFamily="34" charset="0"/>
              </a:rPr>
              <a:t>Community &amp; Historical Trauma</a:t>
            </a:r>
          </a:p>
        </p:txBody>
      </p:sp>
      <p:sp>
        <p:nvSpPr>
          <p:cNvPr id="4" name="Content Placeholder 2"/>
          <p:cNvSpPr>
            <a:spLocks noGrp="1"/>
          </p:cNvSpPr>
          <p:nvPr/>
        </p:nvSpPr>
        <p:spPr>
          <a:xfrm>
            <a:off x="1249265" y="1190252"/>
            <a:ext cx="10207336" cy="5119108"/>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History of the identified community</a:t>
            </a:r>
          </a:p>
          <a:p>
            <a:r>
              <a:rPr lang="en-US" b="1" dirty="0"/>
              <a:t>Trauma history of the community</a:t>
            </a:r>
          </a:p>
          <a:p>
            <a:r>
              <a:rPr lang="en-US" b="1" dirty="0"/>
              <a:t>How coping behaviors integrated into common experience and passing on of coping behaviors to next </a:t>
            </a:r>
            <a:r>
              <a:rPr lang="en-US" b="1" dirty="0" smtClean="0"/>
              <a:t>generations</a:t>
            </a:r>
          </a:p>
          <a:p>
            <a:r>
              <a:rPr lang="en-US" b="1" dirty="0" smtClean="0"/>
              <a:t>Racism and oppression experience</a:t>
            </a:r>
            <a:endParaRPr lang="en-US" b="1" dirty="0"/>
          </a:p>
          <a:p>
            <a:r>
              <a:rPr lang="en-US" b="1" dirty="0"/>
              <a:t>Proverbs and cultural norms, values, stories</a:t>
            </a:r>
            <a:endParaRPr lang="en-US" sz="2800" b="1" dirty="0"/>
          </a:p>
        </p:txBody>
      </p:sp>
    </p:spTree>
    <p:extLst>
      <p:ext uri="{BB962C8B-B14F-4D97-AF65-F5344CB8AC3E}">
        <p14:creationId xmlns:p14="http://schemas.microsoft.com/office/powerpoint/2010/main" val="400468607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10675449" cy="1170495"/>
          </a:xfrm>
        </p:spPr>
        <p:txBody>
          <a:bodyPr>
            <a:normAutofit/>
          </a:bodyPr>
          <a:lstStyle/>
          <a:p>
            <a:r>
              <a:rPr lang="en-US" sz="4400" b="1" dirty="0" smtClean="0">
                <a:solidFill>
                  <a:srgbClr val="92D050"/>
                </a:solidFill>
              </a:rPr>
              <a:t>Post Traumatic Growth</a:t>
            </a:r>
            <a:endParaRPr lang="en-US" sz="4400" b="1" dirty="0">
              <a:solidFill>
                <a:srgbClr val="92D050"/>
              </a:solidFill>
            </a:endParaRPr>
          </a:p>
        </p:txBody>
      </p:sp>
      <p:sp>
        <p:nvSpPr>
          <p:cNvPr id="3" name="Content Placeholder 2"/>
          <p:cNvSpPr>
            <a:spLocks noGrp="1"/>
          </p:cNvSpPr>
          <p:nvPr>
            <p:ph idx="1"/>
          </p:nvPr>
        </p:nvSpPr>
        <p:spPr>
          <a:xfrm>
            <a:off x="675250" y="1170494"/>
            <a:ext cx="11141612" cy="5687505"/>
          </a:xfrm>
        </p:spPr>
        <p:txBody>
          <a:bodyPr>
            <a:noAutofit/>
          </a:bodyPr>
          <a:lstStyle/>
          <a:p>
            <a:pPr marL="0" indent="0">
              <a:spcBef>
                <a:spcPts val="0"/>
              </a:spcBef>
              <a:buNone/>
            </a:pPr>
            <a:r>
              <a:rPr lang="en-US" sz="3600" b="1" dirty="0" smtClean="0">
                <a:solidFill>
                  <a:srgbClr val="00B0F0"/>
                </a:solidFill>
              </a:rPr>
              <a:t>Characteristics of PTG:</a:t>
            </a:r>
          </a:p>
          <a:p>
            <a:pPr marL="0" indent="0">
              <a:spcBef>
                <a:spcPts val="0"/>
              </a:spcBef>
              <a:buNone/>
            </a:pPr>
            <a:endParaRPr lang="en-US" sz="2800" b="1" dirty="0" smtClean="0">
              <a:solidFill>
                <a:srgbClr val="00B0F0"/>
              </a:solidFill>
            </a:endParaRPr>
          </a:p>
          <a:p>
            <a:pPr marL="0" indent="0">
              <a:spcBef>
                <a:spcPts val="0"/>
              </a:spcBef>
              <a:buNone/>
            </a:pPr>
            <a:r>
              <a:rPr lang="en-US" sz="2800" b="1" dirty="0" smtClean="0">
                <a:solidFill>
                  <a:srgbClr val="00B0F0"/>
                </a:solidFill>
              </a:rPr>
              <a:t>1</a:t>
            </a:r>
            <a:r>
              <a:rPr lang="en-US" sz="2800" b="1" dirty="0">
                <a:solidFill>
                  <a:srgbClr val="00B0F0"/>
                </a:solidFill>
              </a:rPr>
              <a:t>.</a:t>
            </a:r>
            <a:r>
              <a:rPr lang="en-US" sz="2800" dirty="0" smtClean="0">
                <a:solidFill>
                  <a:srgbClr val="00B0F0"/>
                </a:solidFill>
              </a:rPr>
              <a:t> </a:t>
            </a:r>
            <a:r>
              <a:rPr lang="en-US" sz="2800" b="1" dirty="0">
                <a:solidFill>
                  <a:srgbClr val="00B0F0"/>
                </a:solidFill>
              </a:rPr>
              <a:t>Appreciation of life </a:t>
            </a:r>
            <a:r>
              <a:rPr lang="en-US" sz="2800" dirty="0" smtClean="0">
                <a:solidFill>
                  <a:srgbClr val="00B0F0"/>
                </a:solidFill>
              </a:rPr>
              <a:t>– Overall out look is more positive and optimistic than before the trauma.</a:t>
            </a:r>
            <a:r>
              <a:rPr lang="en-US" sz="2800" dirty="0">
                <a:solidFill>
                  <a:srgbClr val="00B0F0"/>
                </a:solidFill>
              </a:rPr>
              <a:t/>
            </a:r>
            <a:br>
              <a:rPr lang="en-US" sz="2800" dirty="0">
                <a:solidFill>
                  <a:srgbClr val="00B0F0"/>
                </a:solidFill>
              </a:rPr>
            </a:br>
            <a:r>
              <a:rPr lang="en-US" sz="2800" b="1" dirty="0" smtClean="0">
                <a:solidFill>
                  <a:srgbClr val="00B0F0"/>
                </a:solidFill>
              </a:rPr>
              <a:t>2</a:t>
            </a:r>
            <a:r>
              <a:rPr lang="en-US" sz="2800" b="1" dirty="0">
                <a:solidFill>
                  <a:srgbClr val="00B0F0"/>
                </a:solidFill>
              </a:rPr>
              <a:t>.</a:t>
            </a:r>
            <a:r>
              <a:rPr lang="en-US" sz="2800" dirty="0" smtClean="0">
                <a:solidFill>
                  <a:srgbClr val="00B0F0"/>
                </a:solidFill>
              </a:rPr>
              <a:t> </a:t>
            </a:r>
            <a:r>
              <a:rPr lang="en-US" sz="2800" b="1" dirty="0">
                <a:solidFill>
                  <a:srgbClr val="00B0F0"/>
                </a:solidFill>
              </a:rPr>
              <a:t>Relationships with others </a:t>
            </a:r>
            <a:r>
              <a:rPr lang="en-US" sz="2800" dirty="0" smtClean="0">
                <a:solidFill>
                  <a:srgbClr val="00B0F0"/>
                </a:solidFill>
              </a:rPr>
              <a:t>– Are more important, meaningful and cherished even more deeply. I also realize I am not alone.</a:t>
            </a:r>
            <a:r>
              <a:rPr lang="en-US" sz="2800" dirty="0">
                <a:solidFill>
                  <a:srgbClr val="00B0F0"/>
                </a:solidFill>
              </a:rPr>
              <a:t/>
            </a:r>
            <a:br>
              <a:rPr lang="en-US" sz="2800" dirty="0">
                <a:solidFill>
                  <a:srgbClr val="00B0F0"/>
                </a:solidFill>
              </a:rPr>
            </a:br>
            <a:r>
              <a:rPr lang="en-US" sz="2800" b="1" dirty="0" smtClean="0">
                <a:solidFill>
                  <a:srgbClr val="00B0F0"/>
                </a:solidFill>
              </a:rPr>
              <a:t>3</a:t>
            </a:r>
            <a:r>
              <a:rPr lang="en-US" sz="2800" b="1" dirty="0">
                <a:solidFill>
                  <a:srgbClr val="00B0F0"/>
                </a:solidFill>
              </a:rPr>
              <a:t>.</a:t>
            </a:r>
            <a:r>
              <a:rPr lang="en-US" sz="2800" dirty="0" smtClean="0">
                <a:solidFill>
                  <a:srgbClr val="00B0F0"/>
                </a:solidFill>
              </a:rPr>
              <a:t> </a:t>
            </a:r>
            <a:r>
              <a:rPr lang="en-US" sz="2800" b="1" dirty="0">
                <a:solidFill>
                  <a:srgbClr val="00B0F0"/>
                </a:solidFill>
              </a:rPr>
              <a:t>New possibilities in life </a:t>
            </a:r>
            <a:r>
              <a:rPr lang="en-US" sz="2800" dirty="0" smtClean="0">
                <a:solidFill>
                  <a:srgbClr val="00B0F0"/>
                </a:solidFill>
              </a:rPr>
              <a:t>– I am experiencing life and day to day choices differently with more optimism.</a:t>
            </a:r>
            <a:r>
              <a:rPr lang="en-US" sz="2800" dirty="0">
                <a:solidFill>
                  <a:srgbClr val="00B0F0"/>
                </a:solidFill>
              </a:rPr>
              <a:t/>
            </a:r>
            <a:br>
              <a:rPr lang="en-US" sz="2800" dirty="0">
                <a:solidFill>
                  <a:srgbClr val="00B0F0"/>
                </a:solidFill>
              </a:rPr>
            </a:br>
            <a:r>
              <a:rPr lang="en-US" sz="2800" b="1" dirty="0" smtClean="0">
                <a:solidFill>
                  <a:srgbClr val="00B0F0"/>
                </a:solidFill>
              </a:rPr>
              <a:t>4</a:t>
            </a:r>
            <a:r>
              <a:rPr lang="en-US" sz="2800" b="1" dirty="0">
                <a:solidFill>
                  <a:srgbClr val="00B0F0"/>
                </a:solidFill>
              </a:rPr>
              <a:t>.</a:t>
            </a:r>
            <a:r>
              <a:rPr lang="en-US" sz="2800" dirty="0" smtClean="0">
                <a:solidFill>
                  <a:srgbClr val="00B0F0"/>
                </a:solidFill>
              </a:rPr>
              <a:t> </a:t>
            </a:r>
            <a:r>
              <a:rPr lang="en-US" sz="2800" b="1" dirty="0">
                <a:solidFill>
                  <a:srgbClr val="00B0F0"/>
                </a:solidFill>
              </a:rPr>
              <a:t>Personal </a:t>
            </a:r>
            <a:r>
              <a:rPr lang="en-US" sz="2800" b="1" dirty="0" smtClean="0">
                <a:solidFill>
                  <a:srgbClr val="00B0F0"/>
                </a:solidFill>
              </a:rPr>
              <a:t>strength </a:t>
            </a:r>
            <a:r>
              <a:rPr lang="en-US" sz="2800" dirty="0" smtClean="0">
                <a:solidFill>
                  <a:srgbClr val="00B0F0"/>
                </a:solidFill>
              </a:rPr>
              <a:t>– I can get through anything now. </a:t>
            </a:r>
            <a:r>
              <a:rPr lang="en-US" sz="2800" dirty="0">
                <a:solidFill>
                  <a:srgbClr val="00B0F0"/>
                </a:solidFill>
              </a:rPr>
              <a:t/>
            </a:r>
            <a:br>
              <a:rPr lang="en-US" sz="2800" dirty="0">
                <a:solidFill>
                  <a:srgbClr val="00B0F0"/>
                </a:solidFill>
              </a:rPr>
            </a:br>
            <a:r>
              <a:rPr lang="en-US" sz="2800" b="1" dirty="0" smtClean="0">
                <a:solidFill>
                  <a:srgbClr val="00B0F0"/>
                </a:solidFill>
              </a:rPr>
              <a:t>5</a:t>
            </a:r>
            <a:r>
              <a:rPr lang="en-US" sz="2800" b="1" dirty="0">
                <a:solidFill>
                  <a:srgbClr val="00B0F0"/>
                </a:solidFill>
              </a:rPr>
              <a:t>.</a:t>
            </a:r>
            <a:r>
              <a:rPr lang="en-US" sz="2800" dirty="0" smtClean="0">
                <a:solidFill>
                  <a:srgbClr val="00B0F0"/>
                </a:solidFill>
              </a:rPr>
              <a:t> </a:t>
            </a:r>
            <a:r>
              <a:rPr lang="en-US" sz="2800" b="1" dirty="0">
                <a:solidFill>
                  <a:srgbClr val="00B0F0"/>
                </a:solidFill>
              </a:rPr>
              <a:t>Spiritual </a:t>
            </a:r>
            <a:r>
              <a:rPr lang="en-US" sz="2800" b="1" dirty="0" smtClean="0">
                <a:solidFill>
                  <a:srgbClr val="00B0F0"/>
                </a:solidFill>
              </a:rPr>
              <a:t>change/ connection </a:t>
            </a:r>
            <a:r>
              <a:rPr lang="en-US" dirty="0">
                <a:solidFill>
                  <a:srgbClr val="00B0F0"/>
                </a:solidFill>
              </a:rPr>
              <a:t/>
            </a:r>
            <a:br>
              <a:rPr lang="en-US" dirty="0">
                <a:solidFill>
                  <a:srgbClr val="00B0F0"/>
                </a:solidFill>
              </a:rPr>
            </a:br>
            <a:endParaRPr lang="en-US" sz="1800" dirty="0">
              <a:solidFill>
                <a:srgbClr val="00B0F0"/>
              </a:solidFill>
            </a:endParaRPr>
          </a:p>
          <a:p>
            <a:pPr marL="0" indent="0">
              <a:spcBef>
                <a:spcPts val="0"/>
              </a:spcBef>
              <a:buNone/>
            </a:pPr>
            <a:endParaRPr lang="en-US" sz="1800" dirty="0" smtClean="0">
              <a:solidFill>
                <a:srgbClr val="00B0F0"/>
              </a:solidFill>
            </a:endParaRPr>
          </a:p>
          <a:p>
            <a:pPr marL="0" indent="0">
              <a:spcBef>
                <a:spcPts val="0"/>
              </a:spcBef>
              <a:buNone/>
            </a:pPr>
            <a:r>
              <a:rPr lang="en-US" sz="1800" dirty="0" smtClean="0">
                <a:solidFill>
                  <a:srgbClr val="00B0F0"/>
                </a:solidFill>
              </a:rPr>
              <a:t>Source</a:t>
            </a:r>
            <a:r>
              <a:rPr lang="en-US" sz="1800" dirty="0">
                <a:solidFill>
                  <a:srgbClr val="00B0F0"/>
                </a:solidFill>
              </a:rPr>
              <a:t>: Richard </a:t>
            </a:r>
            <a:r>
              <a:rPr lang="en-US" sz="1800" dirty="0" err="1">
                <a:solidFill>
                  <a:srgbClr val="00B0F0"/>
                </a:solidFill>
              </a:rPr>
              <a:t>Tedeschi</a:t>
            </a:r>
            <a:r>
              <a:rPr lang="en-US" sz="1800" dirty="0">
                <a:solidFill>
                  <a:srgbClr val="00B0F0"/>
                </a:solidFill>
              </a:rPr>
              <a:t>, PhD, and Lawrence Calhoun, PhD, </a:t>
            </a:r>
            <a:r>
              <a:rPr lang="en-US" sz="1800" i="1" dirty="0">
                <a:solidFill>
                  <a:srgbClr val="00B0F0"/>
                </a:solidFill>
              </a:rPr>
              <a:t>Journal of Traumatic Stress</a:t>
            </a:r>
            <a:r>
              <a:rPr lang="en-US" sz="1800" dirty="0">
                <a:solidFill>
                  <a:srgbClr val="00B0F0"/>
                </a:solidFill>
              </a:rPr>
              <a:t>, 1996</a:t>
            </a:r>
          </a:p>
          <a:p>
            <a:pPr marL="0" indent="0">
              <a:spcBef>
                <a:spcPts val="0"/>
              </a:spcBef>
              <a:buNone/>
            </a:pPr>
            <a:endParaRPr lang="en-US" sz="2000" dirty="0">
              <a:solidFill>
                <a:srgbClr val="00B0F0"/>
              </a:solidFill>
            </a:endParaRPr>
          </a:p>
        </p:txBody>
      </p:sp>
    </p:spTree>
    <p:extLst>
      <p:ext uri="{BB962C8B-B14F-4D97-AF65-F5344CB8AC3E}">
        <p14:creationId xmlns:p14="http://schemas.microsoft.com/office/powerpoint/2010/main" val="4000146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54086"/>
          </a:xfrm>
        </p:spPr>
        <p:txBody>
          <a:bodyPr>
            <a:normAutofit/>
          </a:bodyPr>
          <a:lstStyle/>
          <a:p>
            <a:r>
              <a:rPr lang="en-US" sz="4400" b="1" dirty="0" smtClean="0"/>
              <a:t>Secondary Trauma - </a:t>
            </a:r>
            <a:r>
              <a:rPr lang="en-US" sz="2800" b="1" dirty="0" smtClean="0"/>
              <a:t>defined</a:t>
            </a:r>
            <a:endParaRPr lang="en-US" sz="2800" b="1" dirty="0"/>
          </a:p>
        </p:txBody>
      </p:sp>
      <p:sp>
        <p:nvSpPr>
          <p:cNvPr id="6" name="TextBox 5"/>
          <p:cNvSpPr txBox="1"/>
          <p:nvPr/>
        </p:nvSpPr>
        <p:spPr>
          <a:xfrm>
            <a:off x="950919" y="954086"/>
            <a:ext cx="10894717" cy="5570756"/>
          </a:xfrm>
          <a:prstGeom prst="rect">
            <a:avLst/>
          </a:prstGeom>
          <a:noFill/>
        </p:spPr>
        <p:txBody>
          <a:bodyPr wrap="square" rtlCol="0">
            <a:spAutoFit/>
          </a:bodyPr>
          <a:lstStyle/>
          <a:p>
            <a:r>
              <a:rPr lang="en-US" sz="1600" dirty="0" smtClean="0"/>
              <a:t>Trauma resulting from caring for, hearing about or witnessing the intense suffering of others. </a:t>
            </a:r>
          </a:p>
          <a:p>
            <a:r>
              <a:rPr lang="en-US" sz="1600" dirty="0" smtClean="0"/>
              <a:t>Over time, the cumulative effect can result in an internalization of trauma, leading to compassion</a:t>
            </a:r>
          </a:p>
          <a:p>
            <a:r>
              <a:rPr lang="en-US" sz="1600" dirty="0" smtClean="0"/>
              <a:t> fatigue or burnout.</a:t>
            </a:r>
          </a:p>
          <a:p>
            <a:r>
              <a:rPr lang="en-US" sz="1600" dirty="0" smtClean="0"/>
              <a:t>-psychotherapt-center.com</a:t>
            </a:r>
          </a:p>
          <a:p>
            <a:endParaRPr lang="en-US" sz="1600" dirty="0" smtClean="0"/>
          </a:p>
          <a:p>
            <a:r>
              <a:rPr lang="en-US" sz="1600" dirty="0" smtClean="0"/>
              <a:t>Secondary traumatic stress refers to the presence of PTSD symptoms caused by at least one </a:t>
            </a:r>
          </a:p>
          <a:p>
            <a:r>
              <a:rPr lang="en-US" sz="1600" dirty="0" smtClean="0"/>
              <a:t>exposure to traumatic material.</a:t>
            </a:r>
          </a:p>
          <a:p>
            <a:r>
              <a:rPr lang="en-US" sz="1600" dirty="0" smtClean="0"/>
              <a:t>-APA</a:t>
            </a:r>
          </a:p>
          <a:p>
            <a:endParaRPr lang="en-US" sz="1600" dirty="0" smtClean="0"/>
          </a:p>
          <a:p>
            <a:r>
              <a:rPr lang="en-US" sz="1600" dirty="0" smtClean="0"/>
              <a:t>Secondary traumatic stress is a natural consequence of caring between two people, one </a:t>
            </a:r>
          </a:p>
          <a:p>
            <a:r>
              <a:rPr lang="en-US" sz="1600" dirty="0" smtClean="0"/>
              <a:t>of whom has been initially traumatized and the other of whom is affected by the first traumatic</a:t>
            </a:r>
          </a:p>
          <a:p>
            <a:r>
              <a:rPr lang="en-US" sz="1600" dirty="0" smtClean="0"/>
              <a:t>experience. Risk factors are empathy and exposure. Other risk factors are the care giver’s previous</a:t>
            </a:r>
          </a:p>
          <a:p>
            <a:r>
              <a:rPr lang="en-US" sz="1600" dirty="0" smtClean="0"/>
              <a:t>trauma experiences and the extent to which they have been resolved.</a:t>
            </a:r>
          </a:p>
          <a:p>
            <a:r>
              <a:rPr lang="en-US" sz="1600" dirty="0" smtClean="0"/>
              <a:t>-</a:t>
            </a:r>
            <a:r>
              <a:rPr lang="en-US" sz="1600" dirty="0" err="1" smtClean="0"/>
              <a:t>Figley</a:t>
            </a:r>
            <a:r>
              <a:rPr lang="en-US" sz="1600" dirty="0" smtClean="0"/>
              <a:t>, 1995</a:t>
            </a:r>
          </a:p>
          <a:p>
            <a:endParaRPr lang="en-US" sz="1600" dirty="0"/>
          </a:p>
          <a:p>
            <a:r>
              <a:rPr lang="en-US" sz="1600" dirty="0"/>
              <a:t>When someone shares their trauma with you …it becomes your </a:t>
            </a:r>
            <a:r>
              <a:rPr lang="en-US" sz="1600" dirty="0" smtClean="0"/>
              <a:t>trauma</a:t>
            </a:r>
            <a:endParaRPr lang="en-US" sz="1600" dirty="0"/>
          </a:p>
          <a:p>
            <a:endParaRPr lang="en-US" sz="1600" dirty="0"/>
          </a:p>
          <a:p>
            <a:r>
              <a:rPr lang="en-US" sz="1600" dirty="0" smtClean="0"/>
              <a:t>Some other terms used at times interchangeably:</a:t>
            </a:r>
          </a:p>
          <a:p>
            <a:pPr marL="285750" indent="-285750">
              <a:buFont typeface="Arial" panose="020B0604020202020204" pitchFamily="34" charset="0"/>
              <a:buChar char="•"/>
            </a:pPr>
            <a:r>
              <a:rPr lang="en-US" sz="1600" dirty="0" smtClean="0"/>
              <a:t>Compassion fatigue</a:t>
            </a:r>
          </a:p>
          <a:p>
            <a:pPr marL="285750" indent="-285750">
              <a:buFont typeface="Arial" panose="020B0604020202020204" pitchFamily="34" charset="0"/>
              <a:buChar char="•"/>
            </a:pPr>
            <a:r>
              <a:rPr lang="en-US" sz="1600" dirty="0" smtClean="0"/>
              <a:t>Vicarious trauma</a:t>
            </a:r>
          </a:p>
          <a:p>
            <a:pPr marL="285750" indent="-285750">
              <a:buFont typeface="Arial" panose="020B0604020202020204" pitchFamily="34" charset="0"/>
              <a:buChar char="•"/>
            </a:pPr>
            <a:r>
              <a:rPr lang="en-US" sz="1600" dirty="0" smtClean="0"/>
              <a:t>Burnout</a:t>
            </a:r>
          </a:p>
          <a:p>
            <a:pPr marL="285750" indent="-285750">
              <a:buFont typeface="Arial" panose="020B0604020202020204" pitchFamily="34" charset="0"/>
              <a:buChar char="•"/>
            </a:pPr>
            <a:r>
              <a:rPr lang="en-US" sz="1600" dirty="0" smtClean="0"/>
              <a:t>Compassion satisfaction</a:t>
            </a:r>
            <a:endParaRPr lang="en-US" sz="1600" dirty="0"/>
          </a:p>
        </p:txBody>
      </p:sp>
    </p:spTree>
    <p:extLst>
      <p:ext uri="{BB962C8B-B14F-4D97-AF65-F5344CB8AC3E}">
        <p14:creationId xmlns:p14="http://schemas.microsoft.com/office/powerpoint/2010/main" val="6919143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337" y="764373"/>
            <a:ext cx="10361863" cy="1293028"/>
          </a:xfrm>
        </p:spPr>
        <p:txBody>
          <a:bodyPr/>
          <a:lstStyle/>
          <a:p>
            <a:r>
              <a:rPr lang="en-US" dirty="0" smtClean="0"/>
              <a:t>Things for me to do – </a:t>
            </a:r>
            <a:r>
              <a:rPr lang="en-US" sz="2400" dirty="0" smtClean="0"/>
              <a:t>Prevent &amp;/or address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Identify it – Self Awareness and Self-Reflection</a:t>
            </a:r>
          </a:p>
          <a:p>
            <a:pPr lvl="1"/>
            <a:r>
              <a:rPr lang="en-US" dirty="0" smtClean="0"/>
              <a:t>My own ACE score</a:t>
            </a:r>
          </a:p>
          <a:p>
            <a:pPr lvl="1"/>
            <a:r>
              <a:rPr lang="en-US" dirty="0" smtClean="0"/>
              <a:t>How do the experiences, learning and thinking affect how I do my job </a:t>
            </a:r>
          </a:p>
          <a:p>
            <a:r>
              <a:rPr lang="en-US" dirty="0" smtClean="0"/>
              <a:t>EPIC Moments</a:t>
            </a:r>
          </a:p>
          <a:p>
            <a:r>
              <a:rPr lang="en-US" dirty="0" smtClean="0"/>
              <a:t>Mindfulness Strategies</a:t>
            </a:r>
          </a:p>
          <a:p>
            <a:r>
              <a:rPr lang="en-US" dirty="0" smtClean="0"/>
              <a:t>Self-Care Plan and Strategies</a:t>
            </a:r>
          </a:p>
          <a:p>
            <a:r>
              <a:rPr lang="en-US" dirty="0" smtClean="0"/>
              <a:t>Regulation Planning</a:t>
            </a:r>
          </a:p>
          <a:p>
            <a:r>
              <a:rPr lang="en-US" dirty="0" smtClean="0"/>
              <a:t>Set up a “Trauma Spotter”</a:t>
            </a:r>
          </a:p>
          <a:p>
            <a:r>
              <a:rPr lang="en-US" dirty="0" smtClean="0"/>
              <a:t>Consider any Organizational Secondary Traumatic Stress</a:t>
            </a:r>
            <a:endParaRPr lang="en-US" dirty="0"/>
          </a:p>
        </p:txBody>
      </p:sp>
    </p:spTree>
    <p:extLst>
      <p:ext uri="{BB962C8B-B14F-4D97-AF65-F5344CB8AC3E}">
        <p14:creationId xmlns:p14="http://schemas.microsoft.com/office/powerpoint/2010/main" val="818549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368300"/>
            <a:ext cx="9575800" cy="6121400"/>
          </a:xfrm>
          <a:prstGeom prst="rect">
            <a:avLst/>
          </a:prstGeom>
        </p:spPr>
      </p:pic>
    </p:spTree>
    <p:extLst>
      <p:ext uri="{BB962C8B-B14F-4D97-AF65-F5344CB8AC3E}">
        <p14:creationId xmlns:p14="http://schemas.microsoft.com/office/powerpoint/2010/main" val="3034770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432" y="101300"/>
            <a:ext cx="8610600" cy="1293028"/>
          </a:xfrm>
        </p:spPr>
        <p:txBody>
          <a:bodyPr/>
          <a:lstStyle/>
          <a:p>
            <a:r>
              <a:rPr lang="en-US" dirty="0" smtClean="0"/>
              <a:t>Identify – Self-Aware/ Reflect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83" y="1149685"/>
            <a:ext cx="11133221" cy="5641640"/>
          </a:xfrm>
          <a:prstGeom prst="rect">
            <a:avLst/>
          </a:prstGeom>
        </p:spPr>
      </p:pic>
    </p:spTree>
    <p:extLst>
      <p:ext uri="{BB962C8B-B14F-4D97-AF65-F5344CB8AC3E}">
        <p14:creationId xmlns:p14="http://schemas.microsoft.com/office/powerpoint/2010/main" val="1108299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26" y="1149683"/>
            <a:ext cx="10962106" cy="5614737"/>
          </a:xfrm>
          <a:prstGeom prst="rect">
            <a:avLst/>
          </a:prstGeom>
        </p:spPr>
      </p:pic>
      <p:sp>
        <p:nvSpPr>
          <p:cNvPr id="4" name="TextBox 3"/>
          <p:cNvSpPr txBox="1"/>
          <p:nvPr/>
        </p:nvSpPr>
        <p:spPr>
          <a:xfrm>
            <a:off x="5630776" y="267368"/>
            <a:ext cx="5384803" cy="707886"/>
          </a:xfrm>
          <a:prstGeom prst="rect">
            <a:avLst/>
          </a:prstGeom>
          <a:noFill/>
        </p:spPr>
        <p:txBody>
          <a:bodyPr wrap="square" rtlCol="0">
            <a:spAutoFit/>
          </a:bodyPr>
          <a:lstStyle/>
          <a:p>
            <a:r>
              <a:rPr lang="en-US" sz="4000" b="1" dirty="0" smtClean="0"/>
              <a:t>Somethings to do ….</a:t>
            </a:r>
            <a:endParaRPr lang="en-US" sz="4000" b="1" dirty="0"/>
          </a:p>
        </p:txBody>
      </p:sp>
    </p:spTree>
    <p:extLst>
      <p:ext uri="{BB962C8B-B14F-4D97-AF65-F5344CB8AC3E}">
        <p14:creationId xmlns:p14="http://schemas.microsoft.com/office/powerpoint/2010/main" val="382229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Moments Strategy</a:t>
            </a:r>
            <a:endParaRPr lang="en-US" dirty="0"/>
          </a:p>
        </p:txBody>
      </p:sp>
      <p:sp>
        <p:nvSpPr>
          <p:cNvPr id="3" name="Content Placeholder 2"/>
          <p:cNvSpPr>
            <a:spLocks noGrp="1"/>
          </p:cNvSpPr>
          <p:nvPr>
            <p:ph idx="1"/>
          </p:nvPr>
        </p:nvSpPr>
        <p:spPr/>
        <p:txBody>
          <a:bodyPr>
            <a:normAutofit/>
          </a:bodyPr>
          <a:lstStyle/>
          <a:p>
            <a:r>
              <a:rPr lang="en-US" sz="3600" dirty="0" smtClean="0"/>
              <a:t>Energy</a:t>
            </a:r>
          </a:p>
          <a:p>
            <a:r>
              <a:rPr lang="en-US" sz="3600" dirty="0" smtClean="0"/>
              <a:t>Passion</a:t>
            </a:r>
          </a:p>
          <a:p>
            <a:r>
              <a:rPr lang="en-US" sz="3600" dirty="0" smtClean="0"/>
              <a:t>Inspiration</a:t>
            </a:r>
          </a:p>
          <a:p>
            <a:r>
              <a:rPr lang="en-US" sz="3600" dirty="0" smtClean="0"/>
              <a:t>Connections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900817261"/>
              </p:ext>
            </p:extLst>
          </p:nvPr>
        </p:nvGraphicFramePr>
        <p:xfrm>
          <a:off x="4807284" y="2057401"/>
          <a:ext cx="6978316" cy="9029030"/>
        </p:xfrm>
        <a:graphic>
          <a:graphicData uri="http://schemas.openxmlformats.org/drawingml/2006/table">
            <a:tbl>
              <a:tblPr/>
              <a:tblGrid>
                <a:gridCol w="6978316"/>
              </a:tblGrid>
              <a:tr h="4514515">
                <a:tc>
                  <a:txBody>
                    <a:bodyPr/>
                    <a:lstStyle/>
                    <a:p>
                      <a:r>
                        <a:rPr lang="en-US" dirty="0" smtClean="0"/>
                        <a:t>Energy              </a:t>
                      </a:r>
                      <a:r>
                        <a:rPr lang="en-US" baseline="0" dirty="0" smtClean="0"/>
                        <a:t> Passion                Inspiration          Connections</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51451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9" name="Straight Connector 8"/>
          <p:cNvCxnSpPr/>
          <p:nvPr/>
        </p:nvCxnSpPr>
        <p:spPr>
          <a:xfrm flipV="1">
            <a:off x="4807284" y="2443747"/>
            <a:ext cx="6978316" cy="534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447590" y="2057401"/>
            <a:ext cx="26737" cy="4525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299115" y="2057401"/>
            <a:ext cx="16042" cy="4525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069095" y="2068096"/>
            <a:ext cx="0" cy="45145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04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78" y="119269"/>
            <a:ext cx="9905998" cy="1124073"/>
          </a:xfrm>
        </p:spPr>
        <p:txBody>
          <a:bodyPr>
            <a:normAutofit/>
          </a:bodyPr>
          <a:lstStyle/>
          <a:p>
            <a:r>
              <a:rPr lang="en-US" b="1" dirty="0">
                <a:latin typeface="Arial" panose="020B0604020202020204" pitchFamily="34" charset="0"/>
                <a:cs typeface="Arial" panose="020B0604020202020204" pitchFamily="34" charset="0"/>
              </a:rPr>
              <a:t>What to gain from this session</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4157" y="1124072"/>
            <a:ext cx="10972800" cy="5449005"/>
          </a:xfrm>
        </p:spPr>
        <p:txBody>
          <a:bodyPr>
            <a:noAutofit/>
          </a:bodyPr>
          <a:lstStyle/>
          <a:p>
            <a:pPr marL="0" indent="0">
              <a:lnSpc>
                <a:spcPct val="100000"/>
              </a:lnSpc>
              <a:spcBef>
                <a:spcPts val="0"/>
              </a:spcBef>
            </a:pPr>
            <a:r>
              <a:rPr lang="en-US" sz="3200" dirty="0"/>
              <a:t>Better understanding of what </a:t>
            </a:r>
            <a:r>
              <a:rPr lang="en-US" sz="3200" dirty="0" smtClean="0"/>
              <a:t>“secondary trauma” is, how to identify it and the causes.</a:t>
            </a:r>
          </a:p>
          <a:p>
            <a:pPr marL="0" indent="0">
              <a:lnSpc>
                <a:spcPct val="100000"/>
              </a:lnSpc>
              <a:spcBef>
                <a:spcPts val="0"/>
              </a:spcBef>
              <a:buNone/>
            </a:pPr>
            <a:endParaRPr lang="en-US" sz="3200" dirty="0"/>
          </a:p>
          <a:p>
            <a:pPr marL="0" indent="0">
              <a:lnSpc>
                <a:spcPct val="100000"/>
              </a:lnSpc>
              <a:spcBef>
                <a:spcPts val="0"/>
              </a:spcBef>
            </a:pPr>
            <a:r>
              <a:rPr lang="en-US" sz="3200" dirty="0"/>
              <a:t>Increase understanding of </a:t>
            </a:r>
            <a:r>
              <a:rPr lang="en-US" sz="3200" dirty="0" smtClean="0"/>
              <a:t>“Trauma-Informed Care” and what it has to do with secondary trauma.</a:t>
            </a:r>
          </a:p>
          <a:p>
            <a:pPr marL="0" indent="0">
              <a:lnSpc>
                <a:spcPct val="100000"/>
              </a:lnSpc>
              <a:spcBef>
                <a:spcPts val="0"/>
              </a:spcBef>
              <a:buNone/>
            </a:pPr>
            <a:endParaRPr lang="en-US" sz="3200" dirty="0" smtClean="0"/>
          </a:p>
          <a:p>
            <a:pPr marL="0" indent="0">
              <a:lnSpc>
                <a:spcPct val="100000"/>
              </a:lnSpc>
              <a:spcBef>
                <a:spcPts val="0"/>
              </a:spcBef>
            </a:pPr>
            <a:r>
              <a:rPr lang="en-US" sz="3200" dirty="0" smtClean="0"/>
              <a:t>Self-Care strategies and tools for preventing and addressing my own experience of secondary trauma.</a:t>
            </a:r>
          </a:p>
          <a:p>
            <a:pPr marL="0" indent="0">
              <a:lnSpc>
                <a:spcPct val="100000"/>
              </a:lnSpc>
              <a:spcBef>
                <a:spcPts val="0"/>
              </a:spcBef>
              <a:buNone/>
            </a:pPr>
            <a:endParaRPr lang="en-US" sz="3200" dirty="0" smtClean="0"/>
          </a:p>
          <a:p>
            <a:pPr marL="0" indent="0">
              <a:lnSpc>
                <a:spcPct val="100000"/>
              </a:lnSpc>
              <a:spcBef>
                <a:spcPts val="0"/>
              </a:spcBef>
            </a:pPr>
            <a:r>
              <a:rPr lang="en-US" sz="3200" dirty="0" smtClean="0"/>
              <a:t>Other things or more specifically what </a:t>
            </a:r>
            <a:r>
              <a:rPr lang="en-US" sz="3200" dirty="0"/>
              <a:t>you want to make sure we cover or address …?</a:t>
            </a:r>
          </a:p>
          <a:p>
            <a:pPr marL="0" indent="0">
              <a:lnSpc>
                <a:spcPct val="100000"/>
              </a:lnSpc>
              <a:spcBef>
                <a:spcPts val="0"/>
              </a:spcBef>
            </a:pPr>
            <a:endParaRPr lang="en-US" sz="3200" dirty="0"/>
          </a:p>
        </p:txBody>
      </p:sp>
    </p:spTree>
    <p:extLst>
      <p:ext uri="{BB962C8B-B14F-4D97-AF65-F5344CB8AC3E}">
        <p14:creationId xmlns:p14="http://schemas.microsoft.com/office/powerpoint/2010/main" val="23177075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950790"/>
          </a:xfrm>
        </p:spPr>
        <p:txBody>
          <a:bodyPr>
            <a:normAutofit/>
          </a:bodyPr>
          <a:lstStyle/>
          <a:p>
            <a:r>
              <a:rPr lang="en-US" sz="4400" b="1" dirty="0" smtClean="0"/>
              <a:t>A Story behind the Passion</a:t>
            </a:r>
            <a:endParaRPr lang="en-US" sz="4400" b="1" dirty="0"/>
          </a:p>
        </p:txBody>
      </p:sp>
      <p:sp>
        <p:nvSpPr>
          <p:cNvPr id="3" name="Content Placeholder 2"/>
          <p:cNvSpPr>
            <a:spLocks noGrp="1"/>
          </p:cNvSpPr>
          <p:nvPr>
            <p:ph idx="1"/>
          </p:nvPr>
        </p:nvSpPr>
        <p:spPr>
          <a:xfrm>
            <a:off x="1609097" y="3628446"/>
            <a:ext cx="9905999" cy="703778"/>
          </a:xfrm>
        </p:spPr>
        <p:txBody>
          <a:bodyPr/>
          <a:lstStyle/>
          <a:p>
            <a:r>
              <a:rPr lang="en-US" dirty="0" smtClean="0">
                <a:hlinkClick r:id="rId2"/>
              </a:rPr>
              <a:t>"Battered" A Video Documentary by Lee Grant</a:t>
            </a:r>
            <a:endParaRPr lang="en-US" dirty="0"/>
          </a:p>
        </p:txBody>
      </p:sp>
      <p:sp>
        <p:nvSpPr>
          <p:cNvPr id="4" name="TextBox 3"/>
          <p:cNvSpPr txBox="1"/>
          <p:nvPr/>
        </p:nvSpPr>
        <p:spPr>
          <a:xfrm>
            <a:off x="1141413" y="950790"/>
            <a:ext cx="1086935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Hennepin County Domestic Violence Fatality Review Team 2004</a:t>
            </a:r>
          </a:p>
          <a:p>
            <a:pPr marL="742950" lvl="1" indent="-285750">
              <a:buFont typeface="Arial" panose="020B0604020202020204" pitchFamily="34" charset="0"/>
              <a:buChar char="•"/>
            </a:pPr>
            <a:r>
              <a:rPr lang="en-US" sz="2400" dirty="0" smtClean="0"/>
              <a:t>Brief Purpose, background and composition of the HC </a:t>
            </a:r>
            <a:r>
              <a:rPr lang="en-US" sz="2400" dirty="0"/>
              <a:t>DVFRT (</a:t>
            </a:r>
            <a:r>
              <a:rPr lang="en-US" sz="2400" dirty="0">
                <a:hlinkClick r:id="rId3"/>
              </a:rPr>
              <a:t>http://www.amatteroflifeanddeath.org</a:t>
            </a:r>
            <a:r>
              <a:rPr lang="en-US" sz="2400" dirty="0" smtClean="0">
                <a:hlinkClick r:id="rId3"/>
              </a:rPr>
              <a:t>/</a:t>
            </a:r>
            <a:r>
              <a:rPr lang="en-US" sz="2400" dirty="0" smtClean="0"/>
              <a:t> )</a:t>
            </a:r>
          </a:p>
          <a:p>
            <a:pPr marL="742950" lvl="1" indent="-285750">
              <a:buFont typeface="Arial" panose="020B0604020202020204" pitchFamily="34" charset="0"/>
              <a:buChar char="•"/>
            </a:pPr>
            <a:r>
              <a:rPr lang="en-US" sz="2400" dirty="0" smtClean="0"/>
              <a:t>Reviewing a homicide that happened in 2001</a:t>
            </a:r>
          </a:p>
          <a:p>
            <a:pPr marL="742950" lvl="1" indent="-285750">
              <a:buFont typeface="Arial" panose="020B0604020202020204" pitchFamily="34" charset="0"/>
              <a:buChar char="•"/>
            </a:pPr>
            <a:r>
              <a:rPr lang="en-US" sz="2400" dirty="0" smtClean="0"/>
              <a:t>Chronology done on the victim and the offender/ killer</a:t>
            </a:r>
          </a:p>
          <a:p>
            <a:pPr marL="742950" lvl="1" indent="-285750">
              <a:buFont typeface="Arial" panose="020B0604020202020204" pitchFamily="34" charset="0"/>
              <a:buChar char="•"/>
            </a:pPr>
            <a:r>
              <a:rPr lang="en-US" sz="2400" dirty="0" smtClean="0"/>
              <a:t>Took me back to an experience in 1988 when working at the Wilder Community Assistance Program </a:t>
            </a:r>
          </a:p>
        </p:txBody>
      </p:sp>
      <p:sp>
        <p:nvSpPr>
          <p:cNvPr id="5" name="TextBox 4"/>
          <p:cNvSpPr txBox="1"/>
          <p:nvPr/>
        </p:nvSpPr>
        <p:spPr>
          <a:xfrm>
            <a:off x="1609097" y="4140749"/>
            <a:ext cx="9205783"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The HC FRT looked into this man’s experience between being 11 and when he killed his former girlfriend</a:t>
            </a:r>
          </a:p>
          <a:p>
            <a:pPr marL="285750" indent="-285750">
              <a:buFont typeface="Arial" panose="020B0604020202020204" pitchFamily="34" charset="0"/>
              <a:buChar char="•"/>
            </a:pPr>
            <a:r>
              <a:rPr lang="en-US" sz="2400" b="1" dirty="0" smtClean="0"/>
              <a:t>The Summer of 2019</a:t>
            </a:r>
          </a:p>
          <a:p>
            <a:pPr marL="285750" indent="-285750">
              <a:buFont typeface="Arial" panose="020B0604020202020204" pitchFamily="34" charset="0"/>
              <a:buChar char="•"/>
            </a:pPr>
            <a:r>
              <a:rPr lang="en-US" sz="2400" b="1" dirty="0" smtClean="0"/>
              <a:t>So what have we learned and implemented to address Childhood Trauma since then in our systems ? Has much changed in how we do things, now that so many claim to be “trauma informed?”</a:t>
            </a:r>
            <a:endParaRPr lang="en-US" sz="2400" b="1" dirty="0"/>
          </a:p>
        </p:txBody>
      </p:sp>
    </p:spTree>
    <p:extLst>
      <p:ext uri="{BB962C8B-B14F-4D97-AF65-F5344CB8AC3E}">
        <p14:creationId xmlns:p14="http://schemas.microsoft.com/office/powerpoint/2010/main" val="32044887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087395"/>
          </a:xfrm>
        </p:spPr>
        <p:txBody>
          <a:bodyPr/>
          <a:lstStyle/>
          <a:p>
            <a:r>
              <a:rPr lang="en-US" dirty="0" smtClean="0"/>
              <a:t>Some Further Resources</a:t>
            </a:r>
            <a:endParaRPr lang="en-US" dirty="0"/>
          </a:p>
        </p:txBody>
      </p:sp>
      <p:sp>
        <p:nvSpPr>
          <p:cNvPr id="3" name="Content Placeholder 2"/>
          <p:cNvSpPr>
            <a:spLocks noGrp="1"/>
          </p:cNvSpPr>
          <p:nvPr>
            <p:ph idx="1"/>
          </p:nvPr>
        </p:nvSpPr>
        <p:spPr>
          <a:xfrm>
            <a:off x="539496" y="1087395"/>
            <a:ext cx="11434201" cy="3541714"/>
          </a:xfrm>
        </p:spPr>
        <p:txBody>
          <a:bodyPr>
            <a:noAutofit/>
          </a:bodyPr>
          <a:lstStyle/>
          <a:p>
            <a:r>
              <a:rPr lang="en-US" sz="2800" b="1" dirty="0" smtClean="0">
                <a:solidFill>
                  <a:srgbClr val="FFFF00"/>
                </a:solidFill>
                <a:hlinkClick r:id="rId2"/>
              </a:rPr>
              <a:t>Trauma </a:t>
            </a:r>
            <a:r>
              <a:rPr lang="en-US" sz="2800" b="1" dirty="0">
                <a:solidFill>
                  <a:srgbClr val="FFFF00"/>
                </a:solidFill>
                <a:hlinkClick r:id="rId2"/>
              </a:rPr>
              <a:t>Stewardship: An Everyday Guide to Caring for Self While Caring for Others </a:t>
            </a:r>
            <a:r>
              <a:rPr lang="en-US" sz="2800" dirty="0" smtClean="0">
                <a:solidFill>
                  <a:srgbClr val="FFFF00"/>
                </a:solidFill>
              </a:rPr>
              <a:t>by </a:t>
            </a:r>
            <a:r>
              <a:rPr lang="en-US" sz="2800" dirty="0">
                <a:solidFill>
                  <a:srgbClr val="FFFF00"/>
                </a:solidFill>
                <a:hlinkClick r:id="rId3"/>
              </a:rPr>
              <a:t>Laura van </a:t>
            </a:r>
            <a:r>
              <a:rPr lang="en-US" sz="2800" dirty="0" err="1">
                <a:solidFill>
                  <a:srgbClr val="FFFF00"/>
                </a:solidFill>
                <a:hlinkClick r:id="rId3"/>
              </a:rPr>
              <a:t>Dernoot</a:t>
            </a:r>
            <a:r>
              <a:rPr lang="en-US" sz="2800" dirty="0">
                <a:solidFill>
                  <a:srgbClr val="FFFF00"/>
                </a:solidFill>
                <a:hlinkClick r:id="rId3"/>
              </a:rPr>
              <a:t> </a:t>
            </a:r>
            <a:r>
              <a:rPr lang="en-US" sz="2800" dirty="0" err="1">
                <a:solidFill>
                  <a:srgbClr val="FFFF00"/>
                </a:solidFill>
                <a:hlinkClick r:id="rId3"/>
              </a:rPr>
              <a:t>Lipsky</a:t>
            </a:r>
            <a:r>
              <a:rPr lang="en-US" sz="2800" dirty="0">
                <a:solidFill>
                  <a:srgbClr val="FFFF00"/>
                </a:solidFill>
                <a:hlinkClick r:id="rId3"/>
              </a:rPr>
              <a:t> </a:t>
            </a:r>
            <a:r>
              <a:rPr lang="en-US" sz="2800" dirty="0">
                <a:solidFill>
                  <a:srgbClr val="FFFF00"/>
                </a:solidFill>
              </a:rPr>
              <a:t>and Connie </a:t>
            </a:r>
            <a:r>
              <a:rPr lang="en-US" sz="2800" dirty="0" smtClean="0">
                <a:solidFill>
                  <a:srgbClr val="FFFF00"/>
                </a:solidFill>
              </a:rPr>
              <a:t>Burk</a:t>
            </a:r>
          </a:p>
          <a:p>
            <a:r>
              <a:rPr lang="en-US" sz="2800" b="1" dirty="0" smtClean="0">
                <a:solidFill>
                  <a:srgbClr val="FFFF00"/>
                </a:solidFill>
                <a:hlinkClick r:id="rId4"/>
              </a:rPr>
              <a:t>The </a:t>
            </a:r>
            <a:r>
              <a:rPr lang="en-US" sz="2800" b="1" dirty="0">
                <a:solidFill>
                  <a:srgbClr val="FFFF00"/>
                </a:solidFill>
                <a:hlinkClick r:id="rId4"/>
              </a:rPr>
              <a:t>Body Keeps the Score: Brain, Mind, and Body in the Healing of Trauma </a:t>
            </a:r>
            <a:r>
              <a:rPr lang="en-US" sz="2800" dirty="0" smtClean="0">
                <a:solidFill>
                  <a:srgbClr val="FFFF00"/>
                </a:solidFill>
              </a:rPr>
              <a:t>by </a:t>
            </a:r>
            <a:r>
              <a:rPr lang="en-US" sz="2800" dirty="0">
                <a:solidFill>
                  <a:srgbClr val="FFFF00"/>
                </a:solidFill>
              </a:rPr>
              <a:t>Bessel van der </a:t>
            </a:r>
            <a:r>
              <a:rPr lang="en-US" sz="2800" dirty="0" err="1">
                <a:solidFill>
                  <a:srgbClr val="FFFF00"/>
                </a:solidFill>
              </a:rPr>
              <a:t>Kolk</a:t>
            </a:r>
            <a:r>
              <a:rPr lang="en-US" sz="2800" dirty="0">
                <a:solidFill>
                  <a:srgbClr val="FFFF00"/>
                </a:solidFill>
              </a:rPr>
              <a:t> M.D</a:t>
            </a:r>
          </a:p>
          <a:p>
            <a:r>
              <a:rPr lang="en-US" sz="2800" dirty="0" smtClean="0">
                <a:solidFill>
                  <a:srgbClr val="FFFF00"/>
                </a:solidFill>
              </a:rPr>
              <a:t>ACEsConnection.com</a:t>
            </a:r>
          </a:p>
          <a:p>
            <a:r>
              <a:rPr lang="en-US" sz="2800" dirty="0" smtClean="0">
                <a:solidFill>
                  <a:srgbClr val="FFFF00"/>
                </a:solidFill>
              </a:rPr>
              <a:t>Echoparenting.org </a:t>
            </a:r>
          </a:p>
          <a:p>
            <a:r>
              <a:rPr lang="en-US" sz="2800" dirty="0" smtClean="0">
                <a:solidFill>
                  <a:srgbClr val="FFFF00"/>
                </a:solidFill>
              </a:rPr>
              <a:t>Dr. Vincent </a:t>
            </a:r>
            <a:r>
              <a:rPr lang="en-US" sz="2800" dirty="0" err="1" smtClean="0">
                <a:solidFill>
                  <a:srgbClr val="FFFF00"/>
                </a:solidFill>
              </a:rPr>
              <a:t>Felitti</a:t>
            </a:r>
            <a:r>
              <a:rPr lang="en-US" sz="2800" dirty="0" smtClean="0">
                <a:solidFill>
                  <a:srgbClr val="FFFF00"/>
                </a:solidFill>
              </a:rPr>
              <a:t> Reflections on the Adverse </a:t>
            </a:r>
            <a:r>
              <a:rPr lang="en-US" sz="2800" dirty="0">
                <a:solidFill>
                  <a:srgbClr val="FFFF00"/>
                </a:solidFill>
              </a:rPr>
              <a:t>Childhood Experiences (ACE) Study, </a:t>
            </a:r>
            <a:r>
              <a:rPr lang="en-US" sz="2800" dirty="0" smtClean="0">
                <a:solidFill>
                  <a:srgbClr val="FFFF00"/>
                </a:solidFill>
              </a:rPr>
              <a:t>2016, YouTube.com   </a:t>
            </a:r>
            <a:r>
              <a:rPr lang="en-US" sz="2800" dirty="0">
                <a:solidFill>
                  <a:srgbClr val="FFFF00"/>
                </a:solidFill>
                <a:hlinkClick r:id="rId5"/>
              </a:rPr>
              <a:t>https://www.youtube.com/watch?v=-</a:t>
            </a:r>
            <a:r>
              <a:rPr lang="en-US" sz="2800" dirty="0" smtClean="0">
                <a:solidFill>
                  <a:srgbClr val="FFFF00"/>
                </a:solidFill>
                <a:hlinkClick r:id="rId5"/>
              </a:rPr>
              <a:t>ns8ko9-ljU</a:t>
            </a:r>
            <a:r>
              <a:rPr lang="en-US" sz="2800" dirty="0" smtClean="0">
                <a:solidFill>
                  <a:srgbClr val="FFFF00"/>
                </a:solidFill>
              </a:rPr>
              <a:t> </a:t>
            </a:r>
          </a:p>
          <a:p>
            <a:r>
              <a:rPr lang="en-US" sz="2800" dirty="0" smtClean="0">
                <a:solidFill>
                  <a:srgbClr val="FFFF00"/>
                </a:solidFill>
              </a:rPr>
              <a:t>Restorative Parenting, training happening on Thursday, December, 2019 9-4 PM go to the </a:t>
            </a:r>
            <a:r>
              <a:rPr lang="en-US" sz="2800" dirty="0" smtClean="0">
                <a:solidFill>
                  <a:srgbClr val="FFFF00"/>
                </a:solidFill>
                <a:hlinkClick r:id="rId6"/>
              </a:rPr>
              <a:t>www.Peopleincorporated.org</a:t>
            </a:r>
            <a:r>
              <a:rPr lang="en-US" sz="2800" dirty="0" smtClean="0">
                <a:solidFill>
                  <a:srgbClr val="FFFF00"/>
                </a:solidFill>
              </a:rPr>
              <a:t> website to register</a:t>
            </a:r>
            <a:endParaRPr lang="en-US" sz="2800" dirty="0">
              <a:solidFill>
                <a:srgbClr val="FFFF00"/>
              </a:solidFill>
            </a:endParaRPr>
          </a:p>
        </p:txBody>
      </p:sp>
    </p:spTree>
    <p:extLst>
      <p:ext uri="{BB962C8B-B14F-4D97-AF65-F5344CB8AC3E}">
        <p14:creationId xmlns:p14="http://schemas.microsoft.com/office/powerpoint/2010/main" val="2768153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78" y="119269"/>
            <a:ext cx="9905998" cy="1124073"/>
          </a:xfrm>
        </p:spPr>
        <p:txBody>
          <a:bodyPr>
            <a:normAutofit fontScale="90000"/>
          </a:bodyPr>
          <a:lstStyle/>
          <a:p>
            <a:r>
              <a:rPr lang="en-US" b="1" dirty="0">
                <a:latin typeface="Arial" panose="020B0604020202020204" pitchFamily="34" charset="0"/>
                <a:cs typeface="Arial" panose="020B0604020202020204" pitchFamily="34" charset="0"/>
              </a:rPr>
              <a:t>What </a:t>
            </a:r>
            <a:r>
              <a:rPr lang="en-US" b="1" dirty="0" smtClean="0">
                <a:latin typeface="Arial" panose="020B0604020202020204" pitchFamily="34" charset="0"/>
                <a:cs typeface="Arial" panose="020B0604020202020204" pitchFamily="34" charset="0"/>
              </a:rPr>
              <a:t>DID I </a:t>
            </a:r>
            <a:r>
              <a:rPr lang="en-US" b="1" dirty="0">
                <a:latin typeface="Arial" panose="020B0604020202020204" pitchFamily="34" charset="0"/>
                <a:cs typeface="Arial" panose="020B0604020202020204" pitchFamily="34" charset="0"/>
              </a:rPr>
              <a:t>gain from this session</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4157" y="1124072"/>
            <a:ext cx="10972800" cy="5449005"/>
          </a:xfrm>
        </p:spPr>
        <p:txBody>
          <a:bodyPr>
            <a:noAutofit/>
          </a:bodyPr>
          <a:lstStyle/>
          <a:p>
            <a:pPr marL="0" indent="0">
              <a:lnSpc>
                <a:spcPct val="100000"/>
              </a:lnSpc>
              <a:spcBef>
                <a:spcPts val="0"/>
              </a:spcBef>
            </a:pPr>
            <a:r>
              <a:rPr lang="en-US" sz="3200" dirty="0"/>
              <a:t>Better understanding of what </a:t>
            </a:r>
            <a:r>
              <a:rPr lang="en-US" sz="3200" dirty="0" smtClean="0"/>
              <a:t>“secondary trauma” is, how to identify it and the causes.</a:t>
            </a:r>
          </a:p>
          <a:p>
            <a:pPr marL="0" indent="0">
              <a:lnSpc>
                <a:spcPct val="100000"/>
              </a:lnSpc>
              <a:spcBef>
                <a:spcPts val="0"/>
              </a:spcBef>
              <a:buNone/>
            </a:pPr>
            <a:endParaRPr lang="en-US" sz="3200" dirty="0"/>
          </a:p>
          <a:p>
            <a:pPr marL="0" indent="0">
              <a:lnSpc>
                <a:spcPct val="100000"/>
              </a:lnSpc>
              <a:spcBef>
                <a:spcPts val="0"/>
              </a:spcBef>
            </a:pPr>
            <a:r>
              <a:rPr lang="en-US" sz="3200" dirty="0"/>
              <a:t>Increase understanding of </a:t>
            </a:r>
            <a:r>
              <a:rPr lang="en-US" sz="3200" dirty="0" smtClean="0"/>
              <a:t>“Trauma-Informed Care” and what it has to do with secondary trauma.</a:t>
            </a:r>
          </a:p>
          <a:p>
            <a:pPr marL="0" indent="0">
              <a:lnSpc>
                <a:spcPct val="100000"/>
              </a:lnSpc>
              <a:spcBef>
                <a:spcPts val="0"/>
              </a:spcBef>
              <a:buNone/>
            </a:pPr>
            <a:endParaRPr lang="en-US" sz="3200" dirty="0" smtClean="0"/>
          </a:p>
          <a:p>
            <a:pPr marL="0" indent="0">
              <a:lnSpc>
                <a:spcPct val="100000"/>
              </a:lnSpc>
              <a:spcBef>
                <a:spcPts val="0"/>
              </a:spcBef>
            </a:pPr>
            <a:r>
              <a:rPr lang="en-US" sz="3200" dirty="0" smtClean="0"/>
              <a:t>Self-Care strategies and tools for preventing and addressing my own experience of secondary trauma.</a:t>
            </a:r>
          </a:p>
          <a:p>
            <a:pPr marL="0" indent="0">
              <a:lnSpc>
                <a:spcPct val="100000"/>
              </a:lnSpc>
              <a:spcBef>
                <a:spcPts val="0"/>
              </a:spcBef>
              <a:buNone/>
            </a:pPr>
            <a:endParaRPr lang="en-US" sz="3200" dirty="0" smtClean="0"/>
          </a:p>
          <a:p>
            <a:pPr marL="0" indent="0">
              <a:lnSpc>
                <a:spcPct val="100000"/>
              </a:lnSpc>
              <a:spcBef>
                <a:spcPts val="0"/>
              </a:spcBef>
            </a:pPr>
            <a:r>
              <a:rPr lang="en-US" sz="3200" dirty="0" smtClean="0"/>
              <a:t>Other things or more specifically what </a:t>
            </a:r>
            <a:r>
              <a:rPr lang="en-US" sz="3200" dirty="0"/>
              <a:t>you want to make sure we cover or address …?</a:t>
            </a:r>
          </a:p>
          <a:p>
            <a:pPr marL="0" indent="0">
              <a:lnSpc>
                <a:spcPct val="100000"/>
              </a:lnSpc>
              <a:spcBef>
                <a:spcPts val="0"/>
              </a:spcBef>
            </a:pPr>
            <a:endParaRPr lang="en-US" sz="3200" dirty="0"/>
          </a:p>
        </p:txBody>
      </p:sp>
    </p:spTree>
    <p:extLst>
      <p:ext uri="{BB962C8B-B14F-4D97-AF65-F5344CB8AC3E}">
        <p14:creationId xmlns:p14="http://schemas.microsoft.com/office/powerpoint/2010/main" val="232668370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20542"/>
            <a:ext cx="8610600" cy="1293028"/>
          </a:xfrm>
        </p:spPr>
        <p:txBody>
          <a:bodyPr/>
          <a:lstStyle/>
          <a:p>
            <a:r>
              <a:rPr lang="en-US" dirty="0" smtClean="0"/>
              <a:t>Closing</a:t>
            </a:r>
            <a:endParaRPr lang="en-US" dirty="0"/>
          </a:p>
        </p:txBody>
      </p:sp>
      <p:sp>
        <p:nvSpPr>
          <p:cNvPr id="3" name="Content Placeholder 2"/>
          <p:cNvSpPr>
            <a:spLocks noGrp="1"/>
          </p:cNvSpPr>
          <p:nvPr>
            <p:ph idx="1"/>
          </p:nvPr>
        </p:nvSpPr>
        <p:spPr>
          <a:xfrm>
            <a:off x="755316" y="1675865"/>
            <a:ext cx="10820400" cy="4024125"/>
          </a:xfrm>
        </p:spPr>
        <p:txBody>
          <a:bodyPr>
            <a:normAutofit/>
          </a:bodyPr>
          <a:lstStyle/>
          <a:p>
            <a:r>
              <a:rPr lang="en-US" sz="3200" dirty="0"/>
              <a:t>Final questions</a:t>
            </a:r>
          </a:p>
          <a:p>
            <a:r>
              <a:rPr lang="en-US" sz="3200" dirty="0" smtClean="0"/>
              <a:t>One Take Away from this session</a:t>
            </a:r>
          </a:p>
          <a:p>
            <a:r>
              <a:rPr lang="en-US" sz="3200" dirty="0" smtClean="0"/>
              <a:t>Closing Words</a:t>
            </a:r>
          </a:p>
          <a:p>
            <a:endParaRPr lang="en-US" sz="3200" dirty="0"/>
          </a:p>
          <a:p>
            <a:pPr marL="0" indent="0">
              <a:buNone/>
            </a:pPr>
            <a:r>
              <a:rPr lang="en-US" sz="3200" dirty="0" smtClean="0"/>
              <a:t>Thanks for your attention and participation!!</a:t>
            </a:r>
          </a:p>
          <a:p>
            <a:pPr marL="0" indent="0">
              <a:buNone/>
            </a:pPr>
            <a:endParaRPr lang="en-US" sz="3200" dirty="0"/>
          </a:p>
          <a:p>
            <a:pPr marL="0" indent="0">
              <a:buNone/>
            </a:pPr>
            <a:endParaRPr lang="en-US" sz="3200" dirty="0" smtClean="0"/>
          </a:p>
        </p:txBody>
      </p:sp>
      <p:sp>
        <p:nvSpPr>
          <p:cNvPr id="4" name="Subtitle 2"/>
          <p:cNvSpPr txBox="1">
            <a:spLocks/>
          </p:cNvSpPr>
          <p:nvPr/>
        </p:nvSpPr>
        <p:spPr>
          <a:xfrm>
            <a:off x="1387642" y="5203895"/>
            <a:ext cx="9448800"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lnSpc>
                <a:spcPct val="100000"/>
              </a:lnSpc>
              <a:spcBef>
                <a:spcPts val="0"/>
              </a:spcBef>
              <a:buNone/>
            </a:pPr>
            <a:r>
              <a:rPr lang="en-US" sz="1400" b="1" dirty="0" smtClean="0"/>
              <a:t>David J Mathews, </a:t>
            </a:r>
            <a:r>
              <a:rPr lang="en-US" sz="1400" b="1" dirty="0" err="1" smtClean="0"/>
              <a:t>PsyD</a:t>
            </a:r>
            <a:r>
              <a:rPr lang="en-US" sz="1400" b="1" dirty="0" smtClean="0"/>
              <a:t>, LICSW</a:t>
            </a:r>
          </a:p>
          <a:p>
            <a:pPr marL="0" indent="0" algn="r">
              <a:lnSpc>
                <a:spcPct val="100000"/>
              </a:lnSpc>
              <a:spcBef>
                <a:spcPts val="0"/>
              </a:spcBef>
              <a:buNone/>
            </a:pPr>
            <a:r>
              <a:rPr lang="en-US" sz="1400" b="1" dirty="0" smtClean="0"/>
              <a:t>Therapist</a:t>
            </a:r>
          </a:p>
          <a:p>
            <a:pPr marL="0" indent="0" algn="r">
              <a:lnSpc>
                <a:spcPct val="100000"/>
              </a:lnSpc>
              <a:spcBef>
                <a:spcPts val="0"/>
              </a:spcBef>
              <a:buNone/>
            </a:pPr>
            <a:r>
              <a:rPr lang="en-US" sz="1400" b="1" dirty="0" smtClean="0"/>
              <a:t>People Incorporated, </a:t>
            </a:r>
          </a:p>
          <a:p>
            <a:pPr marL="0" indent="0" algn="r">
              <a:lnSpc>
                <a:spcPct val="100000"/>
              </a:lnSpc>
              <a:spcBef>
                <a:spcPts val="0"/>
              </a:spcBef>
              <a:buNone/>
            </a:pPr>
            <a:r>
              <a:rPr lang="en-US" sz="1400" b="1" dirty="0" smtClean="0"/>
              <a:t>Family Life Mental Health Center</a:t>
            </a:r>
          </a:p>
          <a:p>
            <a:pPr marL="0" indent="0" algn="r">
              <a:lnSpc>
                <a:spcPct val="100000"/>
              </a:lnSpc>
              <a:spcBef>
                <a:spcPts val="0"/>
              </a:spcBef>
              <a:buNone/>
            </a:pPr>
            <a:r>
              <a:rPr lang="en-US" sz="1400" b="1" dirty="0" smtClean="0"/>
              <a:t>763-746-5072</a:t>
            </a:r>
          </a:p>
          <a:p>
            <a:pPr marL="0" indent="0" algn="r">
              <a:lnSpc>
                <a:spcPct val="100000"/>
              </a:lnSpc>
              <a:spcBef>
                <a:spcPts val="0"/>
              </a:spcBef>
              <a:buNone/>
            </a:pPr>
            <a:r>
              <a:rPr lang="en-US" sz="1400" b="1" dirty="0" smtClean="0">
                <a:hlinkClick r:id="rId2"/>
              </a:rPr>
              <a:t>David.Mathews@peopleincorporated.org</a:t>
            </a:r>
            <a:r>
              <a:rPr lang="en-US" sz="1400" b="1" dirty="0" smtClean="0"/>
              <a:t> </a:t>
            </a:r>
            <a:endParaRPr lang="en-US" sz="1400" b="1" dirty="0"/>
          </a:p>
        </p:txBody>
      </p:sp>
    </p:spTree>
    <p:extLst>
      <p:ext uri="{BB962C8B-B14F-4D97-AF65-F5344CB8AC3E}">
        <p14:creationId xmlns:p14="http://schemas.microsoft.com/office/powerpoint/2010/main" val="4048603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886"/>
            <a:ext cx="9905998" cy="1478570"/>
          </a:xfrm>
        </p:spPr>
        <p:txBody>
          <a:bodyPr>
            <a:normAutofit/>
          </a:bodyPr>
          <a:lstStyle/>
          <a:p>
            <a:r>
              <a:rPr lang="en-US" sz="4000" b="1" dirty="0" smtClean="0"/>
              <a:t>Foundations</a:t>
            </a:r>
            <a:endParaRPr lang="en-US" sz="4000" b="1" dirty="0"/>
          </a:p>
        </p:txBody>
      </p:sp>
      <p:sp>
        <p:nvSpPr>
          <p:cNvPr id="3" name="Content Placeholder 2"/>
          <p:cNvSpPr>
            <a:spLocks noGrp="1"/>
          </p:cNvSpPr>
          <p:nvPr>
            <p:ph idx="1"/>
          </p:nvPr>
        </p:nvSpPr>
        <p:spPr>
          <a:xfrm>
            <a:off x="1141413" y="1060766"/>
            <a:ext cx="9905999" cy="5340033"/>
          </a:xfrm>
        </p:spPr>
        <p:txBody>
          <a:bodyPr>
            <a:noAutofit/>
          </a:bodyPr>
          <a:lstStyle/>
          <a:p>
            <a:pPr>
              <a:lnSpc>
                <a:spcPct val="150000"/>
              </a:lnSpc>
              <a:spcBef>
                <a:spcPts val="0"/>
              </a:spcBef>
              <a:buSzTx/>
            </a:pPr>
            <a:r>
              <a:rPr lang="en-US" sz="2800" b="1" dirty="0"/>
              <a:t>Self – </a:t>
            </a:r>
            <a:r>
              <a:rPr lang="en-US" sz="2800" b="1" dirty="0" smtClean="0"/>
              <a:t>Reflections</a:t>
            </a:r>
          </a:p>
          <a:p>
            <a:pPr lvl="1">
              <a:lnSpc>
                <a:spcPct val="150000"/>
              </a:lnSpc>
              <a:spcBef>
                <a:spcPts val="0"/>
              </a:spcBef>
              <a:buSzTx/>
            </a:pPr>
            <a:r>
              <a:rPr lang="en-US" sz="2400" b="1" dirty="0" smtClean="0">
                <a:latin typeface="Arial Narrow" pitchFamily="34" charset="0"/>
              </a:rPr>
              <a:t>Professionally</a:t>
            </a:r>
            <a:endParaRPr lang="en-US" sz="2400" b="1" dirty="0">
              <a:latin typeface="Arial Narrow" pitchFamily="34" charset="0"/>
            </a:endParaRPr>
          </a:p>
          <a:p>
            <a:pPr lvl="1">
              <a:lnSpc>
                <a:spcPct val="150000"/>
              </a:lnSpc>
              <a:spcBef>
                <a:spcPts val="0"/>
              </a:spcBef>
              <a:buSzTx/>
            </a:pPr>
            <a:r>
              <a:rPr lang="en-US" sz="2400" b="1" dirty="0">
                <a:latin typeface="Arial Narrow" pitchFamily="34" charset="0"/>
              </a:rPr>
              <a:t>Personally</a:t>
            </a:r>
          </a:p>
          <a:p>
            <a:pPr lvl="1">
              <a:lnSpc>
                <a:spcPct val="150000"/>
              </a:lnSpc>
              <a:spcBef>
                <a:spcPts val="0"/>
              </a:spcBef>
              <a:buSzTx/>
            </a:pPr>
            <a:r>
              <a:rPr lang="en-US" sz="2400" b="1" dirty="0">
                <a:latin typeface="Arial Narrow" pitchFamily="34" charset="0"/>
              </a:rPr>
              <a:t>Internally </a:t>
            </a:r>
            <a:endParaRPr lang="en-US" sz="2800" b="1" dirty="0"/>
          </a:p>
          <a:p>
            <a:r>
              <a:rPr lang="en-US" sz="2800" b="1" dirty="0" smtClean="0"/>
              <a:t>Self – Awareness</a:t>
            </a:r>
          </a:p>
          <a:p>
            <a:pPr lvl="1">
              <a:lnSpc>
                <a:spcPct val="150000"/>
              </a:lnSpc>
              <a:spcBef>
                <a:spcPts val="0"/>
              </a:spcBef>
              <a:buSzTx/>
            </a:pPr>
            <a:r>
              <a:rPr lang="en-US" sz="2400" b="1" dirty="0">
                <a:latin typeface="Arial Narrow" pitchFamily="34" charset="0"/>
              </a:rPr>
              <a:t>Professionally</a:t>
            </a:r>
          </a:p>
          <a:p>
            <a:pPr lvl="1">
              <a:lnSpc>
                <a:spcPct val="150000"/>
              </a:lnSpc>
              <a:spcBef>
                <a:spcPts val="0"/>
              </a:spcBef>
              <a:buSzTx/>
            </a:pPr>
            <a:r>
              <a:rPr lang="en-US" sz="2400" b="1" dirty="0">
                <a:latin typeface="Arial Narrow" pitchFamily="34" charset="0"/>
              </a:rPr>
              <a:t>Personally</a:t>
            </a:r>
          </a:p>
          <a:p>
            <a:pPr lvl="1">
              <a:lnSpc>
                <a:spcPct val="150000"/>
              </a:lnSpc>
              <a:spcBef>
                <a:spcPts val="0"/>
              </a:spcBef>
              <a:buSzTx/>
            </a:pPr>
            <a:r>
              <a:rPr lang="en-US" sz="2400" b="1" dirty="0">
                <a:latin typeface="Arial Narrow" pitchFamily="34" charset="0"/>
              </a:rPr>
              <a:t>Internally </a:t>
            </a:r>
            <a:endParaRPr lang="en-US" sz="2800" b="1" dirty="0" smtClean="0"/>
          </a:p>
          <a:p>
            <a:r>
              <a:rPr lang="en-US" sz="2800" b="1" dirty="0" smtClean="0"/>
              <a:t>Perspectives</a:t>
            </a:r>
          </a:p>
        </p:txBody>
      </p:sp>
    </p:spTree>
    <p:extLst>
      <p:ext uri="{BB962C8B-B14F-4D97-AF65-F5344CB8AC3E}">
        <p14:creationId xmlns:p14="http://schemas.microsoft.com/office/powerpoint/2010/main" val="262440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913" y="0"/>
            <a:ext cx="9905998" cy="1143000"/>
          </a:xfrm>
        </p:spPr>
        <p:txBody>
          <a:bodyPr/>
          <a:lstStyle/>
          <a:p>
            <a:r>
              <a:rPr lang="en-US" b="1" dirty="0" smtClean="0">
                <a:latin typeface="Arial" panose="020B0604020202020204" pitchFamily="34" charset="0"/>
                <a:cs typeface="Arial" panose="020B0604020202020204" pitchFamily="34" charset="0"/>
              </a:rPr>
              <a:t>Self - Reflection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2031" y="1854798"/>
            <a:ext cx="11392611" cy="5003202"/>
          </a:xfrm>
        </p:spPr>
        <p:txBody>
          <a:bodyPr>
            <a:normAutofit fontScale="92500" lnSpcReduction="10000"/>
          </a:bodyPr>
          <a:lstStyle/>
          <a:p>
            <a:pPr marL="0" indent="0">
              <a:buNone/>
            </a:pPr>
            <a:r>
              <a:rPr lang="en-US" sz="3200" dirty="0" smtClean="0">
                <a:latin typeface="Arial Narrow" pitchFamily="34" charset="0"/>
              </a:rPr>
              <a:t>Honor:</a:t>
            </a:r>
          </a:p>
          <a:p>
            <a:r>
              <a:rPr lang="en-US" sz="3300" dirty="0" smtClean="0">
                <a:latin typeface="Arial Narrow" pitchFamily="34" charset="0"/>
              </a:rPr>
              <a:t>What is SO for you – right now. What things am I thinking about right now, what other things am I thinking about and how does this </a:t>
            </a:r>
            <a:r>
              <a:rPr lang="en-US" sz="3300" dirty="0">
                <a:latin typeface="Arial Narrow" pitchFamily="34" charset="0"/>
              </a:rPr>
              <a:t>affect my focus on </a:t>
            </a:r>
            <a:r>
              <a:rPr lang="en-US" sz="3300" dirty="0" smtClean="0">
                <a:latin typeface="Arial Narrow" pitchFamily="34" charset="0"/>
              </a:rPr>
              <a:t>secondary </a:t>
            </a:r>
            <a:r>
              <a:rPr lang="en-US" sz="3300" dirty="0">
                <a:latin typeface="Arial Narrow" pitchFamily="34" charset="0"/>
              </a:rPr>
              <a:t>trauma?</a:t>
            </a:r>
          </a:p>
          <a:p>
            <a:r>
              <a:rPr lang="en-US" sz="3300" dirty="0" smtClean="0">
                <a:latin typeface="Arial Narrow" pitchFamily="34" charset="0"/>
              </a:rPr>
              <a:t>My past emotional experiences as related to trauma: personally, professionally and internally (How </a:t>
            </a:r>
            <a:r>
              <a:rPr lang="en-US" sz="3300" dirty="0">
                <a:latin typeface="Arial Narrow" pitchFamily="34" charset="0"/>
              </a:rPr>
              <a:t>many Adverse Childhood Experiences have I had? What is my ACE score</a:t>
            </a:r>
            <a:r>
              <a:rPr lang="en-US" sz="3300" dirty="0" smtClean="0">
                <a:latin typeface="Arial Narrow" pitchFamily="34" charset="0"/>
              </a:rPr>
              <a:t>?)</a:t>
            </a:r>
            <a:endParaRPr lang="en-US" sz="3300" dirty="0">
              <a:latin typeface="Arial Narrow" pitchFamily="34" charset="0"/>
            </a:endParaRPr>
          </a:p>
          <a:p>
            <a:r>
              <a:rPr lang="en-US" sz="3300" dirty="0" smtClean="0">
                <a:latin typeface="Arial Narrow" pitchFamily="34" charset="0"/>
              </a:rPr>
              <a:t>Today, right now, when I think about the words trauma, high stress, violence, abuse how do I feel and what do I think?</a:t>
            </a:r>
          </a:p>
          <a:p>
            <a:r>
              <a:rPr lang="en-US" sz="3300" dirty="0" smtClean="0">
                <a:latin typeface="Arial Narrow" pitchFamily="34" charset="0"/>
              </a:rPr>
              <a:t>How might </a:t>
            </a:r>
            <a:r>
              <a:rPr lang="en-US" sz="3300" dirty="0">
                <a:latin typeface="Arial Narrow" pitchFamily="34" charset="0"/>
              </a:rPr>
              <a:t>all this shape my thinking, behavior and ability to help </a:t>
            </a:r>
            <a:r>
              <a:rPr lang="en-US" sz="3300" dirty="0" smtClean="0">
                <a:latin typeface="Arial Narrow" pitchFamily="34" charset="0"/>
              </a:rPr>
              <a:t>adults, children</a:t>
            </a:r>
            <a:r>
              <a:rPr lang="en-US" sz="3300" dirty="0">
                <a:latin typeface="Arial Narrow" pitchFamily="34" charset="0"/>
              </a:rPr>
              <a:t>, youth and their families who have experienced trauma or violence?</a:t>
            </a:r>
          </a:p>
          <a:p>
            <a:endParaRPr lang="en-US" dirty="0"/>
          </a:p>
        </p:txBody>
      </p:sp>
      <p:sp>
        <p:nvSpPr>
          <p:cNvPr id="4" name="TextBox 3"/>
          <p:cNvSpPr txBox="1"/>
          <p:nvPr/>
        </p:nvSpPr>
        <p:spPr>
          <a:xfrm>
            <a:off x="422031" y="903822"/>
            <a:ext cx="11633981" cy="830997"/>
          </a:xfrm>
          <a:prstGeom prst="rect">
            <a:avLst/>
          </a:prstGeom>
          <a:noFill/>
        </p:spPr>
        <p:txBody>
          <a:bodyPr wrap="square" rtlCol="0">
            <a:spAutoFit/>
          </a:bodyPr>
          <a:lstStyle/>
          <a:p>
            <a:r>
              <a:rPr lang="en-US" sz="2400" dirty="0" smtClean="0"/>
              <a:t>Understand what, where and how often I have been affected by trauma (my emotional reactions, motivations and intentions)</a:t>
            </a:r>
            <a:endParaRPr lang="en-US" sz="2400" dirty="0"/>
          </a:p>
        </p:txBody>
      </p:sp>
    </p:spTree>
    <p:extLst>
      <p:ext uri="{BB962C8B-B14F-4D97-AF65-F5344CB8AC3E}">
        <p14:creationId xmlns:p14="http://schemas.microsoft.com/office/powerpoint/2010/main" val="20267264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2.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3.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docProps/app.xml><?xml version="1.0" encoding="utf-8"?>
<Properties xmlns="http://schemas.openxmlformats.org/officeDocument/2006/extended-properties" xmlns:vt="http://schemas.openxmlformats.org/officeDocument/2006/docPropsVTypes">
  <Template/>
  <TotalTime>807</TotalTime>
  <Words>4166</Words>
  <Application>Microsoft Office PowerPoint</Application>
  <PresentationFormat>Widescreen</PresentationFormat>
  <Paragraphs>613</Paragraphs>
  <Slides>73</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73</vt:i4>
      </vt:variant>
    </vt:vector>
  </HeadingPairs>
  <TitlesOfParts>
    <vt:vector size="85" baseType="lpstr">
      <vt:lpstr>Arial</vt:lpstr>
      <vt:lpstr>Arial Narrow</vt:lpstr>
      <vt:lpstr>Calibri</vt:lpstr>
      <vt:lpstr>Calibri Light</vt:lpstr>
      <vt:lpstr>Century Gothic</vt:lpstr>
      <vt:lpstr>Letter Gothic Bold</vt:lpstr>
      <vt:lpstr>Times New Roman</vt:lpstr>
      <vt:lpstr>Vapor Trail</vt:lpstr>
      <vt:lpstr>Custom Design</vt:lpstr>
      <vt:lpstr>Office Theme</vt:lpstr>
      <vt:lpstr>1_Office Theme</vt:lpstr>
      <vt:lpstr>2_Office Theme</vt:lpstr>
      <vt:lpstr>PowerPoint Presentation</vt:lpstr>
      <vt:lpstr>PowerPoint Presentation</vt:lpstr>
      <vt:lpstr>PowerPoint Presentation</vt:lpstr>
      <vt:lpstr>Secondary Trauma:   Building Resilience in Times of High Stress</vt:lpstr>
      <vt:lpstr>introductions</vt:lpstr>
      <vt:lpstr>Please raise your hand …</vt:lpstr>
      <vt:lpstr>What to gain from this session?</vt:lpstr>
      <vt:lpstr>Foundations</vt:lpstr>
      <vt:lpstr>Self - Reflection</vt:lpstr>
      <vt:lpstr>Self - Awareness</vt:lpstr>
      <vt:lpstr>2 Essential outcome Questions</vt:lpstr>
      <vt:lpstr>Dave’s Self - Awareness</vt:lpstr>
      <vt:lpstr>What Is the Intersection of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3 essential Components of Trauma Informed care</vt:lpstr>
      <vt:lpstr>3 essential Components of Trauma Informed care</vt:lpstr>
      <vt:lpstr>3 essential Components of Trauma Informed care</vt:lpstr>
      <vt:lpstr>3 essential Components of Trauma Informed care</vt:lpstr>
      <vt:lpstr>Trauma-Public Health Lens</vt:lpstr>
      <vt:lpstr>defining</vt:lpstr>
      <vt:lpstr>Trauma - defined</vt:lpstr>
      <vt:lpstr>Good stress – bad stress </vt:lpstr>
      <vt:lpstr>Trauma/ Stress - defined</vt:lpstr>
      <vt:lpstr>Secondary Trauma - defined</vt:lpstr>
      <vt:lpstr>Continuum of Traumatic Stress</vt:lpstr>
      <vt:lpstr>Trauma – Cause &amp; Contributing factors</vt:lpstr>
      <vt:lpstr>Common Immediate Trauma/ Stress Reactions</vt:lpstr>
      <vt:lpstr>Common Delayed Trauma/ Stress Reactions</vt:lpstr>
      <vt:lpstr>Brain Physiology</vt:lpstr>
      <vt:lpstr>PowerPoint Presentation</vt:lpstr>
      <vt:lpstr>Instinctual SURVIVAL/ Stress responses – 5 F’s</vt:lpstr>
      <vt:lpstr>Stress hormones</vt:lpstr>
      <vt:lpstr>PowerPoint Presentation</vt:lpstr>
      <vt:lpstr>PowerPoint Presentation</vt:lpstr>
      <vt:lpstr>Oxytocin</vt:lpstr>
      <vt:lpstr>During trauma/ Stress…</vt:lpstr>
      <vt:lpstr>EXAMPLE of Stress Reactions</vt:lpstr>
      <vt:lpstr>Trauma and brain response</vt:lpstr>
      <vt:lpstr>Behavioral implications</vt:lpstr>
      <vt:lpstr>Behavioral implications</vt:lpstr>
      <vt:lpstr>Long term implications</vt:lpstr>
      <vt:lpstr>Adverse childhood experiences study (aces)</vt:lpstr>
      <vt:lpstr>ACEs categories</vt:lpstr>
      <vt:lpstr>ACEs Mortality Rate</vt:lpstr>
      <vt:lpstr>Poor Coping Skills &amp; Emotional/ Cognitive Impairments</vt:lpstr>
      <vt:lpstr>Bio Medical</vt:lpstr>
      <vt:lpstr>epigenetics</vt:lpstr>
      <vt:lpstr>ACEs - Missing Areas or areas of More Needed Consideration</vt:lpstr>
      <vt:lpstr>PowerPoint Presentation</vt:lpstr>
      <vt:lpstr>PowerPoint Presentation</vt:lpstr>
      <vt:lpstr>Post Traumatic Growth</vt:lpstr>
      <vt:lpstr>Secondary Trauma - defined</vt:lpstr>
      <vt:lpstr>Things for me to do – Prevent &amp;/or address</vt:lpstr>
      <vt:lpstr>PowerPoint Presentation</vt:lpstr>
      <vt:lpstr>Identify – Self-Aware/ Reflect</vt:lpstr>
      <vt:lpstr>PowerPoint Presentation</vt:lpstr>
      <vt:lpstr>EPIC Moments Strategy</vt:lpstr>
      <vt:lpstr>A Story behind the Passion</vt:lpstr>
      <vt:lpstr>Some Further Resources</vt:lpstr>
      <vt:lpstr>What DID I gain from this session?</vt:lpstr>
      <vt:lpstr>Closing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Trauma:   Building Resilience in Times of High Stress</dc:title>
  <dc:creator>David Mathews</dc:creator>
  <cp:lastModifiedBy>Sue Vang</cp:lastModifiedBy>
  <cp:revision>40</cp:revision>
  <dcterms:created xsi:type="dcterms:W3CDTF">2019-10-01T19:46:39Z</dcterms:created>
  <dcterms:modified xsi:type="dcterms:W3CDTF">2019-10-21T15:54:43Z</dcterms:modified>
</cp:coreProperties>
</file>