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5"/>
  </p:notesMasterIdLst>
  <p:sldIdLst>
    <p:sldId id="275" r:id="rId4"/>
    <p:sldId id="276" r:id="rId5"/>
    <p:sldId id="277"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70" r:id="rId19"/>
    <p:sldId id="272" r:id="rId20"/>
    <p:sldId id="271" r:id="rId21"/>
    <p:sldId id="273" r:id="rId22"/>
    <p:sldId id="274" r:id="rId23"/>
    <p:sldId id="27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5" autoAdjust="0"/>
    <p:restoredTop sz="94660"/>
  </p:normalViewPr>
  <p:slideViewPr>
    <p:cSldViewPr snapToGrid="0">
      <p:cViewPr varScale="1">
        <p:scale>
          <a:sx n="114" d="100"/>
          <a:sy n="114" d="100"/>
        </p:scale>
        <p:origin x="468" y="0"/>
      </p:cViewPr>
      <p:guideLst/>
    </p:cSldViewPr>
  </p:slideViewPr>
  <p:notesTextViewPr>
    <p:cViewPr>
      <p:scale>
        <a:sx n="1" d="1"/>
        <a:sy n="1" d="1"/>
      </p:scale>
      <p:origin x="0" y="0"/>
    </p:cViewPr>
  </p:notesTextViewPr>
  <p:notesViewPr>
    <p:cSldViewPr snapToGrid="0">
      <p:cViewPr varScale="1">
        <p:scale>
          <a:sx n="55" d="100"/>
          <a:sy n="55" d="100"/>
        </p:scale>
        <p:origin x="1482"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A5F222-C1BD-4372-A6B8-9F15C8FC747E}" type="datetimeFigureOut">
              <a:rPr lang="en-US" smtClean="0"/>
              <a:t>05/03/2018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14CD88-3660-4CC3-AF47-B42468B268D7}" type="slidenum">
              <a:rPr lang="en-US" smtClean="0"/>
              <a:t>‹#›</a:t>
            </a:fld>
            <a:endParaRPr lang="en-US"/>
          </a:p>
        </p:txBody>
      </p:sp>
    </p:spTree>
    <p:extLst>
      <p:ext uri="{BB962C8B-B14F-4D97-AF65-F5344CB8AC3E}">
        <p14:creationId xmlns:p14="http://schemas.microsoft.com/office/powerpoint/2010/main" val="634181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pewforum.org/2009/10/07/mapping-the-global-muslim-populatio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47" name="Shape 2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88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Shape 35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One of the most common causes for misunderstanding Islam is the confusion between cultural practices of Muslims and the teachings of Islam.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Each one of us is impacted by many factors in our life such as ethnicity, race, nationality, and country of origin or where we live, as well as religious beliefs and practices.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1200" b="0" i="1" u="none" strike="noStrike" cap="none">
                <a:solidFill>
                  <a:schemeClr val="dk1"/>
                </a:solidFill>
                <a:latin typeface="Calibri"/>
                <a:ea typeface="Calibri"/>
                <a:cs typeface="Calibri"/>
                <a:sym typeface="Calibri"/>
              </a:rPr>
              <a:t>Tip: You may now identify these things for yourself on the board as following:</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Ethnicity (race):  </a:t>
            </a:r>
            <a:r>
              <a:rPr lang="en-US" sz="1200" b="0" i="1" u="none" strike="noStrike" cap="none">
                <a:solidFill>
                  <a:schemeClr val="dk1"/>
                </a:solidFill>
                <a:latin typeface="Calibri"/>
                <a:ea typeface="Calibri"/>
                <a:cs typeface="Calibri"/>
                <a:sym typeface="Calibri"/>
              </a:rPr>
              <a:t>State your ethnicity</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Nationality (citizenship): </a:t>
            </a:r>
            <a:r>
              <a:rPr lang="en-US" sz="1200" b="0" i="1" u="none" strike="noStrike" cap="none">
                <a:solidFill>
                  <a:schemeClr val="dk1"/>
                </a:solidFill>
                <a:latin typeface="Calibri"/>
                <a:ea typeface="Calibri"/>
                <a:cs typeface="Calibri"/>
                <a:sym typeface="Calibri"/>
              </a:rPr>
              <a:t>American</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Religion: </a:t>
            </a:r>
            <a:r>
              <a:rPr lang="en-US" sz="1200" b="0" i="1" u="none" strike="noStrike" cap="none">
                <a:solidFill>
                  <a:schemeClr val="dk1"/>
                </a:solidFill>
                <a:latin typeface="Calibri"/>
                <a:ea typeface="Calibri"/>
                <a:cs typeface="Calibri"/>
                <a:sym typeface="Calibri"/>
              </a:rPr>
              <a:t>Islam</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These three factors have an impact on people’s lives.</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1200" b="0" i="1" u="none" strike="noStrike" cap="none">
                <a:solidFill>
                  <a:schemeClr val="dk1"/>
                </a:solidFill>
                <a:latin typeface="Calibri"/>
                <a:ea typeface="Calibri"/>
                <a:cs typeface="Calibri"/>
                <a:sym typeface="Calibri"/>
              </a:rPr>
              <a:t>Tip: Then engage the audience in the following conversation:</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Considering the factors above, although I am culturally American, speak English, eat American food, dress in American clothes that I bought at the mall, watch American movies, etc. can you tell me how my religion or ethnicity might affect all of these things?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1200" b="0" i="1" u="none" strike="noStrike" cap="none">
                <a:solidFill>
                  <a:schemeClr val="dk1"/>
                </a:solidFill>
                <a:latin typeface="Calibri"/>
                <a:ea typeface="Calibri"/>
                <a:cs typeface="Calibri"/>
                <a:sym typeface="Calibri"/>
              </a:rPr>
              <a:t>Tip: Wait for them to answer and then elaborate on how your religion affects your way of life. For example:</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Language: I don’t curse and know enough Arabic for prayers and to be able to speak to my grandparents </a:t>
            </a:r>
            <a:r>
              <a:rPr lang="en-US" sz="1200" b="0" i="1" u="none" strike="noStrike" cap="none">
                <a:solidFill>
                  <a:schemeClr val="dk1"/>
                </a:solidFill>
                <a:latin typeface="Calibri"/>
                <a:ea typeface="Calibri"/>
                <a:cs typeface="Calibri"/>
                <a:sym typeface="Calibri"/>
              </a:rPr>
              <a:t>(customize it according to your personal situation)</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Food: I don’t eat pork or drink alcohol. I like Arabic food in addition to American food. </a:t>
            </a:r>
            <a:r>
              <a:rPr lang="en-US" sz="1200" b="0" i="1" u="none" strike="noStrike" cap="none">
                <a:solidFill>
                  <a:schemeClr val="dk1"/>
                </a:solidFill>
                <a:latin typeface="Calibri"/>
                <a:ea typeface="Calibri"/>
                <a:cs typeface="Calibri"/>
                <a:sym typeface="Calibri"/>
              </a:rPr>
              <a:t>(add in any traditional food you like).</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Dress: I wear modest dress and sometimes I wear ethnic clothing from the Arab world </a:t>
            </a:r>
            <a:r>
              <a:rPr lang="en-US" sz="1200" b="0" i="1" u="none" strike="noStrike" cap="none">
                <a:solidFill>
                  <a:schemeClr val="dk1"/>
                </a:solidFill>
                <a:latin typeface="Calibri"/>
                <a:ea typeface="Calibri"/>
                <a:cs typeface="Calibri"/>
                <a:sym typeface="Calibri"/>
              </a:rPr>
              <a:t>(or name any traditional dress you wear from your own culture)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Movies: I avoid movies with sexual content or violence. I also like to watch movies in Arabic especially when I'm around my grandparents.</a:t>
            </a:r>
            <a:r>
              <a:rPr lang="en-US" sz="1200" b="1" i="0" u="none" strike="noStrike" cap="none">
                <a:solidFill>
                  <a:schemeClr val="dk1"/>
                </a:solidFill>
                <a:latin typeface="Calibri"/>
                <a:ea typeface="Calibri"/>
                <a:cs typeface="Calibri"/>
                <a:sym typeface="Calibri"/>
              </a:rPr>
              <a:t> Other Important Points:</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Not everything that a person does in his/her life is motivated by religion. A person’s nationality, ethnicity or even special circumstances such as politics or economics shape that person’s activities.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All Muslims are not the same, nor do they have one monolithic culture, just as Christians around the world have many different cultures.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Look for example at the differences in clothing from different parts of the Muslim world. While all of them are modest, they take many different forms.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1200" b="0" i="1" u="none" strike="noStrike" cap="none">
                <a:solidFill>
                  <a:schemeClr val="dk1"/>
                </a:solidFill>
                <a:latin typeface="Calibri"/>
                <a:ea typeface="Calibri"/>
                <a:cs typeface="Calibri"/>
                <a:sym typeface="Calibri"/>
              </a:rPr>
              <a:t>Tip: This is a good time to describe the ethnic clothing you brought in from different parts of the Muslim world, which emphasizes the interaction between Islam, in modesty of style, with culture, in fashion of the clothing.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57" name="Shape 357"/>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23940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Shape 380"/>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most important belief to a Muslim is in the Oneness of God. You can imagine this belief as the strong trunk of a tree. And the tree has many leaves, which could symbolize our other major beliefs.</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Now that we have finished reviewing the background on Islam, in which we addressed terminology, history, populations of Muslims around the world and the United States, and distinguished between culture and the religion of Islam, we are going to turn our attention to what Muslims around the world have in common, and what it means to be a Muslim.</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Islam, like most faiths, is composed of beliefs and practices.</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Muslims have six main beliefs, many of which are similar to Christianity and Judaism.</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Muslims believe in One God, Angels, Prophets, Holy Books revealed to the Prophets, the Day of Judgment, and Divine Decree.</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We will look at each of these beliefs individually.</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81" name="Shape 381"/>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72447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Shape 39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Shape 39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All chapters in the Quran have the words In the Name of God the most Merciful the most Gracious.</a:t>
            </a:r>
            <a:endParaRPr sz="1200" b="0" i="0" u="none" strike="noStrike" cap="none">
              <a:solidFill>
                <a:schemeClr val="dk1"/>
              </a:solidFill>
              <a:latin typeface="Calibri"/>
              <a:ea typeface="Calibri"/>
              <a:cs typeface="Calibri"/>
              <a:sym typeface="Calibri"/>
            </a:endParaRPr>
          </a:p>
        </p:txBody>
      </p:sp>
      <p:sp>
        <p:nvSpPr>
          <p:cNvPr id="397" name="Shape 397"/>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48015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Shape 413"/>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Muslims do not worship Muhammad.</a:t>
            </a:r>
            <a:endParaRPr sz="1200" b="0" i="0" u="none" strike="noStrike" cap="none">
              <a:solidFill>
                <a:schemeClr val="dk1"/>
              </a:solidFill>
              <a:latin typeface="Calibri"/>
              <a:ea typeface="Calibri"/>
              <a:cs typeface="Calibri"/>
              <a:sym typeface="Calibri"/>
            </a:endParaRPr>
          </a:p>
        </p:txBody>
      </p:sp>
      <p:sp>
        <p:nvSpPr>
          <p:cNvPr id="414" name="Shape 414"/>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36720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Shape 43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Shape 434"/>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Muhammad (p) was born in Mecca in the year 570 CE into a noble family.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He was known as “the Trustworthy” because of his honesty.</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Muhammad (p) was also known to not have followed the predominant religion of his time, polytheism.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Muslims believe that in the year 610 CE, Muhammad (p) was visited by the Angel Gabriel during the month of Ramadan while he was meditating in a cave on Mount Hira.</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Muslims believe that it was there that the first verses of the Qur’an were revealed through the Angel Gabriel.  The first verse was </a:t>
            </a:r>
            <a:r>
              <a:rPr lang="en-US" sz="1200" b="0" i="1" u="none" strike="noStrike" cap="none">
                <a:solidFill>
                  <a:schemeClr val="dk1"/>
                </a:solidFill>
                <a:latin typeface="Calibri"/>
                <a:ea typeface="Calibri"/>
                <a:cs typeface="Calibri"/>
                <a:sym typeface="Calibri"/>
              </a:rPr>
              <a:t>“Recite in the name of your Lord, who created you”.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This revelation continued until Muhammad’s (p) death in 632.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aforementioned revelation and all the following revelations are now contained in the Quran, Islam's holy book.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people of Mecca rejected the monotheistic message, and persecuted Muhammad (p) and his followers.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They first migrated to neighboring Abyssinia, where there was a Christian king who gave them refuge.</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Eventually, in the year 622 CE, they migrated with the Prophet (p) to the neighboring town of Medina, where they were able to openly practice Islam.</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This migration is called the Hijra, which means to migrate, and is an important date in Muslim history, because it marks the beginning of the Islamic calendar.</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That means the Islamic calendar is approximately 600 years later than the Gregorian calendar.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1200" b="0" i="1" u="none" strike="noStrike" cap="none">
                <a:solidFill>
                  <a:schemeClr val="dk1"/>
                </a:solidFill>
                <a:latin typeface="Calibri"/>
                <a:ea typeface="Calibri"/>
                <a:cs typeface="Calibri"/>
                <a:sym typeface="Calibri"/>
              </a:rPr>
              <a:t>Tip: If your time allotted for the presentation is 90 minutes, then you may want to elaborate on the differences between the Christian and Islamic calendars as follows:</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a:t>
            </a:r>
            <a:r>
              <a:rPr lang="en-US" sz="1200" b="0" i="1" u="none" strike="noStrike" cap="none">
                <a:solidFill>
                  <a:schemeClr val="dk1"/>
                </a:solidFill>
                <a:latin typeface="Calibri"/>
                <a:ea typeface="Calibri"/>
                <a:cs typeface="Calibri"/>
                <a:sym typeface="Calibri"/>
              </a:rPr>
              <a:t> </a:t>
            </a:r>
            <a:r>
              <a:rPr lang="en-US" sz="1200" b="0" i="0" u="none" strike="noStrike" cap="none">
                <a:solidFill>
                  <a:schemeClr val="dk1"/>
                </a:solidFill>
                <a:latin typeface="Calibri"/>
                <a:ea typeface="Calibri"/>
                <a:cs typeface="Calibri"/>
                <a:sym typeface="Calibri"/>
              </a:rPr>
              <a:t>Islamic calendar is lunar, like many other calendars, i.e. the Chinese or Jewish calendar.  However, unlike these other calendars, it is a purely lunar calendar, based on the cycle of the moon, and so it is 11 days shorter than the cycle of the Gregorian solar calendar, which is 365 days.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That is why Islamic holidays fall 11 days earlier each year on the Gregorian calendar.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1200" b="0" i="1" u="none" strike="noStrike" cap="none">
                <a:solidFill>
                  <a:schemeClr val="dk1"/>
                </a:solidFill>
                <a:latin typeface="Calibri"/>
                <a:ea typeface="Calibri"/>
                <a:cs typeface="Calibri"/>
                <a:sym typeface="Calibri"/>
              </a:rPr>
              <a:t>Tip: Demonstrate an example of this by giving the date for the beginning of Ramadan this year compared to the year before.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After the migration or hijra, when Muhammad (p) and his followers reached Medina, the people of the city embraced Islam and Muhammad (p) as their leader.</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Islam prospered in Medina and eventually spread to Mecca and the entire Arabian Peninsula.</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In 632 CE Muhammad (p) died and was buried in Medina.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After 632 CE Islam began to spread to neighboring areas and eventually to much of the world.</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Today there are over 1.8 billion Muslims in the world.</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35" name="Shape 435"/>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94171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Shape 45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Shape 453"/>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Quran literally means "the reading" or "recitation" and is considered by Muslims to be the last and final revelation from God.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Muslims believe that God sent down the Quran to the Prophet Muhammad (p) over a period of 23 years between 610 and 632 C.E. in Arabic through the Angel Gabriel.</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Quran contains stories about the prophets with morals and lessons, as well as commandments and prohibitions.</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Quran consists of more than 6,000 verses, which are divided into 114 chapters of varying lengths; some are very long, others are very short.Since the Qur'an is considered by Muslims to be the word of God, Muslims try to read it in its original form in Arabic, although it has been translated into every language Muslims speak, including some twenty translations in English.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There are actually millions of Muslims throughout the world who have memorized the entire Qur'an, even though Arabic is not their native tongue.</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Tip:   You may play the audio button on this slide for an example of recitation from the Quran.  It plays Chapter one, ‘Al-Fatiha’.</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54" name="Shape 454"/>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01176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Shape 504"/>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1" u="none" strike="noStrike" cap="none">
                <a:solidFill>
                  <a:schemeClr val="dk1"/>
                </a:solidFill>
                <a:latin typeface="Calibri"/>
                <a:ea typeface="Calibri"/>
                <a:cs typeface="Calibri"/>
                <a:sym typeface="Calibri"/>
              </a:rPr>
              <a:t>Tip: Ask, can anyone name some of the pillars? The students should know them already since the textbooks emphasize the pillars more than they do beliefs.</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To help and support a Muslim in achieving a moral personality, Islam prescribes certain acts of worship.</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Worship in Islam can include any act a Muslim does with the purpose of pleasing and serving God, whether it be helping an old person across the street, greeting a friend, or even hugging one's child.</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There are also specific acts of worship called the "Five Pillars of Islam" that provide the spiritual support for a Muslim, just like pillars support and hold up a building.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05" name="Shape 505"/>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20125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Shape 586"/>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87" name="Shape 58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5898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Shape 256"/>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Today, I am here to give you an overview of what it means to be a Muslim. Much of the information may be review for you, and a chance for your teacher to see how much you have learned. I may ask you questions throughout the presentation to find out what you know, and encourage you to ask any questions you may have about Islam and Muslims.</a:t>
            </a:r>
            <a:endParaRPr sz="1200" b="0" i="0" u="none" strike="noStrike" cap="none">
              <a:solidFill>
                <a:schemeClr val="dk1"/>
              </a:solidFill>
              <a:latin typeface="Calibri"/>
              <a:ea typeface="Calibri"/>
              <a:cs typeface="Calibri"/>
              <a:sym typeface="Calibri"/>
            </a:endParaRPr>
          </a:p>
        </p:txBody>
      </p:sp>
      <p:sp>
        <p:nvSpPr>
          <p:cNvPr id="257" name="Shape 257"/>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86555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5" name="Shape 265"/>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Muslims all over the world, from Morocco to Indonesia, use the same greeting when they want to say “hello” or “good-bye” to each other.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1200" b="0" i="1" u="none" strike="noStrike" cap="none">
                <a:solidFill>
                  <a:schemeClr val="dk1"/>
                </a:solidFill>
                <a:latin typeface="Calibri"/>
                <a:ea typeface="Calibri"/>
                <a:cs typeface="Calibri"/>
                <a:sym typeface="Calibri"/>
              </a:rPr>
              <a:t>Ask:</a:t>
            </a:r>
            <a:r>
              <a:rPr lang="en-US" sz="1200" b="0" i="0" u="none" strike="noStrike" cap="none">
                <a:solidFill>
                  <a:schemeClr val="dk1"/>
                </a:solidFill>
                <a:latin typeface="Calibri"/>
                <a:ea typeface="Calibri"/>
                <a:cs typeface="Calibri"/>
                <a:sym typeface="Calibri"/>
              </a:rPr>
              <a:t> </a:t>
            </a:r>
            <a:r>
              <a:rPr lang="en-US" sz="1200" b="0" i="1" u="none" strike="noStrike" cap="none">
                <a:solidFill>
                  <a:schemeClr val="dk1"/>
                </a:solidFill>
                <a:latin typeface="Calibri"/>
                <a:ea typeface="Calibri"/>
                <a:cs typeface="Calibri"/>
                <a:sym typeface="Calibri"/>
              </a:rPr>
              <a:t>What language is this greeting in?  Arabic</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greeting is “As-salamu alaykum”, which literally means “Peace be upon you.“</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response to this greeting is “Wa alaykum as-salam”, which means “And may peace be upon you, too. “</a:t>
            </a:r>
            <a:endParaRPr/>
          </a:p>
          <a:p>
            <a:pPr marL="0" marR="0" lvl="0" indent="0" algn="l" rtl="0">
              <a:spcBef>
                <a:spcPts val="0"/>
              </a:spcBef>
              <a:spcAft>
                <a:spcPts val="0"/>
              </a:spcAft>
              <a:buNone/>
            </a:pPr>
            <a:r>
              <a:rPr lang="en-US" sz="1200" b="0" i="1" u="none" strike="noStrike" cap="none">
                <a:solidFill>
                  <a:schemeClr val="dk1"/>
                </a:solidFill>
                <a:latin typeface="Calibri"/>
                <a:ea typeface="Calibri"/>
                <a:cs typeface="Calibri"/>
                <a:sym typeface="Calibri"/>
              </a:rPr>
              <a:t>Tip: It's a great icebreaker to have students repeat the greeting in Arabic after you have said it.  You may also suggest that the students try the greeting next time they meet someone who is a Muslim.</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1" u="none" strike="noStrike" cap="none">
              <a:solidFill>
                <a:schemeClr val="dk1"/>
              </a:solidFill>
              <a:latin typeface="Calibri"/>
              <a:ea typeface="Calibri"/>
              <a:cs typeface="Calibri"/>
              <a:sym typeface="Calibri"/>
            </a:endParaRPr>
          </a:p>
        </p:txBody>
      </p:sp>
      <p:sp>
        <p:nvSpPr>
          <p:cNvPr id="266" name="Shape 266"/>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51827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Shape 274"/>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1" u="none" strike="noStrike" cap="none">
                <a:solidFill>
                  <a:schemeClr val="dk1"/>
                </a:solidFill>
                <a:latin typeface="Calibri"/>
                <a:ea typeface="Calibri"/>
                <a:cs typeface="Calibri"/>
                <a:sym typeface="Calibri"/>
              </a:rPr>
              <a:t>Tip: Ask: “Does anyone know the meaning of the word Islam?” Although the students may have studied the section on Islam for weeks before your presentation, few may remember the answer to this question. “Is it a country, city, language?</a:t>
            </a:r>
            <a:endParaRPr/>
          </a:p>
          <a:p>
            <a:pPr marL="0" marR="0" lvl="0" indent="0" algn="l" rtl="0">
              <a:spcBef>
                <a:spcPts val="0"/>
              </a:spcBef>
              <a:spcAft>
                <a:spcPts val="0"/>
              </a:spcAft>
              <a:buNone/>
            </a:pPr>
            <a:endParaRPr sz="1200" b="0" i="1"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term Islam is derived from the Arabic root “s-l-m”, which generates interrelated words, such as “peace”, “submission”, and “obedience.”</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Peace through submission to God implies that one attains peace by following God’s guidance and commandments.</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1" u="none" strike="noStrike" cap="none">
                <a:solidFill>
                  <a:schemeClr val="dk1"/>
                </a:solidFill>
                <a:latin typeface="Calibri"/>
                <a:ea typeface="Calibri"/>
                <a:cs typeface="Calibri"/>
                <a:sym typeface="Calibri"/>
              </a:rPr>
              <a:t>Tip: Cite common every day examples of how Muslims submit to God, such as through wearing modest clothing and diet.</a:t>
            </a:r>
            <a:endParaRPr/>
          </a:p>
          <a:p>
            <a:pPr marL="0" marR="0" lvl="0" indent="0" algn="l" rtl="0">
              <a:spcBef>
                <a:spcPts val="0"/>
              </a:spcBef>
              <a:spcAft>
                <a:spcPts val="0"/>
              </a:spcAft>
              <a:buNone/>
            </a:pPr>
            <a:endParaRPr sz="1200" b="0" i="1"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Notice that the name Islam is not tied to a particular person who taught the religion, but rather represents an idea that followers of Islam embrace.</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Islam is viewed by its followers as a continuation and confirmation of the original monotheistic message.</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Islam is commonly described as a religion but it is more accurately a “way of life” that addresses important aspects of our life such as clothing, diet, family life, as well as social, economic, and political aspects.</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word “Islamic” is an adjective used to describe non-human nouns, such as Islamic art or Islamic architecture. It cannot be used to describe a follower of Islam.</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1" u="none" strike="noStrike" cap="none">
                <a:solidFill>
                  <a:schemeClr val="dk1"/>
                </a:solidFill>
                <a:latin typeface="Calibri"/>
                <a:ea typeface="Calibri"/>
                <a:cs typeface="Calibri"/>
                <a:sym typeface="Calibri"/>
              </a:rPr>
              <a:t>Ask: “What do you call someone who follows the religion of Islam?”</a:t>
            </a:r>
            <a:endParaRPr sz="1200" b="0" i="1" u="none" strike="noStrike" cap="none">
              <a:solidFill>
                <a:schemeClr val="dk1"/>
              </a:solidFill>
              <a:latin typeface="Calibri"/>
              <a:ea typeface="Calibri"/>
              <a:cs typeface="Calibri"/>
              <a:sym typeface="Calibri"/>
            </a:endParaRPr>
          </a:p>
        </p:txBody>
      </p:sp>
      <p:sp>
        <p:nvSpPr>
          <p:cNvPr id="275" name="Shape 275"/>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82483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1" name="Shape 281"/>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1" u="none" strike="noStrike" cap="none">
                <a:solidFill>
                  <a:schemeClr val="dk1"/>
                </a:solidFill>
                <a:latin typeface="Calibri"/>
                <a:ea typeface="Calibri"/>
                <a:cs typeface="Calibri"/>
                <a:sym typeface="Calibri"/>
              </a:rPr>
              <a:t>Tip:  Ask: What do you call someone who follows Islam?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 person who follows Islam is called a Muslim, or literally one who "submits to God."</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Many people are confused by the words Islam and Muslim, probably because they begin with two different letters. The key to both is the Arabic root s-l-m, which occurs in both words.</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correct pronunciation of the word “Muslim” is with a soft “s”, unlike the word “muslin”, the cloth. </a:t>
            </a:r>
            <a:r>
              <a:rPr lang="en-US" sz="1200" b="0" i="1" u="none" strike="noStrike" cap="none">
                <a:solidFill>
                  <a:schemeClr val="dk1"/>
                </a:solidFill>
                <a:latin typeface="Calibri"/>
                <a:ea typeface="Calibri"/>
                <a:cs typeface="Calibri"/>
                <a:sym typeface="Calibri"/>
              </a:rPr>
              <a:t>Tip: You may have the students repeat the word after you.</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More commonly, a Muslim is defined as a person who believes in the oneness of God and the prophet hood of Muhammad (p), as stated in the declaration of faith.</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Anyone can be a Muslim, regardless of race, nationality, ethnicity or color. </a:t>
            </a:r>
            <a:endParaRPr sz="1200" b="0" i="0" u="none" strike="noStrike" cap="none">
              <a:solidFill>
                <a:schemeClr val="dk1"/>
              </a:solidFill>
              <a:latin typeface="Calibri"/>
              <a:ea typeface="Calibri"/>
              <a:cs typeface="Calibri"/>
              <a:sym typeface="Calibri"/>
            </a:endParaRPr>
          </a:p>
        </p:txBody>
      </p:sp>
      <p:sp>
        <p:nvSpPr>
          <p:cNvPr id="282" name="Shape 282"/>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41985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Shape 293"/>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1200" b="0" i="1" u="none" strike="noStrike" cap="none">
                <a:solidFill>
                  <a:schemeClr val="dk1"/>
                </a:solidFill>
                <a:latin typeface="Calibri"/>
                <a:ea typeface="Calibri"/>
                <a:cs typeface="Calibri"/>
                <a:sym typeface="Calibri"/>
              </a:rPr>
              <a:t>Tip:  Ask:  What is one of the most important beliefs in Islam?  Monotheism</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Monotheism means the belief in one God.</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All three faiths trace their history back to the Prophet Abraham, and are therefore commonly referred to as the three Abrahamic faiths.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three world religions share a common belief in successive prophets and revealed scriptures.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1200" b="0" i="1" u="none" strike="noStrike" cap="none">
                <a:solidFill>
                  <a:schemeClr val="dk1"/>
                </a:solidFill>
                <a:latin typeface="Calibri"/>
                <a:ea typeface="Calibri"/>
                <a:cs typeface="Calibri"/>
                <a:sym typeface="Calibri"/>
              </a:rPr>
              <a:t>Ask:  Does anyone know how many Muslims there are in the world today?  1.8 billion</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94" name="Shape 294"/>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55785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01" name="Shape 30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3440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Shape 31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Shape 311"/>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sng" strike="noStrike" cap="none">
                <a:solidFill>
                  <a:schemeClr val="hlink"/>
                </a:solidFill>
                <a:latin typeface="Calibri"/>
                <a:ea typeface="Calibri"/>
                <a:cs typeface="Calibri"/>
                <a:sym typeface="Calibri"/>
                <a:hlinkClick r:id="rId3"/>
              </a:rPr>
              <a:t>http://www.pewforum.org/2009/10/07/mapping-the-global-muslim-population/</a:t>
            </a:r>
            <a:endParaRPr sz="1200" b="0" i="0" u="sng"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1" u="none" strike="noStrike" cap="none">
                <a:solidFill>
                  <a:schemeClr val="dk1"/>
                </a:solidFill>
                <a:latin typeface="Calibri"/>
                <a:ea typeface="Calibri"/>
                <a:cs typeface="Calibri"/>
                <a:sym typeface="Calibri"/>
              </a:rPr>
              <a:t>Tip: (Statistics in this slide are estimates.)  </a:t>
            </a: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three highest populated Muslim countries are Indonesia, Pakistan and India.  Arabic is not spoken as the first language in these countries.  Many people think of Saudi Arabia or Egypt as the largest Muslim countries.</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vast majority of Muslims - 82% - do not speak or write Arabic, nor live in Arab countries.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In fact, not only are not all Muslims Arab, </a:t>
            </a:r>
            <a:r>
              <a:rPr lang="en-US" sz="1200" b="0" i="0" u="sng" strike="noStrike" cap="none">
                <a:solidFill>
                  <a:schemeClr val="dk1"/>
                </a:solidFill>
                <a:latin typeface="Calibri"/>
                <a:ea typeface="Calibri"/>
                <a:cs typeface="Calibri"/>
                <a:sym typeface="Calibri"/>
              </a:rPr>
              <a:t>not all</a:t>
            </a:r>
            <a:r>
              <a:rPr lang="en-US" sz="1200" b="0" i="0" u="none" strike="noStrike" cap="none">
                <a:solidFill>
                  <a:schemeClr val="dk1"/>
                </a:solidFill>
                <a:latin typeface="Calibri"/>
                <a:ea typeface="Calibri"/>
                <a:cs typeface="Calibri"/>
                <a:sym typeface="Calibri"/>
              </a:rPr>
              <a:t> Arabs are Muslims.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About 10-15% of all Arabs are Christian or belong to another faith such as Judaism.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In fact, in America, most of the 3-4 million Arab-Americans are Christian.</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12" name="Shape 312"/>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78630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Shape 320"/>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0">
              <a:buClr>
                <a:srgbClr val="000000"/>
              </a:buClr>
              <a:defRPr/>
            </a:pPr>
            <a:r>
              <a:rPr lang="en-US" dirty="0">
                <a:sym typeface="Calibri"/>
              </a:rPr>
              <a:t>Source: </a:t>
            </a:r>
            <a:endParaRPr lang="en-US" dirty="0">
              <a:sym typeface="Arial"/>
            </a:endParaRPr>
          </a:p>
          <a:p>
            <a:pPr lvl="0">
              <a:buClr>
                <a:srgbClr val="000000"/>
              </a:buClr>
              <a:defRPr/>
            </a:pPr>
            <a:r>
              <a:rPr lang="en-US" dirty="0">
                <a:sym typeface="Calibri"/>
              </a:rPr>
              <a:t>* </a:t>
            </a:r>
            <a:r>
              <a:rPr lang="en-US" dirty="0" err="1">
                <a:sym typeface="Calibri"/>
              </a:rPr>
              <a:t>Sylviane</a:t>
            </a:r>
            <a:r>
              <a:rPr lang="en-US" dirty="0">
                <a:sym typeface="Calibri"/>
              </a:rPr>
              <a:t> A. Diouf: Servants of Allah- African Muslims Enslaved in the Americas, NYU Press, 2013</a:t>
            </a:r>
            <a:endParaRPr lang="en-US" dirty="0">
              <a:sym typeface="Arial"/>
            </a:endParaRPr>
          </a:p>
          <a:p>
            <a:pPr lvl="0">
              <a:buClr>
                <a:srgbClr val="000000"/>
              </a:buClr>
              <a:defRPr/>
            </a:pPr>
            <a:r>
              <a:rPr lang="en-US" dirty="0">
                <a:sym typeface="Calibri"/>
              </a:rPr>
              <a:t>** Pew Research Center, 2016</a:t>
            </a:r>
            <a:endParaRPr lang="en-US" dirty="0">
              <a:sym typeface="Arial"/>
            </a:endParaRPr>
          </a:p>
          <a:p>
            <a:pPr lvl="0">
              <a:buClr>
                <a:srgbClr val="000000"/>
              </a:buClr>
              <a:defRPr/>
            </a:pPr>
            <a:r>
              <a:rPr lang="en-US" dirty="0">
                <a:sym typeface="Calibri"/>
              </a:rPr>
              <a:t>***Khan, Martinez: More than 5,000 Muslims Serving in US Military, Pentagon Say (…), 2017</a:t>
            </a:r>
          </a:p>
          <a:p>
            <a:pPr lvl="0">
              <a:buClr>
                <a:srgbClr val="000000"/>
              </a:buClr>
              <a:defRPr/>
            </a:pPr>
            <a:r>
              <a:rPr lang="en-US" dirty="0">
                <a:sym typeface="Calibri"/>
              </a:rPr>
              <a:t>**** John Mayer </a:t>
            </a:r>
            <a:r>
              <a:rPr lang="en-US" dirty="0" err="1">
                <a:sym typeface="Calibri"/>
              </a:rPr>
              <a:t>CityView</a:t>
            </a:r>
            <a:r>
              <a:rPr lang="en-US" dirty="0">
                <a:sym typeface="Calibri"/>
              </a:rPr>
              <a:t> Report, 2015</a:t>
            </a:r>
            <a:endParaRPr lang="en-US" dirty="0">
              <a:sym typeface="Arial"/>
            </a:endParaRPr>
          </a:p>
          <a:p>
            <a:pPr marL="0" marR="0" lvl="0" indent="0" algn="l" rtl="0">
              <a:spcBef>
                <a:spcPts val="0"/>
              </a:spcBef>
              <a:spcAft>
                <a:spcPts val="0"/>
              </a:spcAft>
              <a:buNone/>
            </a:pPr>
            <a:endParaRPr dirty="0">
              <a:sym typeface="Calibri"/>
            </a:endParaRPr>
          </a:p>
        </p:txBody>
      </p:sp>
      <p:sp>
        <p:nvSpPr>
          <p:cNvPr id="321" name="Shape 321"/>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37877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3.xml"/><Relationship Id="rId1" Type="http://schemas.openxmlformats.org/officeDocument/2006/relationships/themeOverride" Target="../theme/themeOverride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3.xml"/><Relationship Id="rId1" Type="http://schemas.openxmlformats.org/officeDocument/2006/relationships/themeOverride" Target="../theme/themeOverride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3.xml"/><Relationship Id="rId1" Type="http://schemas.openxmlformats.org/officeDocument/2006/relationships/themeOverride" Target="../theme/themeOverride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3.xml"/><Relationship Id="rId1" Type="http://schemas.openxmlformats.org/officeDocument/2006/relationships/themeOverride" Target="../theme/themeOverride6.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3.xml"/><Relationship Id="rId1" Type="http://schemas.openxmlformats.org/officeDocument/2006/relationships/themeOverride" Target="../theme/themeOverride7.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3.xml"/><Relationship Id="rId1" Type="http://schemas.openxmlformats.org/officeDocument/2006/relationships/themeOverride" Target="../theme/themeOverride8.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3.xml"/><Relationship Id="rId1" Type="http://schemas.openxmlformats.org/officeDocument/2006/relationships/themeOverride" Target="../theme/themeOverride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3.xml"/><Relationship Id="rId1" Type="http://schemas.openxmlformats.org/officeDocument/2006/relationships/themeOverride" Target="../theme/themeOverride10.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3.xml"/><Relationship Id="rId1" Type="http://schemas.openxmlformats.org/officeDocument/2006/relationships/themeOverride" Target="../theme/themeOverride1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3.xml"/><Relationship Id="rId1" Type="http://schemas.openxmlformats.org/officeDocument/2006/relationships/themeOverride" Target="../theme/themeOverride1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3.xml"/><Relationship Id="rId1" Type="http://schemas.openxmlformats.org/officeDocument/2006/relationships/themeOverride" Target="../theme/themeOverride1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3.xml"/><Relationship Id="rId1" Type="http://schemas.openxmlformats.org/officeDocument/2006/relationships/themeOverride" Target="../theme/themeOverride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1524000" y="1122363"/>
            <a:ext cx="9144000" cy="2387600"/>
          </a:xfrm>
          <a:prstGeom prst="rect">
            <a:avLst/>
          </a:prstGeom>
          <a:noFill/>
          <a:ln>
            <a:noFill/>
          </a:ln>
        </p:spPr>
        <p:txBody>
          <a:bodyPr spcFirstLastPara="1" wrap="square" lIns="91425" tIns="91425" rIns="91425" bIns="91425" anchor="b" anchorCtr="0"/>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Shape 17"/>
          <p:cNvSpPr txBox="1">
            <a:spLocks noGrp="1"/>
          </p:cNvSpPr>
          <p:nvPr>
            <p:ph type="subTitle" idx="1"/>
          </p:nvPr>
        </p:nvSpPr>
        <p:spPr>
          <a:xfrm>
            <a:off x="1524000" y="3602038"/>
            <a:ext cx="9144000" cy="1655762"/>
          </a:xfrm>
          <a:prstGeom prst="rect">
            <a:avLst/>
          </a:prstGeom>
          <a:noFill/>
          <a:ln>
            <a:noFill/>
          </a:ln>
        </p:spPr>
        <p:txBody>
          <a:bodyPr spcFirstLastPara="1" wrap="square" lIns="91425" tIns="91425" rIns="91425" bIns="91425"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12733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Shape 7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49695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7133431" y="1956594"/>
            <a:ext cx="5811838" cy="26289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Shape 8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73006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2" name="Shape 92"/>
          <p:cNvSpPr txBox="1">
            <a:spLocks noGrp="1"/>
          </p:cNvSpPr>
          <p:nvPr>
            <p:ph type="body" idx="1"/>
          </p:nvPr>
        </p:nvSpPr>
        <p:spPr>
          <a:xfrm>
            <a:off x="609600" y="1600201"/>
            <a:ext cx="10972800" cy="452596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3" name="Shape 93"/>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Shape 94"/>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48142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6"/>
        <p:cNvGrpSpPr/>
        <p:nvPr/>
      </p:nvGrpSpPr>
      <p:grpSpPr>
        <a:xfrm>
          <a:off x="0" y="0"/>
          <a:ext cx="0" cy="0"/>
          <a:chOff x="0" y="0"/>
          <a:chExt cx="0" cy="0"/>
        </a:xfrm>
      </p:grpSpPr>
      <p:sp>
        <p:nvSpPr>
          <p:cNvPr id="97" name="Shape 97"/>
          <p:cNvSpPr txBox="1">
            <a:spLocks noGrp="1"/>
          </p:cNvSpPr>
          <p:nvPr>
            <p:ph type="ctrTitle"/>
          </p:nvPr>
        </p:nvSpPr>
        <p:spPr>
          <a:xfrm>
            <a:off x="914400" y="2130426"/>
            <a:ext cx="10363200" cy="14700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8" name="Shape 98"/>
          <p:cNvSpPr txBox="1">
            <a:spLocks noGrp="1"/>
          </p:cNvSpPr>
          <p:nvPr>
            <p:ph type="subTitle" idx="1"/>
          </p:nvPr>
        </p:nvSpPr>
        <p:spPr>
          <a:xfrm>
            <a:off x="1828800" y="3886200"/>
            <a:ext cx="8534400" cy="1752600"/>
          </a:xfrm>
          <a:prstGeom prst="rect">
            <a:avLst/>
          </a:prstGeom>
          <a:noFill/>
          <a:ln>
            <a:noFill/>
          </a:ln>
        </p:spPr>
        <p:txBody>
          <a:bodyPr spcFirstLastPara="1" wrap="square" lIns="91425" tIns="91425" rIns="91425" bIns="91425" anchor="t" anchorCtr="0"/>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99" name="Shape 99"/>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0" name="Shape 100"/>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1" name="Shape 10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0310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963084" y="4406901"/>
            <a:ext cx="10363200" cy="136207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4" name="Shape 104"/>
          <p:cNvSpPr txBox="1">
            <a:spLocks noGrp="1"/>
          </p:cNvSpPr>
          <p:nvPr>
            <p:ph type="body" idx="1"/>
          </p:nvPr>
        </p:nvSpPr>
        <p:spPr>
          <a:xfrm>
            <a:off x="963084" y="2906713"/>
            <a:ext cx="10363200" cy="1500187"/>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05" name="Shape 105"/>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6" name="Shape 106"/>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7" name="Shape 10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13595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0" name="Shape 110"/>
          <p:cNvSpPr txBox="1">
            <a:spLocks noGrp="1"/>
          </p:cNvSpPr>
          <p:nvPr>
            <p:ph type="body" idx="1"/>
          </p:nvPr>
        </p:nvSpPr>
        <p:spPr>
          <a:xfrm>
            <a:off x="609600" y="1600201"/>
            <a:ext cx="5384800" cy="4525963"/>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body" idx="2"/>
          </p:nvPr>
        </p:nvSpPr>
        <p:spPr>
          <a:xfrm>
            <a:off x="6197600" y="1600201"/>
            <a:ext cx="5384800" cy="4525963"/>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Shape 112"/>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4" name="Shape 11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73340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7" name="Shape 117"/>
          <p:cNvSpPr txBox="1">
            <a:spLocks noGrp="1"/>
          </p:cNvSpPr>
          <p:nvPr>
            <p:ph type="body" idx="1"/>
          </p:nvPr>
        </p:nvSpPr>
        <p:spPr>
          <a:xfrm>
            <a:off x="609600" y="1535113"/>
            <a:ext cx="5386917"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8" name="Shape 118"/>
          <p:cNvSpPr txBox="1">
            <a:spLocks noGrp="1"/>
          </p:cNvSpPr>
          <p:nvPr>
            <p:ph type="body" idx="2"/>
          </p:nvPr>
        </p:nvSpPr>
        <p:spPr>
          <a:xfrm>
            <a:off x="609600" y="2174875"/>
            <a:ext cx="5386917"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19" name="Shape 119"/>
          <p:cNvSpPr txBox="1">
            <a:spLocks noGrp="1"/>
          </p:cNvSpPr>
          <p:nvPr>
            <p:ph type="body" idx="3"/>
          </p:nvPr>
        </p:nvSpPr>
        <p:spPr>
          <a:xfrm>
            <a:off x="6193368" y="1535113"/>
            <a:ext cx="5389033"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0" name="Shape 120"/>
          <p:cNvSpPr txBox="1">
            <a:spLocks noGrp="1"/>
          </p:cNvSpPr>
          <p:nvPr>
            <p:ph type="body" idx="4"/>
          </p:nvPr>
        </p:nvSpPr>
        <p:spPr>
          <a:xfrm>
            <a:off x="6193368" y="2174875"/>
            <a:ext cx="5389033"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1" name="Shape 121"/>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2" name="Shape 122"/>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3" name="Shape 12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35226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6" name="Shape 126"/>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7" name="Shape 127"/>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8" name="Shape 12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37985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Shape 130"/>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1" name="Shape 131"/>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2" name="Shape 13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49495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609601" y="273050"/>
            <a:ext cx="4011084" cy="116205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5" name="Shape 135"/>
          <p:cNvSpPr txBox="1">
            <a:spLocks noGrp="1"/>
          </p:cNvSpPr>
          <p:nvPr>
            <p:ph type="body" idx="1"/>
          </p:nvPr>
        </p:nvSpPr>
        <p:spPr>
          <a:xfrm>
            <a:off x="4766733" y="273051"/>
            <a:ext cx="6815667" cy="585311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6" name="Shape 136"/>
          <p:cNvSpPr txBox="1">
            <a:spLocks noGrp="1"/>
          </p:cNvSpPr>
          <p:nvPr>
            <p:ph type="body" idx="2"/>
          </p:nvPr>
        </p:nvSpPr>
        <p:spPr>
          <a:xfrm>
            <a:off x="609601" y="1435101"/>
            <a:ext cx="4011084" cy="4691063"/>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37" name="Shape 137"/>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8" name="Shape 138"/>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9" name="Shape 13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91280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Shape 23"/>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631091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2389717" y="4800600"/>
            <a:ext cx="7315200" cy="566738"/>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2" name="Shape 142"/>
          <p:cNvSpPr>
            <a:spLocks noGrp="1"/>
          </p:cNvSpPr>
          <p:nvPr>
            <p:ph type="pic" idx="2"/>
          </p:nvPr>
        </p:nvSpPr>
        <p:spPr>
          <a:xfrm>
            <a:off x="2389717" y="612775"/>
            <a:ext cx="7315200" cy="4114800"/>
          </a:xfrm>
          <a:prstGeom prst="rect">
            <a:avLst/>
          </a:prstGeom>
          <a:noFill/>
          <a:ln>
            <a:noFill/>
          </a:ln>
        </p:spPr>
        <p:txBody>
          <a:bodyPr spcFirstLastPara="1" wrap="square" lIns="91425" tIns="91425" rIns="91425" bIns="91425"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3" name="Shape 143"/>
          <p:cNvSpPr txBox="1">
            <a:spLocks noGrp="1"/>
          </p:cNvSpPr>
          <p:nvPr>
            <p:ph type="body" idx="1"/>
          </p:nvPr>
        </p:nvSpPr>
        <p:spPr>
          <a:xfrm>
            <a:off x="2389717" y="5367338"/>
            <a:ext cx="7315200" cy="804862"/>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44" name="Shape 144"/>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5" name="Shape 145"/>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6" name="Shape 14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659770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9" name="Shape 149"/>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0" name="Shape 150"/>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1" name="Shape 151"/>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2" name="Shape 15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89578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rot="5400000">
            <a:off x="7285037" y="1828802"/>
            <a:ext cx="5851525" cy="27432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5" name="Shape 155"/>
          <p:cNvSpPr txBox="1">
            <a:spLocks noGrp="1"/>
          </p:cNvSpPr>
          <p:nvPr>
            <p:ph type="body" idx="1"/>
          </p:nvPr>
        </p:nvSpPr>
        <p:spPr>
          <a:xfrm rot="5400000">
            <a:off x="1697037" y="-812799"/>
            <a:ext cx="5851525" cy="80264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6" name="Shape 156"/>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7" name="Shape 157"/>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8" name="Shape 15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76569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p:nvSpPr>
        <p:spPr>
          <a:xfrm>
            <a:off x="0" y="1"/>
            <a:ext cx="12192000" cy="365125"/>
          </a:xfrm>
          <a:prstGeom prst="rect">
            <a:avLst/>
          </a:prstGeom>
          <a:gradFill flip="none" rotWithShape="1">
            <a:gsLst>
              <a:gs pos="0">
                <a:schemeClr val="accent1"/>
              </a:gs>
              <a:gs pos="100000">
                <a:srgbClr val="FFFFFF"/>
              </a:gs>
            </a:gsLst>
            <a:lin ang="1128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6" name="Rectangle 5"/>
          <p:cNvSpPr/>
          <p:nvPr/>
        </p:nvSpPr>
        <p:spPr>
          <a:xfrm>
            <a:off x="0" y="6492876"/>
            <a:ext cx="12192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7" name="Rectangle 6"/>
          <p:cNvSpPr/>
          <p:nvPr/>
        </p:nvSpPr>
        <p:spPr>
          <a:xfrm>
            <a:off x="0" y="1"/>
            <a:ext cx="12192000" cy="365125"/>
          </a:xfrm>
          <a:prstGeom prst="rect">
            <a:avLst/>
          </a:prstGeom>
          <a:gradFill flip="none" rotWithShape="1">
            <a:gsLst>
              <a:gs pos="0">
                <a:schemeClr val="accent1"/>
              </a:gs>
              <a:gs pos="100000">
                <a:srgbClr val="FFFFFF"/>
              </a:gs>
            </a:gsLst>
            <a:lin ang="1128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8" name="Rectangle 7"/>
          <p:cNvSpPr/>
          <p:nvPr/>
        </p:nvSpPr>
        <p:spPr>
          <a:xfrm>
            <a:off x="0" y="6492876"/>
            <a:ext cx="12192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rgbClr val="972A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7" name="Picture Placeholder 2"/>
          <p:cNvSpPr>
            <a:spLocks noGrp="1"/>
          </p:cNvSpPr>
          <p:nvPr>
            <p:ph type="pic" idx="11"/>
          </p:nvPr>
        </p:nvSpPr>
        <p:spPr>
          <a:xfrm>
            <a:off x="6961323" y="3660367"/>
            <a:ext cx="4648260" cy="2747351"/>
          </a:xfrm>
          <a:noFill/>
          <a:ln w="76200">
            <a:noFill/>
            <a:miter lim="800000"/>
          </a:ln>
          <a:effectLst/>
        </p:spPr>
        <p:txBody>
          <a:bodyPr rtlCol="0">
            <a:normAutofit/>
          </a:bodyPr>
          <a:lstStyle>
            <a:lvl1pPr marL="0" indent="0">
              <a:buNone/>
              <a:defRPr sz="1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9" name="Date Placeholder 4"/>
          <p:cNvSpPr>
            <a:spLocks noGrp="1"/>
          </p:cNvSpPr>
          <p:nvPr>
            <p:ph type="dt" sz="half" idx="12"/>
          </p:nvPr>
        </p:nvSpPr>
        <p:spPr>
          <a:xfrm>
            <a:off x="914400" y="6500813"/>
            <a:ext cx="3860800" cy="328612"/>
          </a:xfrm>
          <a:prstGeom prst="rect">
            <a:avLst/>
          </a:prstGeom>
        </p:spPr>
        <p:txBody>
          <a:bodyPr/>
          <a:lstStyle>
            <a:lvl1pPr fontAlgn="auto">
              <a:spcBef>
                <a:spcPts val="0"/>
              </a:spcBef>
              <a:spcAft>
                <a:spcPts val="0"/>
              </a:spcAft>
              <a:defRPr sz="1400">
                <a:latin typeface="+mn-lt"/>
                <a:ea typeface="+mn-ea"/>
                <a:cs typeface="+mn-cs"/>
              </a:defRPr>
            </a:lvl1pPr>
          </a:lstStyle>
          <a:p>
            <a:pPr>
              <a:defRPr/>
            </a:pPr>
            <a:endParaRPr lang="en-US" dirty="0"/>
          </a:p>
        </p:txBody>
      </p:sp>
      <p:sp>
        <p:nvSpPr>
          <p:cNvPr id="10" name="Slide Number Placeholder 6"/>
          <p:cNvSpPr>
            <a:spLocks noGrp="1"/>
          </p:cNvSpPr>
          <p:nvPr>
            <p:ph type="sldNum" sz="quarter" idx="13"/>
          </p:nvPr>
        </p:nvSpPr>
        <p:spPr>
          <a:xfrm>
            <a:off x="10160000" y="6529388"/>
            <a:ext cx="1422400" cy="328612"/>
          </a:xfrm>
          <a:prstGeom prst="rect">
            <a:avLst/>
          </a:prstGeom>
        </p:spPr>
        <p:txBody>
          <a:bodyPr vert="horz" wrap="square" lIns="91440" tIns="45720" rIns="91440" bIns="45720" numCol="1" anchor="t" anchorCtr="0" compatLnSpc="1">
            <a:prstTxWarp prst="textNoShape">
              <a:avLst/>
            </a:prstTxWarp>
          </a:bodyPr>
          <a:lstStyle>
            <a:lvl1pPr algn="r">
              <a:defRPr sz="1400"/>
            </a:lvl1pPr>
          </a:lstStyle>
          <a:p>
            <a:fld id="{4CEC91D5-D956-49B1-B6D6-F7B721B9CFED}" type="slidenum">
              <a:rPr lang="en-US" altLang="en-US"/>
              <a:pPr/>
              <a:t>‹#›</a:t>
            </a:fld>
            <a:endParaRPr lang="en-US" altLang="en-US" dirty="0"/>
          </a:p>
        </p:txBody>
      </p:sp>
    </p:spTree>
    <p:extLst>
      <p:ext uri="{BB962C8B-B14F-4D97-AF65-F5344CB8AC3E}">
        <p14:creationId xmlns:p14="http://schemas.microsoft.com/office/powerpoint/2010/main" val="3817738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0" y="1"/>
            <a:ext cx="12192000" cy="365125"/>
          </a:xfrm>
          <a:prstGeom prst="rect">
            <a:avLst/>
          </a:prstGeom>
          <a:gradFill flip="none" rotWithShape="1">
            <a:gsLst>
              <a:gs pos="0">
                <a:schemeClr val="accent1"/>
              </a:gs>
              <a:gs pos="100000">
                <a:srgbClr val="FFFFFF"/>
              </a:gs>
            </a:gsLst>
            <a:lin ang="1128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5" name="Rectangle 4"/>
          <p:cNvSpPr/>
          <p:nvPr/>
        </p:nvSpPr>
        <p:spPr>
          <a:xfrm>
            <a:off x="0" y="6492876"/>
            <a:ext cx="12192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6" name="Rectangle 5"/>
          <p:cNvSpPr/>
          <p:nvPr/>
        </p:nvSpPr>
        <p:spPr>
          <a:xfrm>
            <a:off x="0" y="1"/>
            <a:ext cx="12192000" cy="365125"/>
          </a:xfrm>
          <a:prstGeom prst="rect">
            <a:avLst/>
          </a:prstGeom>
          <a:gradFill flip="none" rotWithShape="1">
            <a:gsLst>
              <a:gs pos="0">
                <a:schemeClr val="accent1"/>
              </a:gs>
              <a:gs pos="100000">
                <a:srgbClr val="FFFFFF"/>
              </a:gs>
            </a:gsLst>
            <a:lin ang="1128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7" name="Rectangle 6"/>
          <p:cNvSpPr/>
          <p:nvPr/>
        </p:nvSpPr>
        <p:spPr>
          <a:xfrm>
            <a:off x="0" y="6492876"/>
            <a:ext cx="12192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914400" y="6500813"/>
            <a:ext cx="3860800" cy="328612"/>
          </a:xfrm>
          <a:prstGeom prst="rect">
            <a:avLst/>
          </a:prstGeom>
        </p:spPr>
        <p:txBody>
          <a:bodyPr/>
          <a:lstStyle>
            <a:lvl1pPr fontAlgn="auto">
              <a:spcBef>
                <a:spcPts val="0"/>
              </a:spcBef>
              <a:spcAft>
                <a:spcPts val="0"/>
              </a:spcAft>
              <a:defRPr sz="1400">
                <a:latin typeface="+mn-lt"/>
                <a:ea typeface="+mn-ea"/>
                <a:cs typeface="+mn-cs"/>
              </a:defRPr>
            </a:lvl1pPr>
          </a:lstStyle>
          <a:p>
            <a:pPr>
              <a:defRPr/>
            </a:pPr>
            <a:endParaRPr lang="en-US" dirty="0"/>
          </a:p>
        </p:txBody>
      </p:sp>
      <p:sp>
        <p:nvSpPr>
          <p:cNvPr id="9" name="Slide Number Placeholder 6"/>
          <p:cNvSpPr>
            <a:spLocks noGrp="1"/>
          </p:cNvSpPr>
          <p:nvPr>
            <p:ph type="sldNum" sz="quarter" idx="11"/>
          </p:nvPr>
        </p:nvSpPr>
        <p:spPr>
          <a:xfrm>
            <a:off x="10160000" y="6529388"/>
            <a:ext cx="1422400" cy="328612"/>
          </a:xfrm>
          <a:prstGeom prst="rect">
            <a:avLst/>
          </a:prstGeom>
        </p:spPr>
        <p:txBody>
          <a:bodyPr vert="horz" wrap="square" lIns="91440" tIns="45720" rIns="91440" bIns="45720" numCol="1" anchor="t" anchorCtr="0" compatLnSpc="1">
            <a:prstTxWarp prst="textNoShape">
              <a:avLst/>
            </a:prstTxWarp>
          </a:bodyPr>
          <a:lstStyle>
            <a:lvl1pPr algn="r">
              <a:defRPr sz="1400"/>
            </a:lvl1pPr>
          </a:lstStyle>
          <a:p>
            <a:fld id="{0BB3C27B-AD78-410F-B8B8-685C4AFE6F1F}" type="slidenum">
              <a:rPr lang="en-US" altLang="en-US"/>
              <a:pPr/>
              <a:t>‹#›</a:t>
            </a:fld>
            <a:endParaRPr lang="en-US" altLang="en-US" dirty="0"/>
          </a:p>
        </p:txBody>
      </p:sp>
    </p:spTree>
    <p:extLst>
      <p:ext uri="{BB962C8B-B14F-4D97-AF65-F5344CB8AC3E}">
        <p14:creationId xmlns:p14="http://schemas.microsoft.com/office/powerpoint/2010/main" val="20685007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lstStyle>
            <a:lvl1pPr algn="l">
              <a:defRPr sz="4800" b="0" cap="all">
                <a:solidFill>
                  <a:srgbClr val="687127"/>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ormAutofit/>
          </a:bodyPr>
          <a:lstStyle>
            <a:lvl1pPr marL="0" indent="0">
              <a:buNone/>
              <a:defRPr sz="2400">
                <a:solidFill>
                  <a:srgbClr val="972A2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48627091"/>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187898"/>
            <a:ext cx="10363200" cy="2200275"/>
          </a:xfrm>
        </p:spPr>
        <p:txBody>
          <a:bodyPr anchor="t" anchorCtr="0"/>
          <a:lstStyle>
            <a:lvl1pPr algn="l">
              <a:defRPr sz="4800" b="0" cap="all">
                <a:solidFill>
                  <a:srgbClr val="687127"/>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1663711"/>
            <a:ext cx="10363200" cy="593931"/>
          </a:xfrm>
        </p:spPr>
        <p:txBody>
          <a:bodyPr>
            <a:normAutofit/>
          </a:bodyPr>
          <a:lstStyle>
            <a:lvl1pPr marL="0" indent="0">
              <a:buNone/>
              <a:defRPr sz="2400" b="1" i="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Picture Placeholder 2"/>
          <p:cNvSpPr>
            <a:spLocks noGrp="1"/>
          </p:cNvSpPr>
          <p:nvPr>
            <p:ph type="pic" idx="11"/>
          </p:nvPr>
        </p:nvSpPr>
        <p:spPr>
          <a:xfrm>
            <a:off x="6961323" y="3660367"/>
            <a:ext cx="4648260" cy="2747351"/>
          </a:xfrm>
          <a:noFill/>
          <a:ln w="76200">
            <a:noFill/>
            <a:miter lim="800000"/>
          </a:ln>
          <a:effectLst/>
        </p:spPr>
        <p:txBody>
          <a:bodyPr rtlCol="0">
            <a:normAutofit/>
          </a:bodyPr>
          <a:lstStyle>
            <a:lvl1pPr marL="0" indent="0">
              <a:buNone/>
              <a:defRPr sz="1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1748278659"/>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963084" y="1929314"/>
            <a:ext cx="10363200" cy="2652370"/>
          </a:xfrm>
        </p:spPr>
        <p:txBody>
          <a:bodyPr>
            <a:normAutofit/>
          </a:bodyPr>
          <a:lstStyle>
            <a:lvl1pPr marL="0" indent="0">
              <a:buNone/>
              <a:defRPr sz="3600">
                <a:solidFill>
                  <a:srgbClr val="972A2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Picture Placeholder 2"/>
          <p:cNvSpPr>
            <a:spLocks noGrp="1"/>
          </p:cNvSpPr>
          <p:nvPr>
            <p:ph type="pic" idx="11"/>
          </p:nvPr>
        </p:nvSpPr>
        <p:spPr>
          <a:xfrm>
            <a:off x="6961323" y="3660367"/>
            <a:ext cx="4648260" cy="2747351"/>
          </a:xfrm>
          <a:noFill/>
          <a:ln w="76200">
            <a:noFill/>
            <a:miter lim="800000"/>
          </a:ln>
          <a:effectLst/>
        </p:spPr>
        <p:txBody>
          <a:bodyPr rtlCol="0">
            <a:normAutofit/>
          </a:bodyPr>
          <a:lstStyle>
            <a:lvl1pPr marL="0" indent="0">
              <a:buNone/>
              <a:defRPr sz="1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4110008055"/>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lstStyle>
            <a:lvl1pPr algn="l">
              <a:defRPr sz="4800" b="0" cap="all">
                <a:solidFill>
                  <a:srgbClr val="687127"/>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ormAutofit/>
          </a:bodyPr>
          <a:lstStyle>
            <a:lvl1pPr marL="0" indent="0">
              <a:buNone/>
              <a:defRPr sz="2400">
                <a:solidFill>
                  <a:srgbClr val="972A2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22663563"/>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963084" y="2187898"/>
            <a:ext cx="10363200" cy="2200275"/>
          </a:xfrm>
        </p:spPr>
        <p:txBody>
          <a:bodyPr anchor="t" anchorCtr="0"/>
          <a:lstStyle>
            <a:lvl1pPr algn="l">
              <a:defRPr sz="4800" b="0" cap="all">
                <a:solidFill>
                  <a:srgbClr val="687127"/>
                </a:solidFill>
              </a:defRPr>
            </a:lvl1pPr>
          </a:lstStyle>
          <a:p>
            <a:r>
              <a:rPr lang="en-US"/>
              <a:t>Click to edit Master title style</a:t>
            </a:r>
            <a:endParaRPr lang="en-US" dirty="0"/>
          </a:p>
        </p:txBody>
      </p:sp>
      <p:sp>
        <p:nvSpPr>
          <p:cNvPr id="5" name="Text Placeholder 2"/>
          <p:cNvSpPr>
            <a:spLocks noGrp="1"/>
          </p:cNvSpPr>
          <p:nvPr>
            <p:ph type="body" idx="1"/>
          </p:nvPr>
        </p:nvSpPr>
        <p:spPr>
          <a:xfrm>
            <a:off x="963084" y="1663711"/>
            <a:ext cx="10363200" cy="593931"/>
          </a:xfrm>
        </p:spPr>
        <p:txBody>
          <a:bodyPr>
            <a:normAutofit/>
          </a:bodyPr>
          <a:lstStyle>
            <a:lvl1pPr marL="0" indent="0">
              <a:buNone/>
              <a:defRPr sz="2400" b="1" i="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Picture Placeholder 2"/>
          <p:cNvSpPr>
            <a:spLocks noGrp="1"/>
          </p:cNvSpPr>
          <p:nvPr>
            <p:ph type="pic" idx="11"/>
          </p:nvPr>
        </p:nvSpPr>
        <p:spPr>
          <a:xfrm>
            <a:off x="6961323" y="3660367"/>
            <a:ext cx="4648260" cy="2747351"/>
          </a:xfrm>
          <a:noFill/>
          <a:ln w="76200">
            <a:noFill/>
            <a:miter lim="800000"/>
          </a:ln>
          <a:effectLst/>
        </p:spPr>
        <p:txBody>
          <a:bodyPr rtlCol="0">
            <a:normAutofit/>
          </a:bodyPr>
          <a:lstStyle>
            <a:lvl1pPr marL="0" indent="0">
              <a:buNone/>
              <a:defRPr sz="1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2752945014"/>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Shape 28"/>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565327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ext Placeholder 2"/>
          <p:cNvSpPr>
            <a:spLocks noGrp="1"/>
          </p:cNvSpPr>
          <p:nvPr>
            <p:ph type="body" idx="1"/>
          </p:nvPr>
        </p:nvSpPr>
        <p:spPr>
          <a:xfrm>
            <a:off x="963084" y="1929314"/>
            <a:ext cx="10363200" cy="2652370"/>
          </a:xfrm>
        </p:spPr>
        <p:txBody>
          <a:bodyPr>
            <a:normAutofit/>
          </a:bodyPr>
          <a:lstStyle>
            <a:lvl1pPr marL="0" indent="0">
              <a:buNone/>
              <a:defRPr sz="3600">
                <a:solidFill>
                  <a:srgbClr val="972A2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Picture Placeholder 2"/>
          <p:cNvSpPr>
            <a:spLocks noGrp="1"/>
          </p:cNvSpPr>
          <p:nvPr>
            <p:ph type="pic" idx="11"/>
          </p:nvPr>
        </p:nvSpPr>
        <p:spPr>
          <a:xfrm>
            <a:off x="6961323" y="3660367"/>
            <a:ext cx="4648260" cy="2747351"/>
          </a:xfrm>
          <a:noFill/>
          <a:ln w="76200">
            <a:noFill/>
            <a:miter lim="800000"/>
          </a:ln>
          <a:effectLst/>
        </p:spPr>
        <p:txBody>
          <a:bodyPr rtlCol="0">
            <a:normAutofit/>
          </a:bodyPr>
          <a:lstStyle>
            <a:lvl1pPr marL="0" indent="0">
              <a:buNone/>
              <a:defRPr sz="1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1716327648"/>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2_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lstStyle>
            <a:lvl1pPr algn="l">
              <a:defRPr sz="4800" b="0" cap="all">
                <a:solidFill>
                  <a:srgbClr val="687127"/>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ormAutofit/>
          </a:bodyPr>
          <a:lstStyle>
            <a:lvl1pPr marL="0" indent="0">
              <a:buNone/>
              <a:defRPr sz="2400">
                <a:solidFill>
                  <a:srgbClr val="972A2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71591092"/>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963084" y="2187898"/>
            <a:ext cx="10363200" cy="2200275"/>
          </a:xfrm>
        </p:spPr>
        <p:txBody>
          <a:bodyPr anchor="t" anchorCtr="0"/>
          <a:lstStyle>
            <a:lvl1pPr algn="l">
              <a:defRPr sz="4800" b="0" cap="all">
                <a:solidFill>
                  <a:srgbClr val="687127"/>
                </a:solidFill>
              </a:defRPr>
            </a:lvl1pPr>
          </a:lstStyle>
          <a:p>
            <a:r>
              <a:rPr lang="en-US"/>
              <a:t>Click to edit Master title style</a:t>
            </a:r>
            <a:endParaRPr lang="en-US" dirty="0"/>
          </a:p>
        </p:txBody>
      </p:sp>
      <p:sp>
        <p:nvSpPr>
          <p:cNvPr id="5" name="Text Placeholder 2"/>
          <p:cNvSpPr>
            <a:spLocks noGrp="1"/>
          </p:cNvSpPr>
          <p:nvPr>
            <p:ph type="body" idx="1"/>
          </p:nvPr>
        </p:nvSpPr>
        <p:spPr>
          <a:xfrm>
            <a:off x="963084" y="1663711"/>
            <a:ext cx="10363200" cy="593931"/>
          </a:xfrm>
        </p:spPr>
        <p:txBody>
          <a:bodyPr>
            <a:normAutofit/>
          </a:bodyPr>
          <a:lstStyle>
            <a:lvl1pPr marL="0" indent="0">
              <a:buNone/>
              <a:defRPr sz="2400" b="1" i="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Picture Placeholder 2"/>
          <p:cNvSpPr>
            <a:spLocks noGrp="1"/>
          </p:cNvSpPr>
          <p:nvPr>
            <p:ph type="pic" idx="11"/>
          </p:nvPr>
        </p:nvSpPr>
        <p:spPr>
          <a:xfrm>
            <a:off x="6961323" y="3660367"/>
            <a:ext cx="4648260" cy="2747351"/>
          </a:xfrm>
          <a:noFill/>
          <a:ln w="76200">
            <a:noFill/>
            <a:miter lim="800000"/>
          </a:ln>
          <a:effectLst/>
        </p:spPr>
        <p:txBody>
          <a:bodyPr rtlCol="0">
            <a:normAutofit/>
          </a:bodyPr>
          <a:lstStyle>
            <a:lvl1pPr marL="0" indent="0">
              <a:buNone/>
              <a:defRPr sz="1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3369866952"/>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_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ext Placeholder 2"/>
          <p:cNvSpPr>
            <a:spLocks noGrp="1"/>
          </p:cNvSpPr>
          <p:nvPr>
            <p:ph type="body" idx="1"/>
          </p:nvPr>
        </p:nvSpPr>
        <p:spPr>
          <a:xfrm>
            <a:off x="963084" y="1929314"/>
            <a:ext cx="10363200" cy="2652370"/>
          </a:xfrm>
        </p:spPr>
        <p:txBody>
          <a:bodyPr>
            <a:normAutofit/>
          </a:bodyPr>
          <a:lstStyle>
            <a:lvl1pPr marL="0" indent="0">
              <a:buNone/>
              <a:defRPr sz="3600">
                <a:solidFill>
                  <a:srgbClr val="972A2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Picture Placeholder 2"/>
          <p:cNvSpPr>
            <a:spLocks noGrp="1"/>
          </p:cNvSpPr>
          <p:nvPr>
            <p:ph type="pic" idx="11"/>
          </p:nvPr>
        </p:nvSpPr>
        <p:spPr>
          <a:xfrm>
            <a:off x="6961323" y="3660367"/>
            <a:ext cx="4648260" cy="2747351"/>
          </a:xfrm>
          <a:noFill/>
          <a:ln w="76200">
            <a:noFill/>
            <a:miter lim="800000"/>
          </a:ln>
          <a:effectLst/>
        </p:spPr>
        <p:txBody>
          <a:bodyPr rtlCol="0">
            <a:normAutofit/>
          </a:bodyPr>
          <a:lstStyle>
            <a:lvl1pPr marL="0" indent="0">
              <a:buNone/>
              <a:defRPr sz="1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3538069506"/>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3_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lstStyle>
            <a:lvl1pPr algn="l">
              <a:defRPr sz="4800" b="0" cap="all">
                <a:solidFill>
                  <a:srgbClr val="687127"/>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ormAutofit/>
          </a:bodyPr>
          <a:lstStyle>
            <a:lvl1pPr marL="0" indent="0">
              <a:buNone/>
              <a:defRPr sz="2400">
                <a:solidFill>
                  <a:srgbClr val="972A2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58634098"/>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963084" y="2187898"/>
            <a:ext cx="10363200" cy="2200275"/>
          </a:xfrm>
        </p:spPr>
        <p:txBody>
          <a:bodyPr anchor="t" anchorCtr="0"/>
          <a:lstStyle>
            <a:lvl1pPr algn="l">
              <a:defRPr sz="4800" b="0" cap="all">
                <a:solidFill>
                  <a:srgbClr val="687127"/>
                </a:solidFill>
              </a:defRPr>
            </a:lvl1pPr>
          </a:lstStyle>
          <a:p>
            <a:r>
              <a:rPr lang="en-US"/>
              <a:t>Click to edit Master title style</a:t>
            </a:r>
            <a:endParaRPr lang="en-US" dirty="0"/>
          </a:p>
        </p:txBody>
      </p:sp>
      <p:sp>
        <p:nvSpPr>
          <p:cNvPr id="5" name="Text Placeholder 2"/>
          <p:cNvSpPr>
            <a:spLocks noGrp="1"/>
          </p:cNvSpPr>
          <p:nvPr>
            <p:ph type="body" idx="1"/>
          </p:nvPr>
        </p:nvSpPr>
        <p:spPr>
          <a:xfrm>
            <a:off x="963084" y="1663711"/>
            <a:ext cx="10363200" cy="593931"/>
          </a:xfrm>
        </p:spPr>
        <p:txBody>
          <a:bodyPr>
            <a:normAutofit/>
          </a:bodyPr>
          <a:lstStyle>
            <a:lvl1pPr marL="0" indent="0">
              <a:buNone/>
              <a:defRPr sz="2400" b="1" i="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Picture Placeholder 2"/>
          <p:cNvSpPr>
            <a:spLocks noGrp="1"/>
          </p:cNvSpPr>
          <p:nvPr>
            <p:ph type="pic" idx="11"/>
          </p:nvPr>
        </p:nvSpPr>
        <p:spPr>
          <a:xfrm>
            <a:off x="6961323" y="3660367"/>
            <a:ext cx="4648260" cy="2747351"/>
          </a:xfrm>
          <a:noFill/>
          <a:ln w="76200">
            <a:noFill/>
            <a:miter lim="800000"/>
          </a:ln>
          <a:effectLst/>
        </p:spPr>
        <p:txBody>
          <a:bodyPr rtlCol="0">
            <a:normAutofit/>
          </a:bodyPr>
          <a:lstStyle>
            <a:lvl1pPr marL="0" indent="0">
              <a:buNone/>
              <a:defRPr sz="1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111977182"/>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63084" y="1929314"/>
            <a:ext cx="10363200" cy="2652370"/>
          </a:xfrm>
        </p:spPr>
        <p:txBody>
          <a:bodyPr>
            <a:normAutofit/>
          </a:bodyPr>
          <a:lstStyle>
            <a:lvl1pPr marL="0" indent="0">
              <a:buNone/>
              <a:defRPr sz="3600">
                <a:solidFill>
                  <a:srgbClr val="972A2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Picture Placeholder 2"/>
          <p:cNvSpPr>
            <a:spLocks noGrp="1"/>
          </p:cNvSpPr>
          <p:nvPr>
            <p:ph type="pic" idx="11"/>
          </p:nvPr>
        </p:nvSpPr>
        <p:spPr>
          <a:xfrm>
            <a:off x="6961323" y="3660367"/>
            <a:ext cx="4648260" cy="2747351"/>
          </a:xfrm>
          <a:noFill/>
          <a:ln w="76200">
            <a:noFill/>
            <a:miter lim="800000"/>
          </a:ln>
          <a:effectLst/>
        </p:spPr>
        <p:txBody>
          <a:bodyPr rtlCol="0">
            <a:normAutofit/>
          </a:bodyPr>
          <a:lstStyle>
            <a:lvl1pPr marL="0" indent="0">
              <a:buNone/>
              <a:defRPr sz="1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2967768368"/>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4_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6492876"/>
            <a:ext cx="12192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5" name="Rectangle 4"/>
          <p:cNvSpPr/>
          <p:nvPr/>
        </p:nvSpPr>
        <p:spPr>
          <a:xfrm>
            <a:off x="0" y="6492876"/>
            <a:ext cx="12192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 name="Title 1"/>
          <p:cNvSpPr>
            <a:spLocks noGrp="1"/>
          </p:cNvSpPr>
          <p:nvPr>
            <p:ph type="title"/>
          </p:nvPr>
        </p:nvSpPr>
        <p:spPr>
          <a:xfrm>
            <a:off x="963084" y="2362201"/>
            <a:ext cx="10363200" cy="2200275"/>
          </a:xfrm>
        </p:spPr>
        <p:txBody>
          <a:bodyPr anchor="b"/>
          <a:lstStyle>
            <a:lvl1pPr algn="l">
              <a:defRPr sz="4800" b="0" cap="all">
                <a:solidFill>
                  <a:srgbClr val="687127"/>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ormAutofit/>
          </a:bodyPr>
          <a:lstStyle>
            <a:lvl1pPr marL="0" indent="0">
              <a:buNone/>
              <a:defRPr sz="2400">
                <a:solidFill>
                  <a:srgbClr val="972A2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90265574"/>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6492876"/>
            <a:ext cx="12192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8" name="Rectangle 7"/>
          <p:cNvSpPr/>
          <p:nvPr/>
        </p:nvSpPr>
        <p:spPr>
          <a:xfrm>
            <a:off x="0" y="6492876"/>
            <a:ext cx="12192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5" name="Title 1"/>
          <p:cNvSpPr>
            <a:spLocks noGrp="1"/>
          </p:cNvSpPr>
          <p:nvPr>
            <p:ph type="title"/>
          </p:nvPr>
        </p:nvSpPr>
        <p:spPr>
          <a:xfrm>
            <a:off x="963084" y="2187898"/>
            <a:ext cx="10363200" cy="2200275"/>
          </a:xfrm>
        </p:spPr>
        <p:txBody>
          <a:bodyPr anchor="t" anchorCtr="0"/>
          <a:lstStyle>
            <a:lvl1pPr algn="l">
              <a:defRPr sz="4800" b="0" cap="all">
                <a:solidFill>
                  <a:srgbClr val="687127"/>
                </a:solidFill>
              </a:defRPr>
            </a:lvl1pPr>
          </a:lstStyle>
          <a:p>
            <a:r>
              <a:rPr lang="en-US"/>
              <a:t>Click to edit Master title style</a:t>
            </a:r>
            <a:endParaRPr lang="en-US" dirty="0"/>
          </a:p>
        </p:txBody>
      </p:sp>
      <p:sp>
        <p:nvSpPr>
          <p:cNvPr id="7" name="Text Placeholder 2"/>
          <p:cNvSpPr>
            <a:spLocks noGrp="1"/>
          </p:cNvSpPr>
          <p:nvPr>
            <p:ph type="body" idx="1"/>
          </p:nvPr>
        </p:nvSpPr>
        <p:spPr>
          <a:xfrm>
            <a:off x="963084" y="1663711"/>
            <a:ext cx="10363200" cy="593931"/>
          </a:xfrm>
        </p:spPr>
        <p:txBody>
          <a:bodyPr>
            <a:normAutofit/>
          </a:bodyPr>
          <a:lstStyle>
            <a:lvl1pPr marL="0" indent="0">
              <a:buNone/>
              <a:defRPr sz="2400" b="1" i="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Picture Placeholder 2"/>
          <p:cNvSpPr>
            <a:spLocks noGrp="1"/>
          </p:cNvSpPr>
          <p:nvPr>
            <p:ph type="pic" idx="11"/>
          </p:nvPr>
        </p:nvSpPr>
        <p:spPr>
          <a:xfrm>
            <a:off x="6961323" y="3660367"/>
            <a:ext cx="4648260" cy="2747351"/>
          </a:xfrm>
          <a:noFill/>
          <a:ln w="76200">
            <a:noFill/>
            <a:miter lim="800000"/>
          </a:ln>
          <a:effectLst/>
        </p:spPr>
        <p:txBody>
          <a:bodyPr rtlCol="0">
            <a:normAutofit/>
          </a:bodyPr>
          <a:lstStyle>
            <a:lvl1pPr marL="0" indent="0">
              <a:buNone/>
              <a:defRPr sz="1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2869342772"/>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p:nvSpPr>
        <p:spPr>
          <a:xfrm>
            <a:off x="0" y="6492876"/>
            <a:ext cx="12192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6" name="Rectangle 5"/>
          <p:cNvSpPr/>
          <p:nvPr/>
        </p:nvSpPr>
        <p:spPr>
          <a:xfrm>
            <a:off x="0" y="1"/>
            <a:ext cx="12192000" cy="365125"/>
          </a:xfrm>
          <a:prstGeom prst="rect">
            <a:avLst/>
          </a:prstGeom>
          <a:gradFill flip="none" rotWithShape="1">
            <a:gsLst>
              <a:gs pos="0">
                <a:schemeClr val="accent1"/>
              </a:gs>
              <a:gs pos="100000">
                <a:srgbClr val="FFFFFF"/>
              </a:gs>
            </a:gsLst>
            <a:lin ang="1128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7" name="Rectangle 6"/>
          <p:cNvSpPr/>
          <p:nvPr/>
        </p:nvSpPr>
        <p:spPr>
          <a:xfrm>
            <a:off x="0" y="6492876"/>
            <a:ext cx="12192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8" name="Rectangle 7"/>
          <p:cNvSpPr/>
          <p:nvPr/>
        </p:nvSpPr>
        <p:spPr>
          <a:xfrm>
            <a:off x="0" y="1"/>
            <a:ext cx="12192000" cy="365125"/>
          </a:xfrm>
          <a:prstGeom prst="rect">
            <a:avLst/>
          </a:prstGeom>
          <a:gradFill flip="none" rotWithShape="1">
            <a:gsLst>
              <a:gs pos="0">
                <a:schemeClr val="accent1"/>
              </a:gs>
              <a:gs pos="100000">
                <a:srgbClr val="FFFFFF"/>
              </a:gs>
            </a:gsLst>
            <a:lin ang="1128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4"/>
          <p:cNvSpPr>
            <a:spLocks noGrp="1"/>
          </p:cNvSpPr>
          <p:nvPr>
            <p:ph type="dt" sz="half" idx="10"/>
          </p:nvPr>
        </p:nvSpPr>
        <p:spPr>
          <a:xfrm>
            <a:off x="914400" y="6500813"/>
            <a:ext cx="3860800" cy="328612"/>
          </a:xfrm>
          <a:prstGeom prst="rect">
            <a:avLst/>
          </a:prstGeom>
        </p:spPr>
        <p:txBody>
          <a:bodyPr/>
          <a:lstStyle>
            <a:lvl1pPr fontAlgn="auto">
              <a:spcBef>
                <a:spcPts val="0"/>
              </a:spcBef>
              <a:spcAft>
                <a:spcPts val="0"/>
              </a:spcAft>
              <a:defRPr sz="1400">
                <a:latin typeface="+mn-lt"/>
                <a:ea typeface="+mn-ea"/>
                <a:cs typeface="+mn-cs"/>
              </a:defRPr>
            </a:lvl1pPr>
          </a:lstStyle>
          <a:p>
            <a:pPr>
              <a:defRPr/>
            </a:pPr>
            <a:endParaRPr lang="en-US" dirty="0"/>
          </a:p>
        </p:txBody>
      </p:sp>
      <p:sp>
        <p:nvSpPr>
          <p:cNvPr id="10" name="Slide Number Placeholder 6"/>
          <p:cNvSpPr>
            <a:spLocks noGrp="1"/>
          </p:cNvSpPr>
          <p:nvPr>
            <p:ph type="sldNum" sz="quarter" idx="11"/>
          </p:nvPr>
        </p:nvSpPr>
        <p:spPr>
          <a:xfrm>
            <a:off x="10160000" y="6529388"/>
            <a:ext cx="1422400" cy="328612"/>
          </a:xfrm>
          <a:prstGeom prst="rect">
            <a:avLst/>
          </a:prstGeom>
        </p:spPr>
        <p:txBody>
          <a:bodyPr vert="horz" wrap="square" lIns="91440" tIns="45720" rIns="91440" bIns="45720" numCol="1" anchor="t" anchorCtr="0" compatLnSpc="1">
            <a:prstTxWarp prst="textNoShape">
              <a:avLst/>
            </a:prstTxWarp>
          </a:bodyPr>
          <a:lstStyle>
            <a:lvl1pPr algn="r">
              <a:defRPr sz="1400"/>
            </a:lvl1pPr>
          </a:lstStyle>
          <a:p>
            <a:fld id="{DCA2AEB1-5F3A-4DB9-AE08-CD73BE8AB329}" type="slidenum">
              <a:rPr lang="en-US" altLang="en-US"/>
              <a:pPr/>
              <a:t>‹#›</a:t>
            </a:fld>
            <a:endParaRPr lang="en-US" altLang="en-US" dirty="0"/>
          </a:p>
        </p:txBody>
      </p:sp>
    </p:spTree>
    <p:extLst>
      <p:ext uri="{BB962C8B-B14F-4D97-AF65-F5344CB8AC3E}">
        <p14:creationId xmlns:p14="http://schemas.microsoft.com/office/powerpoint/2010/main" val="2585318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831850" y="1709738"/>
            <a:ext cx="10515600" cy="2852737"/>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 name="Shape 33"/>
          <p:cNvSpPr txBox="1">
            <a:spLocks noGrp="1"/>
          </p:cNvSpPr>
          <p:nvPr>
            <p:ph type="body" idx="1"/>
          </p:nvPr>
        </p:nvSpPr>
        <p:spPr>
          <a:xfrm>
            <a:off x="831850" y="4589463"/>
            <a:ext cx="10515600" cy="1500187"/>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4" name="Shape 34"/>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091936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Rectangle 3"/>
          <p:cNvSpPr/>
          <p:nvPr/>
        </p:nvSpPr>
        <p:spPr>
          <a:xfrm>
            <a:off x="0" y="6492876"/>
            <a:ext cx="12192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5" name="Rectangle 4"/>
          <p:cNvSpPr/>
          <p:nvPr/>
        </p:nvSpPr>
        <p:spPr>
          <a:xfrm>
            <a:off x="0" y="1"/>
            <a:ext cx="12192000" cy="365125"/>
          </a:xfrm>
          <a:prstGeom prst="rect">
            <a:avLst/>
          </a:prstGeom>
          <a:gradFill flip="none" rotWithShape="1">
            <a:gsLst>
              <a:gs pos="0">
                <a:schemeClr val="accent1"/>
              </a:gs>
              <a:gs pos="100000">
                <a:srgbClr val="FFFFFF"/>
              </a:gs>
            </a:gsLst>
            <a:lin ang="1128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6" name="Rectangle 5"/>
          <p:cNvSpPr/>
          <p:nvPr/>
        </p:nvSpPr>
        <p:spPr>
          <a:xfrm>
            <a:off x="0" y="6492876"/>
            <a:ext cx="12192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7" name="Rectangle 6"/>
          <p:cNvSpPr/>
          <p:nvPr/>
        </p:nvSpPr>
        <p:spPr>
          <a:xfrm>
            <a:off x="0" y="1"/>
            <a:ext cx="12192000" cy="365125"/>
          </a:xfrm>
          <a:prstGeom prst="rect">
            <a:avLst/>
          </a:prstGeom>
          <a:gradFill flip="none" rotWithShape="1">
            <a:gsLst>
              <a:gs pos="0">
                <a:schemeClr val="accent1"/>
              </a:gs>
              <a:gs pos="100000">
                <a:srgbClr val="FFFFFF"/>
              </a:gs>
            </a:gsLst>
            <a:lin ang="1128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10" name="Picture Placeholder 2"/>
          <p:cNvSpPr>
            <a:spLocks noGrp="1"/>
          </p:cNvSpPr>
          <p:nvPr>
            <p:ph type="pic" idx="1"/>
          </p:nvPr>
        </p:nvSpPr>
        <p:spPr>
          <a:xfrm>
            <a:off x="609600" y="1975436"/>
            <a:ext cx="10972800" cy="3984074"/>
          </a:xfrm>
          <a:noFill/>
          <a:ln w="76200">
            <a:noFill/>
            <a:miter lim="800000"/>
          </a:ln>
          <a:effectLst/>
        </p:spPr>
        <p:txBody>
          <a:bodyPr rtlCol="0">
            <a:normAutofit/>
          </a:bodyPr>
          <a:lstStyle>
            <a:lvl1pPr marL="0" indent="0" algn="ctr">
              <a:buNone/>
              <a:defRPr sz="1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8" name="Date Placeholder 4"/>
          <p:cNvSpPr>
            <a:spLocks noGrp="1"/>
          </p:cNvSpPr>
          <p:nvPr>
            <p:ph type="dt" sz="half" idx="10"/>
          </p:nvPr>
        </p:nvSpPr>
        <p:spPr>
          <a:xfrm>
            <a:off x="914400" y="6500813"/>
            <a:ext cx="3860800" cy="328612"/>
          </a:xfrm>
          <a:prstGeom prst="rect">
            <a:avLst/>
          </a:prstGeom>
        </p:spPr>
        <p:txBody>
          <a:bodyPr/>
          <a:lstStyle>
            <a:lvl1pPr fontAlgn="auto">
              <a:spcBef>
                <a:spcPts val="0"/>
              </a:spcBef>
              <a:spcAft>
                <a:spcPts val="0"/>
              </a:spcAft>
              <a:defRPr sz="1400">
                <a:latin typeface="+mn-lt"/>
                <a:ea typeface="+mn-ea"/>
                <a:cs typeface="+mn-cs"/>
              </a:defRPr>
            </a:lvl1pPr>
          </a:lstStyle>
          <a:p>
            <a:pPr>
              <a:defRPr/>
            </a:pPr>
            <a:endParaRPr lang="en-US" dirty="0"/>
          </a:p>
        </p:txBody>
      </p:sp>
      <p:sp>
        <p:nvSpPr>
          <p:cNvPr id="9" name="Slide Number Placeholder 6"/>
          <p:cNvSpPr>
            <a:spLocks noGrp="1"/>
          </p:cNvSpPr>
          <p:nvPr>
            <p:ph type="sldNum" sz="quarter" idx="11"/>
          </p:nvPr>
        </p:nvSpPr>
        <p:spPr>
          <a:xfrm>
            <a:off x="10160000" y="6529388"/>
            <a:ext cx="1422400" cy="328612"/>
          </a:xfrm>
          <a:prstGeom prst="rect">
            <a:avLst/>
          </a:prstGeom>
        </p:spPr>
        <p:txBody>
          <a:bodyPr vert="horz" wrap="square" lIns="91440" tIns="45720" rIns="91440" bIns="45720" numCol="1" anchor="t" anchorCtr="0" compatLnSpc="1">
            <a:prstTxWarp prst="textNoShape">
              <a:avLst/>
            </a:prstTxWarp>
          </a:bodyPr>
          <a:lstStyle>
            <a:lvl1pPr algn="r">
              <a:defRPr sz="1400"/>
            </a:lvl1pPr>
          </a:lstStyle>
          <a:p>
            <a:fld id="{649AE2F2-9F46-4D3D-8358-A80CCCC413DB}" type="slidenum">
              <a:rPr lang="en-US" altLang="en-US"/>
              <a:pPr/>
              <a:t>‹#›</a:t>
            </a:fld>
            <a:endParaRPr lang="en-US" altLang="en-US" dirty="0"/>
          </a:p>
        </p:txBody>
      </p:sp>
    </p:spTree>
    <p:extLst>
      <p:ext uri="{BB962C8B-B14F-4D97-AF65-F5344CB8AC3E}">
        <p14:creationId xmlns:p14="http://schemas.microsoft.com/office/powerpoint/2010/main" val="4950800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553365" y="439909"/>
            <a:ext cx="11130636" cy="6075711"/>
          </a:xfrm>
          <a:noFill/>
          <a:ln w="76200">
            <a:noFill/>
            <a:miter lim="800000"/>
          </a:ln>
          <a:effectLst/>
        </p:spPr>
        <p:txBody>
          <a:bodyPr rtlCol="0">
            <a:normAutofit/>
          </a:bodyPr>
          <a:lstStyle>
            <a:lvl1pPr marL="0" indent="0">
              <a:buNone/>
              <a:defRPr sz="1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32934513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p:nvCxnSpPr>
        <p:spPr>
          <a:xfrm rot="5400000">
            <a:off x="911754" y="3580343"/>
            <a:ext cx="5578475" cy="2117"/>
          </a:xfrm>
          <a:prstGeom prst="line">
            <a:avLst/>
          </a:prstGeom>
          <a:ln w="19050">
            <a:solidFill>
              <a:srgbClr val="FFCE34"/>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0" y="6492876"/>
            <a:ext cx="12192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7" name="Rectangle 6"/>
          <p:cNvSpPr/>
          <p:nvPr/>
        </p:nvSpPr>
        <p:spPr>
          <a:xfrm>
            <a:off x="0" y="1"/>
            <a:ext cx="12192000" cy="365125"/>
          </a:xfrm>
          <a:prstGeom prst="rect">
            <a:avLst/>
          </a:prstGeom>
          <a:gradFill flip="none" rotWithShape="1">
            <a:gsLst>
              <a:gs pos="0">
                <a:schemeClr val="accent1"/>
              </a:gs>
              <a:gs pos="100000">
                <a:srgbClr val="FFFFFF"/>
              </a:gs>
            </a:gsLst>
            <a:lin ang="1128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8" name="Rectangle 7"/>
          <p:cNvSpPr/>
          <p:nvPr/>
        </p:nvSpPr>
        <p:spPr>
          <a:xfrm>
            <a:off x="0" y="6492876"/>
            <a:ext cx="12192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9" name="Rectangle 8"/>
          <p:cNvSpPr/>
          <p:nvPr/>
        </p:nvSpPr>
        <p:spPr>
          <a:xfrm>
            <a:off x="0" y="1"/>
            <a:ext cx="12192000" cy="365125"/>
          </a:xfrm>
          <a:prstGeom prst="rect">
            <a:avLst/>
          </a:prstGeom>
          <a:gradFill flip="none" rotWithShape="1">
            <a:gsLst>
              <a:gs pos="0">
                <a:schemeClr val="accent1"/>
              </a:gs>
              <a:gs pos="100000">
                <a:srgbClr val="FFFFFF"/>
              </a:gs>
            </a:gsLst>
            <a:lin ang="1128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Date Placeholder 4"/>
          <p:cNvSpPr>
            <a:spLocks noGrp="1"/>
          </p:cNvSpPr>
          <p:nvPr>
            <p:ph type="dt" sz="half" idx="10"/>
          </p:nvPr>
        </p:nvSpPr>
        <p:spPr>
          <a:xfrm>
            <a:off x="914400" y="6500813"/>
            <a:ext cx="3860800" cy="328612"/>
          </a:xfrm>
          <a:prstGeom prst="rect">
            <a:avLst/>
          </a:prstGeom>
        </p:spPr>
        <p:txBody>
          <a:bodyPr/>
          <a:lstStyle>
            <a:lvl1pPr fontAlgn="auto">
              <a:spcBef>
                <a:spcPts val="0"/>
              </a:spcBef>
              <a:spcAft>
                <a:spcPts val="0"/>
              </a:spcAft>
              <a:defRPr sz="1400">
                <a:latin typeface="+mn-lt"/>
                <a:ea typeface="+mn-ea"/>
                <a:cs typeface="+mn-cs"/>
              </a:defRPr>
            </a:lvl1pPr>
          </a:lstStyle>
          <a:p>
            <a:pPr>
              <a:defRPr/>
            </a:pPr>
            <a:endParaRPr lang="en-US" dirty="0"/>
          </a:p>
        </p:txBody>
      </p:sp>
      <p:sp>
        <p:nvSpPr>
          <p:cNvPr id="11" name="Slide Number Placeholder 6"/>
          <p:cNvSpPr>
            <a:spLocks noGrp="1"/>
          </p:cNvSpPr>
          <p:nvPr>
            <p:ph type="sldNum" sz="quarter" idx="11"/>
          </p:nvPr>
        </p:nvSpPr>
        <p:spPr>
          <a:xfrm>
            <a:off x="10160000" y="6529388"/>
            <a:ext cx="1422400" cy="328612"/>
          </a:xfrm>
          <a:prstGeom prst="rect">
            <a:avLst/>
          </a:prstGeom>
        </p:spPr>
        <p:txBody>
          <a:bodyPr vert="horz" wrap="square" lIns="91440" tIns="45720" rIns="91440" bIns="45720" numCol="1" anchor="t" anchorCtr="0" compatLnSpc="1">
            <a:prstTxWarp prst="textNoShape">
              <a:avLst/>
            </a:prstTxWarp>
          </a:bodyPr>
          <a:lstStyle>
            <a:lvl1pPr algn="r">
              <a:defRPr sz="1400"/>
            </a:lvl1pPr>
          </a:lstStyle>
          <a:p>
            <a:fld id="{952CF223-E09A-43C2-8882-D60EDA14DC1D}" type="slidenum">
              <a:rPr lang="en-US" altLang="en-US"/>
              <a:pPr/>
              <a:t>‹#›</a:t>
            </a:fld>
            <a:endParaRPr lang="en-US" altLang="en-US" dirty="0"/>
          </a:p>
        </p:txBody>
      </p:sp>
    </p:spTree>
    <p:extLst>
      <p:ext uri="{BB962C8B-B14F-4D97-AF65-F5344CB8AC3E}">
        <p14:creationId xmlns:p14="http://schemas.microsoft.com/office/powerpoint/2010/main" val="10822072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Rectangle 4"/>
          <p:cNvSpPr/>
          <p:nvPr/>
        </p:nvSpPr>
        <p:spPr>
          <a:xfrm>
            <a:off x="0" y="6492876"/>
            <a:ext cx="12192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6" name="Rectangle 5"/>
          <p:cNvSpPr/>
          <p:nvPr/>
        </p:nvSpPr>
        <p:spPr>
          <a:xfrm>
            <a:off x="0" y="1"/>
            <a:ext cx="12192000" cy="365125"/>
          </a:xfrm>
          <a:prstGeom prst="rect">
            <a:avLst/>
          </a:prstGeom>
          <a:gradFill flip="none" rotWithShape="1">
            <a:gsLst>
              <a:gs pos="0">
                <a:schemeClr val="accent1"/>
              </a:gs>
              <a:gs pos="100000">
                <a:srgbClr val="FFFFFF"/>
              </a:gs>
            </a:gsLst>
            <a:lin ang="1128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7" name="Rectangle 6"/>
          <p:cNvSpPr/>
          <p:nvPr/>
        </p:nvSpPr>
        <p:spPr>
          <a:xfrm>
            <a:off x="0" y="6492876"/>
            <a:ext cx="12192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8" name="Rectangle 7"/>
          <p:cNvSpPr/>
          <p:nvPr/>
        </p:nvSpPr>
        <p:spPr>
          <a:xfrm>
            <a:off x="0" y="1"/>
            <a:ext cx="12192000" cy="365125"/>
          </a:xfrm>
          <a:prstGeom prst="rect">
            <a:avLst/>
          </a:prstGeom>
          <a:gradFill flip="none" rotWithShape="1">
            <a:gsLst>
              <a:gs pos="0">
                <a:schemeClr val="accent1"/>
              </a:gs>
              <a:gs pos="100000">
                <a:srgbClr val="FFFFFF"/>
              </a:gs>
            </a:gsLst>
            <a:lin ang="1128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 name="Title 1"/>
          <p:cNvSpPr>
            <a:spLocks noGrp="1"/>
          </p:cNvSpPr>
          <p:nvPr>
            <p:ph type="title"/>
          </p:nvPr>
        </p:nvSpPr>
        <p:spPr>
          <a:xfrm>
            <a:off x="609600" y="792480"/>
            <a:ext cx="2856907" cy="1264920"/>
          </a:xfrm>
        </p:spPr>
        <p:txBody>
          <a:bodyPr anchor="t" anchorCtr="0"/>
          <a:lstStyle>
            <a:lvl1pPr algn="l">
              <a:defRPr sz="2400" b="0"/>
            </a:lvl1pPr>
          </a:lstStyle>
          <a:p>
            <a:r>
              <a:rPr lang="en-US"/>
              <a:t>Click to edit Master title style</a:t>
            </a:r>
            <a:endParaRPr lang="en-US" dirty="0"/>
          </a:p>
        </p:txBody>
      </p:sp>
      <p:sp>
        <p:nvSpPr>
          <p:cNvPr id="4" name="Text Placeholder 3"/>
          <p:cNvSpPr>
            <a:spLocks noGrp="1"/>
          </p:cNvSpPr>
          <p:nvPr>
            <p:ph type="body" sz="half" idx="2"/>
          </p:nvPr>
        </p:nvSpPr>
        <p:spPr>
          <a:xfrm>
            <a:off x="609600" y="2133600"/>
            <a:ext cx="2852928" cy="40832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Picture Placeholder 2"/>
          <p:cNvSpPr>
            <a:spLocks noGrp="1"/>
          </p:cNvSpPr>
          <p:nvPr>
            <p:ph type="pic" idx="1"/>
          </p:nvPr>
        </p:nvSpPr>
        <p:spPr>
          <a:xfrm>
            <a:off x="3685408" y="792481"/>
            <a:ext cx="7896993" cy="5424333"/>
          </a:xfrm>
          <a:noFill/>
          <a:ln w="76200">
            <a:noFill/>
            <a:miter lim="800000"/>
          </a:ln>
          <a:effectLst/>
        </p:spPr>
        <p:txBody>
          <a:bodyPr rtlCol="0">
            <a:normAutofit/>
          </a:bodyPr>
          <a:lstStyle>
            <a:lvl1pPr marL="0" indent="0">
              <a:buNone/>
              <a:defRPr sz="1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9" name="Date Placeholder 4"/>
          <p:cNvSpPr>
            <a:spLocks noGrp="1"/>
          </p:cNvSpPr>
          <p:nvPr>
            <p:ph type="dt" sz="half" idx="10"/>
          </p:nvPr>
        </p:nvSpPr>
        <p:spPr>
          <a:xfrm>
            <a:off x="914400" y="6500813"/>
            <a:ext cx="3860800" cy="328612"/>
          </a:xfrm>
          <a:prstGeom prst="rect">
            <a:avLst/>
          </a:prstGeom>
        </p:spPr>
        <p:txBody>
          <a:bodyPr/>
          <a:lstStyle>
            <a:lvl1pPr fontAlgn="auto">
              <a:spcBef>
                <a:spcPts val="0"/>
              </a:spcBef>
              <a:spcAft>
                <a:spcPts val="0"/>
              </a:spcAft>
              <a:defRPr sz="1400">
                <a:latin typeface="+mn-lt"/>
                <a:ea typeface="+mn-ea"/>
                <a:cs typeface="+mn-cs"/>
              </a:defRPr>
            </a:lvl1pPr>
          </a:lstStyle>
          <a:p>
            <a:pPr>
              <a:defRPr/>
            </a:pPr>
            <a:endParaRPr lang="en-US" dirty="0"/>
          </a:p>
        </p:txBody>
      </p:sp>
      <p:sp>
        <p:nvSpPr>
          <p:cNvPr id="10" name="Slide Number Placeholder 6"/>
          <p:cNvSpPr>
            <a:spLocks noGrp="1"/>
          </p:cNvSpPr>
          <p:nvPr>
            <p:ph type="sldNum" sz="quarter" idx="11"/>
          </p:nvPr>
        </p:nvSpPr>
        <p:spPr>
          <a:xfrm>
            <a:off x="10160000" y="6529388"/>
            <a:ext cx="1422400" cy="328612"/>
          </a:xfrm>
          <a:prstGeom prst="rect">
            <a:avLst/>
          </a:prstGeom>
        </p:spPr>
        <p:txBody>
          <a:bodyPr vert="horz" wrap="square" lIns="91440" tIns="45720" rIns="91440" bIns="45720" numCol="1" anchor="t" anchorCtr="0" compatLnSpc="1">
            <a:prstTxWarp prst="textNoShape">
              <a:avLst/>
            </a:prstTxWarp>
          </a:bodyPr>
          <a:lstStyle>
            <a:lvl1pPr algn="r">
              <a:defRPr sz="1400"/>
            </a:lvl1pPr>
          </a:lstStyle>
          <a:p>
            <a:fld id="{84B16595-CCCD-4106-830A-54F91E185DF6}" type="slidenum">
              <a:rPr lang="en-US" altLang="en-US"/>
              <a:pPr/>
              <a:t>‹#›</a:t>
            </a:fld>
            <a:endParaRPr lang="en-US" altLang="en-US" dirty="0"/>
          </a:p>
        </p:txBody>
      </p:sp>
    </p:spTree>
    <p:extLst>
      <p:ext uri="{BB962C8B-B14F-4D97-AF65-F5344CB8AC3E}">
        <p14:creationId xmlns:p14="http://schemas.microsoft.com/office/powerpoint/2010/main" val="1537713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9" name="Shape 39"/>
          <p:cNvSpPr txBox="1">
            <a:spLocks noGrp="1"/>
          </p:cNvSpPr>
          <p:nvPr>
            <p:ph type="body" idx="1"/>
          </p:nvPr>
        </p:nvSpPr>
        <p:spPr>
          <a:xfrm>
            <a:off x="838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2"/>
          </p:nvPr>
        </p:nvSpPr>
        <p:spPr>
          <a:xfrm>
            <a:off x="6172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74546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839788"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 name="Shape 46"/>
          <p:cNvSpPr txBox="1">
            <a:spLocks noGrp="1"/>
          </p:cNvSpPr>
          <p:nvPr>
            <p:ph type="body" idx="1"/>
          </p:nvPr>
        </p:nvSpPr>
        <p:spPr>
          <a:xfrm>
            <a:off x="839788" y="1681163"/>
            <a:ext cx="5157787"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body" idx="2"/>
          </p:nvPr>
        </p:nvSpPr>
        <p:spPr>
          <a:xfrm>
            <a:off x="839788" y="2505075"/>
            <a:ext cx="5157787"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body" idx="3"/>
          </p:nvPr>
        </p:nvSpPr>
        <p:spPr>
          <a:xfrm>
            <a:off x="6172200" y="1681163"/>
            <a:ext cx="5183188"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4"/>
          </p:nvPr>
        </p:nvSpPr>
        <p:spPr>
          <a:xfrm>
            <a:off x="6172200" y="2505075"/>
            <a:ext cx="5183188"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20882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Shape 55"/>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63697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Shape 60"/>
          <p:cNvSpPr txBox="1">
            <a:spLocks noGrp="1"/>
          </p:cNvSpPr>
          <p:nvPr>
            <p:ph type="body" idx="1"/>
          </p:nvPr>
        </p:nvSpPr>
        <p:spPr>
          <a:xfrm>
            <a:off x="5183188" y="987425"/>
            <a:ext cx="6172200" cy="4873625"/>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85750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Shape 67"/>
          <p:cNvSpPr>
            <a:spLocks noGrp="1"/>
          </p:cNvSpPr>
          <p:nvPr>
            <p:ph type="pic" idx="2"/>
          </p:nvPr>
        </p:nvSpPr>
        <p:spPr>
          <a:xfrm>
            <a:off x="5183188" y="987425"/>
            <a:ext cx="6172200" cy="4873625"/>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13947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75362"/>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7618506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Shape 86"/>
          <p:cNvSpPr txBox="1">
            <a:spLocks noGrp="1"/>
          </p:cNvSpPr>
          <p:nvPr>
            <p:ph type="body" idx="1"/>
          </p:nvPr>
        </p:nvSpPr>
        <p:spPr>
          <a:xfrm>
            <a:off x="609600" y="1600201"/>
            <a:ext cx="10972800" cy="452596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Shape 87"/>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Shape 88"/>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Shape 8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56551419"/>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533400"/>
            <a:ext cx="10972800" cy="990600"/>
          </a:xfrm>
          <a:prstGeom prst="rect">
            <a:avLst/>
          </a:prstGeom>
        </p:spPr>
        <p:txBody>
          <a:bodyPr vert="horz" lIns="0" tIns="0" rIns="91440" bIns="0" rtlCol="0" anchor="ctr">
            <a:normAutofit/>
          </a:bodyPr>
          <a:lstStyle/>
          <a:p>
            <a:r>
              <a:rPr lang="en-US"/>
              <a:t>Click to edit Master title style</a:t>
            </a:r>
            <a:endParaRPr lang="en-US" dirty="0"/>
          </a:p>
        </p:txBody>
      </p:sp>
      <p:sp>
        <p:nvSpPr>
          <p:cNvPr id="1027" name="Text Placeholder 2"/>
          <p:cNvSpPr>
            <a:spLocks noGrp="1"/>
          </p:cNvSpPr>
          <p:nvPr>
            <p:ph type="body" idx="1"/>
          </p:nvPr>
        </p:nvSpPr>
        <p:spPr bwMode="auto">
          <a:xfrm>
            <a:off x="609600" y="1774825"/>
            <a:ext cx="10972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991684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Lst>
  <p:hf sldNum="0" hdr="0" ftr="0" dt="0"/>
  <p:txStyles>
    <p:titleStyle>
      <a:lvl1pPr algn="l" rtl="0" eaLnBrk="1" fontAlgn="base" hangingPunct="1">
        <a:spcBef>
          <a:spcPct val="0"/>
        </a:spcBef>
        <a:spcAft>
          <a:spcPct val="0"/>
        </a:spcAft>
        <a:defRPr sz="4000" b="1" kern="1200" cap="all" spc="-100">
          <a:solidFill>
            <a:srgbClr val="687127"/>
          </a:solidFill>
          <a:latin typeface="+mj-lt"/>
          <a:ea typeface="ＭＳ Ｐゴシック" charset="0"/>
          <a:cs typeface="ＭＳ Ｐゴシック" charset="0"/>
        </a:defRPr>
      </a:lvl1pPr>
      <a:lvl2pPr algn="l" rtl="0" eaLnBrk="1" fontAlgn="base" hangingPunct="1">
        <a:spcBef>
          <a:spcPct val="0"/>
        </a:spcBef>
        <a:spcAft>
          <a:spcPct val="0"/>
        </a:spcAft>
        <a:defRPr sz="4000" b="1">
          <a:solidFill>
            <a:srgbClr val="687127"/>
          </a:solidFill>
          <a:latin typeface="Arial Black" charset="0"/>
          <a:ea typeface="ＭＳ Ｐゴシック" charset="0"/>
          <a:cs typeface="ＭＳ Ｐゴシック" charset="0"/>
        </a:defRPr>
      </a:lvl2pPr>
      <a:lvl3pPr algn="l" rtl="0" eaLnBrk="1" fontAlgn="base" hangingPunct="1">
        <a:spcBef>
          <a:spcPct val="0"/>
        </a:spcBef>
        <a:spcAft>
          <a:spcPct val="0"/>
        </a:spcAft>
        <a:defRPr sz="4000" b="1">
          <a:solidFill>
            <a:srgbClr val="687127"/>
          </a:solidFill>
          <a:latin typeface="Arial Black" charset="0"/>
          <a:ea typeface="ＭＳ Ｐゴシック" charset="0"/>
          <a:cs typeface="ＭＳ Ｐゴシック" charset="0"/>
        </a:defRPr>
      </a:lvl3pPr>
      <a:lvl4pPr algn="l" rtl="0" eaLnBrk="1" fontAlgn="base" hangingPunct="1">
        <a:spcBef>
          <a:spcPct val="0"/>
        </a:spcBef>
        <a:spcAft>
          <a:spcPct val="0"/>
        </a:spcAft>
        <a:defRPr sz="4000" b="1">
          <a:solidFill>
            <a:srgbClr val="687127"/>
          </a:solidFill>
          <a:latin typeface="Arial Black" charset="0"/>
          <a:ea typeface="ＭＳ Ｐゴシック" charset="0"/>
          <a:cs typeface="ＭＳ Ｐゴシック" charset="0"/>
        </a:defRPr>
      </a:lvl4pPr>
      <a:lvl5pPr algn="l" rtl="0" eaLnBrk="1" fontAlgn="base" hangingPunct="1">
        <a:spcBef>
          <a:spcPct val="0"/>
        </a:spcBef>
        <a:spcAft>
          <a:spcPct val="0"/>
        </a:spcAft>
        <a:defRPr sz="4000" b="1">
          <a:solidFill>
            <a:srgbClr val="687127"/>
          </a:solidFill>
          <a:latin typeface="Arial Black" charset="0"/>
          <a:ea typeface="ＭＳ Ｐゴシック" charset="0"/>
          <a:cs typeface="ＭＳ Ｐゴシック" charset="0"/>
        </a:defRPr>
      </a:lvl5pPr>
      <a:lvl6pPr marL="457200" algn="l" rtl="0" eaLnBrk="1" fontAlgn="base" hangingPunct="1">
        <a:spcBef>
          <a:spcPct val="0"/>
        </a:spcBef>
        <a:spcAft>
          <a:spcPct val="0"/>
        </a:spcAft>
        <a:defRPr sz="4000" b="1">
          <a:solidFill>
            <a:srgbClr val="687127"/>
          </a:solidFill>
          <a:latin typeface="Arial Black" charset="0"/>
          <a:ea typeface="ＭＳ Ｐゴシック" charset="0"/>
          <a:cs typeface="ＭＳ Ｐゴシック" charset="0"/>
        </a:defRPr>
      </a:lvl6pPr>
      <a:lvl7pPr marL="914400" algn="l" rtl="0" eaLnBrk="1" fontAlgn="base" hangingPunct="1">
        <a:spcBef>
          <a:spcPct val="0"/>
        </a:spcBef>
        <a:spcAft>
          <a:spcPct val="0"/>
        </a:spcAft>
        <a:defRPr sz="4000" b="1">
          <a:solidFill>
            <a:srgbClr val="687127"/>
          </a:solidFill>
          <a:latin typeface="Arial Black" charset="0"/>
          <a:ea typeface="ＭＳ Ｐゴシック" charset="0"/>
          <a:cs typeface="ＭＳ Ｐゴシック" charset="0"/>
        </a:defRPr>
      </a:lvl7pPr>
      <a:lvl8pPr marL="1371600" algn="l" rtl="0" eaLnBrk="1" fontAlgn="base" hangingPunct="1">
        <a:spcBef>
          <a:spcPct val="0"/>
        </a:spcBef>
        <a:spcAft>
          <a:spcPct val="0"/>
        </a:spcAft>
        <a:defRPr sz="4000" b="1">
          <a:solidFill>
            <a:srgbClr val="687127"/>
          </a:solidFill>
          <a:latin typeface="Arial Black" charset="0"/>
          <a:ea typeface="ＭＳ Ｐゴシック" charset="0"/>
          <a:cs typeface="ＭＳ Ｐゴシック" charset="0"/>
        </a:defRPr>
      </a:lvl8pPr>
      <a:lvl9pPr marL="1828800" algn="l" rtl="0" eaLnBrk="1" fontAlgn="base" hangingPunct="1">
        <a:spcBef>
          <a:spcPct val="0"/>
        </a:spcBef>
        <a:spcAft>
          <a:spcPct val="0"/>
        </a:spcAft>
        <a:defRPr sz="4000" b="1">
          <a:solidFill>
            <a:srgbClr val="687127"/>
          </a:solidFill>
          <a:latin typeface="Arial Black" charset="0"/>
          <a:ea typeface="ＭＳ Ｐゴシック" charset="0"/>
          <a:cs typeface="ＭＳ Ｐゴシック" charset="0"/>
        </a:defRPr>
      </a:lvl9pPr>
    </p:titleStyle>
    <p:bodyStyle>
      <a:lvl1pPr marL="182563" indent="-182563" algn="l" rtl="0" eaLnBrk="1" fontAlgn="base" hangingPunct="1">
        <a:spcBef>
          <a:spcPct val="20000"/>
        </a:spcBef>
        <a:spcAft>
          <a:spcPct val="0"/>
        </a:spcAft>
        <a:buClr>
          <a:schemeClr val="accent1"/>
        </a:buClr>
        <a:buSzPct val="85000"/>
        <a:buFont typeface="Arial" pitchFamily="34" charset="0"/>
        <a:buChar char="•"/>
        <a:defRPr sz="2400" kern="1200">
          <a:solidFill>
            <a:srgbClr val="972A26"/>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accent1"/>
        </a:buClr>
        <a:buSzPct val="85000"/>
        <a:buFont typeface="Arial" pitchFamily="34" charset="0"/>
        <a:buChar char="•"/>
        <a:defRPr sz="2000" kern="1200">
          <a:solidFill>
            <a:schemeClr val="tx1"/>
          </a:solidFill>
          <a:latin typeface="+mn-lt"/>
          <a:ea typeface="ＭＳ Ｐゴシック" charset="0"/>
          <a:cs typeface="+mn-cs"/>
        </a:defRPr>
      </a:lvl2pPr>
      <a:lvl3pPr marL="730250" indent="-182563" algn="l" rtl="0" eaLnBrk="1" fontAlgn="base" hangingPunct="1">
        <a:spcBef>
          <a:spcPct val="20000"/>
        </a:spcBef>
        <a:spcAft>
          <a:spcPct val="0"/>
        </a:spcAft>
        <a:buClr>
          <a:schemeClr val="accent1"/>
        </a:buClr>
        <a:buSzPct val="90000"/>
        <a:buFont typeface="Arial" pitchFamily="34" charset="0"/>
        <a:buChar char="•"/>
        <a:defRPr kern="1200">
          <a:solidFill>
            <a:schemeClr val="tx1"/>
          </a:solidFill>
          <a:latin typeface="+mn-lt"/>
          <a:ea typeface="ＭＳ Ｐゴシック" charset="0"/>
          <a:cs typeface="+mn-cs"/>
        </a:defRPr>
      </a:lvl3pPr>
      <a:lvl4pPr marL="1004888" indent="-182563" algn="l" rtl="0" eaLnBrk="1" fontAlgn="base" hangingPunct="1">
        <a:spcBef>
          <a:spcPct val="20000"/>
        </a:spcBef>
        <a:spcAft>
          <a:spcPct val="0"/>
        </a:spcAft>
        <a:buClr>
          <a:schemeClr val="accent1"/>
        </a:buClr>
        <a:buFont typeface="Arial" pitchFamily="34" charset="0"/>
        <a:buChar char="•"/>
        <a:defRPr sz="1600" kern="1200">
          <a:solidFill>
            <a:schemeClr val="tx1"/>
          </a:solidFill>
          <a:latin typeface="+mn-lt"/>
          <a:ea typeface="ＭＳ Ｐゴシック" charset="0"/>
          <a:cs typeface="+mn-cs"/>
        </a:defRPr>
      </a:lvl4pPr>
      <a:lvl5pPr marL="1187450" indent="-136525" algn="l" rtl="0" eaLnBrk="1" fontAlgn="base" hangingPunct="1">
        <a:spcBef>
          <a:spcPct val="20000"/>
        </a:spcBef>
        <a:spcAft>
          <a:spcPct val="0"/>
        </a:spcAft>
        <a:buClr>
          <a:schemeClr val="accent1"/>
        </a:buClr>
        <a:buSzPct val="100000"/>
        <a:buFont typeface="Arial" pitchFamily="34" charset="0"/>
        <a:buChar char="•"/>
        <a:defRPr sz="1400" kern="1200">
          <a:solidFill>
            <a:schemeClr val="tx1"/>
          </a:solidFill>
          <a:latin typeface="+mn-lt"/>
          <a:ea typeface="ＭＳ Ｐゴシック"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770490" y="1820481"/>
            <a:ext cx="8666922" cy="4924540"/>
          </a:xfrm>
        </p:spPr>
        <p:txBody>
          <a:bodyPr>
            <a:normAutofit/>
          </a:bodyPr>
          <a:lstStyle/>
          <a:p>
            <a:pPr algn="ctr"/>
            <a:endParaRPr lang="en-US" dirty="0"/>
          </a:p>
          <a:p>
            <a:pPr algn="ctr"/>
            <a:endParaRPr lang="en-US" sz="5400" u="sng" dirty="0">
              <a:solidFill>
                <a:schemeClr val="bg2">
                  <a:lumMod val="90000"/>
                  <a:lumOff val="10000"/>
                </a:schemeClr>
              </a:solidFill>
            </a:endParaRPr>
          </a:p>
          <a:p>
            <a:pPr algn="ctr"/>
            <a:r>
              <a:rPr lang="en-US" sz="5400" u="sng" dirty="0">
                <a:solidFill>
                  <a:srgbClr val="009999"/>
                </a:solidFill>
              </a:rPr>
              <a:t>CAN Connect Presents:</a:t>
            </a:r>
          </a:p>
          <a:p>
            <a:pPr algn="ctr"/>
            <a:endParaRPr lang="en-US" sz="1200" dirty="0">
              <a:solidFill>
                <a:srgbClr val="009999"/>
              </a:solidFill>
            </a:endParaRPr>
          </a:p>
          <a:p>
            <a:r>
              <a:rPr lang="en-US" dirty="0"/>
              <a:t> </a:t>
            </a:r>
            <a:r>
              <a:rPr lang="en-US" b="1" dirty="0"/>
              <a:t>Religious Differences, Common Bonds</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5355" y="240193"/>
            <a:ext cx="4572000" cy="2286000"/>
          </a:xfrm>
          <a:prstGeom prst="rect">
            <a:avLst/>
          </a:prstGeom>
        </p:spPr>
      </p:pic>
    </p:spTree>
    <p:extLst>
      <p:ext uri="{BB962C8B-B14F-4D97-AF65-F5344CB8AC3E}">
        <p14:creationId xmlns:p14="http://schemas.microsoft.com/office/powerpoint/2010/main" val="3036056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2"/>
        <p:cNvGrpSpPr/>
        <p:nvPr/>
      </p:nvGrpSpPr>
      <p:grpSpPr>
        <a:xfrm>
          <a:off x="0" y="0"/>
          <a:ext cx="0" cy="0"/>
          <a:chOff x="0" y="0"/>
          <a:chExt cx="0" cy="0"/>
        </a:xfrm>
      </p:grpSpPr>
      <p:sp>
        <p:nvSpPr>
          <p:cNvPr id="303" name="Shape 30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6000"/>
              <a:buFont typeface="Calibri"/>
              <a:buNone/>
            </a:pPr>
            <a:endParaRPr sz="6000" b="0" i="0" u="none" strike="noStrike" cap="none">
              <a:solidFill>
                <a:schemeClr val="dk1"/>
              </a:solidFill>
              <a:latin typeface="Calibri"/>
              <a:ea typeface="Calibri"/>
              <a:cs typeface="Calibri"/>
              <a:sym typeface="Calibri"/>
            </a:endParaRPr>
          </a:p>
        </p:txBody>
      </p:sp>
      <p:sp>
        <p:nvSpPr>
          <p:cNvPr id="304" name="Shape 30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400"/>
              <a:buFont typeface="Arial"/>
              <a:buNone/>
            </a:pPr>
            <a:endParaRPr sz="2400" b="0" i="0" u="none" strike="noStrike" cap="none">
              <a:solidFill>
                <a:schemeClr val="dk1"/>
              </a:solidFill>
              <a:latin typeface="Calibri"/>
              <a:ea typeface="Calibri"/>
              <a:cs typeface="Calibri"/>
              <a:sym typeface="Calibri"/>
            </a:endParaRPr>
          </a:p>
        </p:txBody>
      </p:sp>
      <p:pic>
        <p:nvPicPr>
          <p:cNvPr id="305" name="Shape 305"/>
          <p:cNvPicPr preferRelativeResize="0"/>
          <p:nvPr/>
        </p:nvPicPr>
        <p:blipFill rotWithShape="1">
          <a:blip r:embed="rId3">
            <a:alphaModFix/>
          </a:blip>
          <a:srcRect/>
          <a:stretch/>
        </p:blipFill>
        <p:spPr>
          <a:xfrm>
            <a:off x="469432" y="0"/>
            <a:ext cx="11091089" cy="6858000"/>
          </a:xfrm>
          <a:prstGeom prst="rect">
            <a:avLst/>
          </a:prstGeom>
          <a:noFill/>
          <a:ln>
            <a:noFill/>
          </a:ln>
        </p:spPr>
      </p:pic>
      <p:sp>
        <p:nvSpPr>
          <p:cNvPr id="306" name="Shape 306"/>
          <p:cNvSpPr txBox="1"/>
          <p:nvPr/>
        </p:nvSpPr>
        <p:spPr>
          <a:xfrm>
            <a:off x="573370" y="3509963"/>
            <a:ext cx="7017964" cy="255454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0000"/>
                </a:solidFill>
                <a:effectLst/>
                <a:uLnTx/>
                <a:uFillTx/>
                <a:latin typeface="Calibri"/>
                <a:ea typeface="Calibri"/>
                <a:cs typeface="Calibri"/>
                <a:sym typeface="Calibri"/>
              </a:rPr>
              <a:t>Indonesia		12.7%</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0000"/>
                </a:solidFill>
                <a:effectLst/>
                <a:uLnTx/>
                <a:uFillTx/>
                <a:latin typeface="Calibri"/>
                <a:ea typeface="Calibri"/>
                <a:cs typeface="Calibri"/>
                <a:sym typeface="Calibri"/>
              </a:rPr>
              <a:t>Pakistan		11.0%</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0000"/>
                </a:solidFill>
                <a:effectLst/>
                <a:uLnTx/>
                <a:uFillTx/>
                <a:latin typeface="Calibri"/>
                <a:ea typeface="Calibri"/>
                <a:cs typeface="Calibri"/>
                <a:sym typeface="Calibri"/>
              </a:rPr>
              <a:t>India			10.9%</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0000"/>
                </a:solidFill>
                <a:effectLst/>
                <a:uLnTx/>
                <a:uFillTx/>
                <a:latin typeface="Calibri"/>
                <a:ea typeface="Calibri"/>
                <a:cs typeface="Calibri"/>
                <a:sym typeface="Calibri"/>
              </a:rPr>
              <a:t>Bangladesh	9.2%</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0000"/>
                </a:solidFill>
                <a:effectLst/>
                <a:uLnTx/>
                <a:uFillTx/>
                <a:latin typeface="Calibri"/>
                <a:ea typeface="Calibri"/>
                <a:cs typeface="Calibri"/>
                <a:sym typeface="Calibri"/>
              </a:rPr>
              <a:t>United States	0.2%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Shape 307"/>
          <p:cNvSpPr txBox="1"/>
          <p:nvPr/>
        </p:nvSpPr>
        <p:spPr>
          <a:xfrm>
            <a:off x="2887960" y="139155"/>
            <a:ext cx="7017964" cy="1077218"/>
          </a:xfrm>
          <a:prstGeom prst="rect">
            <a:avLst/>
          </a:prstGeom>
          <a:noFill/>
          <a:ln w="9525" cap="flat" cmpd="sng">
            <a:solidFill>
              <a:schemeClr val="accent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0000"/>
                </a:solidFill>
                <a:effectLst/>
                <a:uLnTx/>
                <a:uFillTx/>
                <a:latin typeface="Calibri"/>
                <a:ea typeface="Calibri"/>
                <a:cs typeface="Calibri"/>
                <a:sym typeface="Calibri"/>
              </a:rPr>
              <a:t>1.8 billion Muslims worldwide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(1/4 of the world’s population</a:t>
            </a:r>
            <a:r>
              <a:rPr kumimoji="0" lang="en-US" sz="3200" b="0"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3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8" name="Shape 308"/>
          <p:cNvSpPr/>
          <p:nvPr/>
        </p:nvSpPr>
        <p:spPr>
          <a:xfrm>
            <a:off x="6522522" y="6310610"/>
            <a:ext cx="3475888" cy="36933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Source: Pew Research Center, 2017</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8185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6">
                                            <p:txEl>
                                              <p:pRg st="0" end="0"/>
                                            </p:txEl>
                                          </p:spTgt>
                                        </p:tgtEl>
                                        <p:attrNameLst>
                                          <p:attrName>style.visibility</p:attrName>
                                        </p:attrNameLst>
                                      </p:cBhvr>
                                      <p:to>
                                        <p:strVal val="visible"/>
                                      </p:to>
                                    </p:set>
                                    <p:animEffect transition="in" filter="fade">
                                      <p:cBhvr>
                                        <p:cTn id="7" dur="500"/>
                                        <p:tgtEl>
                                          <p:spTgt spid="3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6">
                                            <p:txEl>
                                              <p:pRg st="1" end="1"/>
                                            </p:txEl>
                                          </p:spTgt>
                                        </p:tgtEl>
                                        <p:attrNameLst>
                                          <p:attrName>style.visibility</p:attrName>
                                        </p:attrNameLst>
                                      </p:cBhvr>
                                      <p:to>
                                        <p:strVal val="visible"/>
                                      </p:to>
                                    </p:set>
                                    <p:animEffect transition="in" filter="fade">
                                      <p:cBhvr>
                                        <p:cTn id="12" dur="500"/>
                                        <p:tgtEl>
                                          <p:spTgt spid="30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6">
                                            <p:txEl>
                                              <p:pRg st="2" end="2"/>
                                            </p:txEl>
                                          </p:spTgt>
                                        </p:tgtEl>
                                        <p:attrNameLst>
                                          <p:attrName>style.visibility</p:attrName>
                                        </p:attrNameLst>
                                      </p:cBhvr>
                                      <p:to>
                                        <p:strVal val="visible"/>
                                      </p:to>
                                    </p:set>
                                    <p:animEffect transition="in" filter="fade">
                                      <p:cBhvr>
                                        <p:cTn id="17" dur="500"/>
                                        <p:tgtEl>
                                          <p:spTgt spid="30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6">
                                            <p:txEl>
                                              <p:pRg st="3" end="3"/>
                                            </p:txEl>
                                          </p:spTgt>
                                        </p:tgtEl>
                                        <p:attrNameLst>
                                          <p:attrName>style.visibility</p:attrName>
                                        </p:attrNameLst>
                                      </p:cBhvr>
                                      <p:to>
                                        <p:strVal val="visible"/>
                                      </p:to>
                                    </p:set>
                                    <p:animEffect transition="in" filter="fade">
                                      <p:cBhvr>
                                        <p:cTn id="22" dur="500"/>
                                        <p:tgtEl>
                                          <p:spTgt spid="30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6">
                                            <p:txEl>
                                              <p:pRg st="4" end="4"/>
                                            </p:txEl>
                                          </p:spTgt>
                                        </p:tgtEl>
                                        <p:attrNameLst>
                                          <p:attrName>style.visibility</p:attrName>
                                        </p:attrNameLst>
                                      </p:cBhvr>
                                      <p:to>
                                        <p:strVal val="visible"/>
                                      </p:to>
                                    </p:set>
                                    <p:animEffect transition="in" filter="fade">
                                      <p:cBhvr>
                                        <p:cTn id="27" dur="500"/>
                                        <p:tgtEl>
                                          <p:spTgt spid="30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grpSp>
        <p:nvGrpSpPr>
          <p:cNvPr id="314" name="Shape 314"/>
          <p:cNvGrpSpPr/>
          <p:nvPr/>
        </p:nvGrpSpPr>
        <p:grpSpPr>
          <a:xfrm>
            <a:off x="0" y="0"/>
            <a:ext cx="12192000" cy="6858000"/>
            <a:chOff x="2115681" y="466725"/>
            <a:chExt cx="9055319" cy="6858000"/>
          </a:xfrm>
        </p:grpSpPr>
        <p:pic>
          <p:nvPicPr>
            <p:cNvPr id="315" name="Shape 315" descr="Countries with Muslim Population-1.png"/>
            <p:cNvPicPr preferRelativeResize="0"/>
            <p:nvPr/>
          </p:nvPicPr>
          <p:blipFill rotWithShape="1">
            <a:blip r:embed="rId3">
              <a:alphaModFix/>
            </a:blip>
            <a:srcRect/>
            <a:stretch/>
          </p:blipFill>
          <p:spPr>
            <a:xfrm>
              <a:off x="2115681" y="466725"/>
              <a:ext cx="9055319" cy="6858000"/>
            </a:xfrm>
            <a:prstGeom prst="rect">
              <a:avLst/>
            </a:prstGeom>
            <a:noFill/>
            <a:ln>
              <a:noFill/>
            </a:ln>
          </p:spPr>
        </p:pic>
        <p:pic>
          <p:nvPicPr>
            <p:cNvPr id="316" name="Shape 316"/>
            <p:cNvPicPr preferRelativeResize="0"/>
            <p:nvPr/>
          </p:nvPicPr>
          <p:blipFill rotWithShape="1">
            <a:blip r:embed="rId4">
              <a:alphaModFix/>
            </a:blip>
            <a:srcRect/>
            <a:stretch/>
          </p:blipFill>
          <p:spPr>
            <a:xfrm>
              <a:off x="3766254" y="466725"/>
              <a:ext cx="6578600" cy="6548614"/>
            </a:xfrm>
            <a:prstGeom prst="rect">
              <a:avLst/>
            </a:prstGeom>
            <a:noFill/>
            <a:ln>
              <a:noFill/>
            </a:ln>
          </p:spPr>
        </p:pic>
      </p:grpSp>
      <p:sp>
        <p:nvSpPr>
          <p:cNvPr id="317" name="Shape 317"/>
          <p:cNvSpPr txBox="1"/>
          <p:nvPr/>
        </p:nvSpPr>
        <p:spPr>
          <a:xfrm>
            <a:off x="8285881" y="6333975"/>
            <a:ext cx="3516668" cy="36933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Calibri"/>
                <a:ea typeface="Calibri"/>
                <a:cs typeface="Calibri"/>
                <a:sym typeface="Calibri"/>
              </a:rPr>
              <a:t>Source: Pew Research Center, 2017</a:t>
            </a:r>
            <a:endParaRPr kumimoji="0" sz="1800" b="1"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7695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Shape 323"/>
          <p:cNvSpPr txBox="1">
            <a:spLocks noGrp="1"/>
          </p:cNvSpPr>
          <p:nvPr>
            <p:ph type="title"/>
          </p:nvPr>
        </p:nvSpPr>
        <p:spPr>
          <a:xfrm>
            <a:off x="838200" y="85143"/>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4400"/>
              <a:buFont typeface="Calibri"/>
              <a:buNone/>
            </a:pPr>
            <a:r>
              <a:rPr lang="en-US" sz="4400" b="0" i="0" u="none" strike="noStrike" cap="none">
                <a:solidFill>
                  <a:schemeClr val="lt1"/>
                </a:solidFill>
                <a:latin typeface="Calibri"/>
                <a:ea typeface="Calibri"/>
                <a:cs typeface="Calibri"/>
                <a:sym typeface="Calibri"/>
              </a:rPr>
              <a:t>Islam</a:t>
            </a:r>
            <a:br>
              <a:rPr lang="en-US" sz="4400" b="0" i="0" u="none" strike="noStrike" cap="none">
                <a:solidFill>
                  <a:schemeClr val="lt1"/>
                </a:solidFill>
                <a:latin typeface="Calibri"/>
                <a:ea typeface="Calibri"/>
                <a:cs typeface="Calibri"/>
                <a:sym typeface="Calibri"/>
              </a:rPr>
            </a:br>
            <a:r>
              <a:rPr lang="en-US" sz="2400" b="0" i="0" u="none" strike="noStrike" cap="none">
                <a:solidFill>
                  <a:schemeClr val="lt1"/>
                </a:solidFill>
                <a:latin typeface="Calibri"/>
                <a:ea typeface="Calibri"/>
                <a:cs typeface="Calibri"/>
                <a:sym typeface="Calibri"/>
              </a:rPr>
              <a:t>In America</a:t>
            </a:r>
            <a:endParaRPr sz="4400" b="0" i="0" u="none" strike="noStrike" cap="none">
              <a:solidFill>
                <a:schemeClr val="lt1"/>
              </a:solidFill>
              <a:latin typeface="Calibri"/>
              <a:ea typeface="Calibri"/>
              <a:cs typeface="Calibri"/>
              <a:sym typeface="Calibri"/>
            </a:endParaRPr>
          </a:p>
        </p:txBody>
      </p:sp>
      <p:sp>
        <p:nvSpPr>
          <p:cNvPr id="324" name="Shape 324"/>
          <p:cNvSpPr txBox="1"/>
          <p:nvPr/>
        </p:nvSpPr>
        <p:spPr>
          <a:xfrm>
            <a:off x="486137" y="1561583"/>
            <a:ext cx="8449519" cy="1107996"/>
          </a:xfrm>
          <a:prstGeom prst="rect">
            <a:avLst/>
          </a:prstGeom>
          <a:noFill/>
          <a:ln>
            <a:noFill/>
          </a:ln>
        </p:spPr>
        <p:txBody>
          <a:bodyPr spcFirstLastPara="1" wrap="square" lIns="91425" tIns="45700" rIns="91425" bIns="45700" anchor="t" anchorCtr="0">
            <a:noAutofit/>
          </a:bodyPr>
          <a:lstStyle/>
          <a:p>
            <a:pPr marL="285750" marR="0" lvl="0" indent="-285750" algn="l" defTabSz="914400" rtl="0" eaLnBrk="1" fontAlgn="auto" latinLnBrk="0" hangingPunct="1">
              <a:lnSpc>
                <a:spcPct val="100000"/>
              </a:lnSpc>
              <a:spcBef>
                <a:spcPts val="0"/>
              </a:spcBef>
              <a:spcAft>
                <a:spcPts val="0"/>
              </a:spcAft>
              <a:buClr>
                <a:srgbClr val="FFFFFF"/>
              </a:buClr>
              <a:buSzPts val="1800"/>
              <a:buFont typeface="Noto Sans Symbols"/>
              <a:buChar char="❖"/>
              <a:tabLst/>
              <a:defRPr/>
            </a:pPr>
            <a: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t>It is estimated that 1/3 of the enslaved persons brought to America in the 18th and 19th centuries were Muslim.*</a:t>
            </a:r>
            <a:endParaRPr kumimoji="0" sz="24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25" name="Shape 325"/>
          <p:cNvSpPr txBox="1"/>
          <p:nvPr/>
        </p:nvSpPr>
        <p:spPr>
          <a:xfrm>
            <a:off x="452730" y="2684316"/>
            <a:ext cx="7304179" cy="738664"/>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
                <a:srgbClr val="FFFFFF"/>
              </a:buClr>
              <a:buSzPts val="1800"/>
              <a:buFont typeface="Noto Sans Symbols"/>
              <a:buChar char="❖"/>
              <a:tabLst/>
              <a:defRPr/>
            </a:pPr>
            <a: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t>Many Muslims immigrated as homesteaders, auto workers, and entrepreneurs</a:t>
            </a:r>
            <a:r>
              <a:rPr kumimoji="0" lang="en-US" sz="2200" b="0" i="0" u="none" strike="noStrike" kern="0" cap="none" spc="0" normalizeH="0" baseline="0" noProof="0" dirty="0">
                <a:ln>
                  <a:noFill/>
                </a:ln>
                <a:solidFill>
                  <a:srgbClr val="FFFFFF"/>
                </a:solidFill>
                <a:effectLst/>
                <a:uLnTx/>
                <a:uFillTx/>
                <a:latin typeface="Calibri"/>
                <a:ea typeface="Calibri"/>
                <a:cs typeface="Calibri"/>
                <a:sym typeface="Calibri"/>
              </a:rPr>
              <a:t>.</a:t>
            </a:r>
          </a:p>
          <a:p>
            <a:pPr marL="342900" marR="0" lvl="0" indent="-342900" algn="l" defTabSz="914400" rtl="0" eaLnBrk="1" fontAlgn="auto" latinLnBrk="0" hangingPunct="1">
              <a:lnSpc>
                <a:spcPct val="100000"/>
              </a:lnSpc>
              <a:spcBef>
                <a:spcPts val="0"/>
              </a:spcBef>
              <a:spcAft>
                <a:spcPts val="0"/>
              </a:spcAft>
              <a:buClr>
                <a:srgbClr val="FFFFFF"/>
              </a:buClr>
              <a:buSzPts val="1800"/>
              <a:buFont typeface="Noto Sans Symbols"/>
              <a:buChar char="❖"/>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26" name="Shape 326"/>
          <p:cNvSpPr txBox="1"/>
          <p:nvPr/>
        </p:nvSpPr>
        <p:spPr>
          <a:xfrm>
            <a:off x="486137" y="3783245"/>
            <a:ext cx="7449475" cy="738664"/>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
                <a:srgbClr val="FFFFFF"/>
              </a:buClr>
              <a:buSzPts val="1800"/>
              <a:buFont typeface="Noto Sans Symbols"/>
              <a:buChar char="❖"/>
              <a:tabLst/>
              <a:defRPr/>
            </a:pPr>
            <a: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t>3.3 million Muslims</a:t>
            </a:r>
            <a:r>
              <a:rPr kumimoji="0" lang="en-US" sz="2400" b="0" i="0" u="none" strike="noStrike" kern="0" cap="none" spc="0" normalizeH="0" baseline="30000" noProof="0" dirty="0">
                <a:ln>
                  <a:noFill/>
                </a:ln>
                <a:solidFill>
                  <a:srgbClr val="FFFFFF"/>
                </a:solidFill>
                <a:effectLst/>
                <a:uLnTx/>
                <a:uFillTx/>
                <a:latin typeface="Calibri"/>
                <a:ea typeface="Calibri"/>
                <a:cs typeface="Calibri"/>
                <a:sym typeface="Calibri"/>
              </a:rPr>
              <a:t>**</a:t>
            </a:r>
            <a: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t> in the U.S. (1% of the population)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28" name="Shape 328"/>
          <p:cNvSpPr txBox="1"/>
          <p:nvPr/>
        </p:nvSpPr>
        <p:spPr>
          <a:xfrm>
            <a:off x="486137" y="4512842"/>
            <a:ext cx="5055679" cy="1815882"/>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
                <a:srgbClr val="FFFFFF"/>
              </a:buClr>
              <a:buSzPts val="1800"/>
              <a:buFont typeface="Noto Sans Symbols"/>
              <a:buChar char="❖"/>
              <a:tabLst/>
              <a:defRPr/>
            </a:pPr>
            <a: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t>160,000 Muslims in Minnesota****</a:t>
            </a:r>
          </a:p>
          <a:p>
            <a:pPr marL="800100" lvl="1" indent="-342900">
              <a:buClr>
                <a:srgbClr val="FFFFFF"/>
              </a:buClr>
              <a:buSzPts val="1800"/>
              <a:buFont typeface="Noto Sans Symbols"/>
              <a:buChar char="❖"/>
            </a:pPr>
            <a:r>
              <a:rPr lang="en-US" sz="2400" kern="0" dirty="0">
                <a:solidFill>
                  <a:srgbClr val="FFFFFF"/>
                </a:solidFill>
                <a:latin typeface="Calibri"/>
                <a:ea typeface="Calibri"/>
                <a:cs typeface="Calibri"/>
                <a:sym typeface="Calibri"/>
              </a:rPr>
              <a:t>73% First Generation African </a:t>
            </a:r>
            <a: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171450" algn="l" defTabSz="914400" rtl="0" eaLnBrk="1" fontAlgn="auto" latinLnBrk="0" hangingPunct="1">
              <a:lnSpc>
                <a:spcPct val="100000"/>
              </a:lnSpc>
              <a:spcBef>
                <a:spcPts val="0"/>
              </a:spcBef>
              <a:spcAft>
                <a:spcPts val="0"/>
              </a:spcAft>
              <a:buClr>
                <a:srgbClr val="000000"/>
              </a:buClr>
              <a:buSzPts val="1800"/>
              <a:buFont typeface="Noto Sans Symbols"/>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29" name="Shape 329"/>
          <p:cNvSpPr/>
          <p:nvPr/>
        </p:nvSpPr>
        <p:spPr>
          <a:xfrm>
            <a:off x="6096000" y="5042118"/>
            <a:ext cx="6096000" cy="181588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30" name="Shape 330" descr="girlflag.gif"/>
          <p:cNvPicPr preferRelativeResize="0"/>
          <p:nvPr/>
        </p:nvPicPr>
        <p:blipFill rotWithShape="1">
          <a:blip r:embed="rId3">
            <a:alphaModFix/>
          </a:blip>
          <a:srcRect b="11251"/>
          <a:stretch/>
        </p:blipFill>
        <p:spPr>
          <a:xfrm>
            <a:off x="9491972" y="702474"/>
            <a:ext cx="2586088" cy="2025802"/>
          </a:xfrm>
          <a:prstGeom prst="rect">
            <a:avLst/>
          </a:prstGeom>
          <a:noFill/>
          <a:ln w="28575" cap="flat" cmpd="sng">
            <a:solidFill>
              <a:srgbClr val="EEECE1"/>
            </a:solidFill>
            <a:prstDash val="solid"/>
            <a:round/>
            <a:headEnd type="none" w="sm" len="sm"/>
            <a:tailEnd type="none" w="sm" len="sm"/>
          </a:ln>
        </p:spPr>
      </p:pic>
      <p:pic>
        <p:nvPicPr>
          <p:cNvPr id="331" name="Shape 331"/>
          <p:cNvPicPr preferRelativeResize="0"/>
          <p:nvPr/>
        </p:nvPicPr>
        <p:blipFill rotWithShape="1">
          <a:blip r:embed="rId4">
            <a:alphaModFix/>
          </a:blip>
          <a:srcRect/>
          <a:stretch/>
        </p:blipFill>
        <p:spPr>
          <a:xfrm>
            <a:off x="9491972" y="2975697"/>
            <a:ext cx="2598355" cy="2017330"/>
          </a:xfrm>
          <a:prstGeom prst="rect">
            <a:avLst/>
          </a:prstGeom>
          <a:noFill/>
          <a:ln w="28575" cap="flat" cmpd="sng">
            <a:solidFill>
              <a:schemeClr val="lt1"/>
            </a:solidFill>
            <a:prstDash val="solid"/>
            <a:round/>
            <a:headEnd type="none" w="sm" len="sm"/>
            <a:tailEnd type="none" w="sm" len="sm"/>
          </a:ln>
        </p:spPr>
      </p:pic>
    </p:spTree>
    <p:extLst>
      <p:ext uri="{BB962C8B-B14F-4D97-AF65-F5344CB8AC3E}">
        <p14:creationId xmlns:p14="http://schemas.microsoft.com/office/powerpoint/2010/main" val="249603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3894665" y="0"/>
            <a:ext cx="4290541"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4400"/>
              <a:buFont typeface="Calibri"/>
              <a:buNone/>
            </a:pPr>
            <a:r>
              <a:rPr lang="en-US" sz="4400" b="0" i="0" u="none" strike="noStrike" cap="none">
                <a:solidFill>
                  <a:srgbClr val="FFFFFF"/>
                </a:solidFill>
                <a:latin typeface="Calibri"/>
                <a:ea typeface="Calibri"/>
                <a:cs typeface="Calibri"/>
                <a:sym typeface="Calibri"/>
              </a:rPr>
              <a:t>Islam</a:t>
            </a:r>
            <a:br>
              <a:rPr lang="en-US" sz="4400" b="0" i="0" u="none" strike="noStrike" cap="none">
                <a:solidFill>
                  <a:srgbClr val="FFFFFF"/>
                </a:solidFill>
                <a:latin typeface="Calibri"/>
                <a:ea typeface="Calibri"/>
                <a:cs typeface="Calibri"/>
                <a:sym typeface="Calibri"/>
              </a:rPr>
            </a:br>
            <a:r>
              <a:rPr lang="en-US" sz="2400" b="0" i="0" u="none" strike="noStrike" cap="none">
                <a:solidFill>
                  <a:srgbClr val="FFFFFF"/>
                </a:solidFill>
                <a:latin typeface="Calibri"/>
                <a:ea typeface="Calibri"/>
                <a:cs typeface="Calibri"/>
                <a:sym typeface="Calibri"/>
              </a:rPr>
              <a:t> and Culture</a:t>
            </a:r>
            <a:endParaRPr/>
          </a:p>
        </p:txBody>
      </p:sp>
      <p:pic>
        <p:nvPicPr>
          <p:cNvPr id="360" name="Shape 360" descr="P1040176.JPG"/>
          <p:cNvPicPr preferRelativeResize="0"/>
          <p:nvPr/>
        </p:nvPicPr>
        <p:blipFill rotWithShape="1">
          <a:blip r:embed="rId3">
            <a:alphaModFix/>
          </a:blip>
          <a:srcRect/>
          <a:stretch/>
        </p:blipFill>
        <p:spPr>
          <a:xfrm>
            <a:off x="4907666" y="1719992"/>
            <a:ext cx="7019316" cy="4789803"/>
          </a:xfrm>
          <a:prstGeom prst="rect">
            <a:avLst/>
          </a:prstGeom>
          <a:noFill/>
          <a:ln w="28575" cap="flat" cmpd="sng">
            <a:solidFill>
              <a:schemeClr val="lt1"/>
            </a:solidFill>
            <a:prstDash val="solid"/>
            <a:round/>
            <a:headEnd type="none" w="sm" len="sm"/>
            <a:tailEnd type="none" w="sm" len="sm"/>
          </a:ln>
        </p:spPr>
      </p:pic>
      <p:sp>
        <p:nvSpPr>
          <p:cNvPr id="361" name="Shape 361"/>
          <p:cNvSpPr txBox="1"/>
          <p:nvPr/>
        </p:nvSpPr>
        <p:spPr>
          <a:xfrm>
            <a:off x="545229" y="2040638"/>
            <a:ext cx="4090899" cy="3416320"/>
          </a:xfrm>
          <a:prstGeom prst="rect">
            <a:avLst/>
          </a:prstGeom>
          <a:noFill/>
          <a:ln>
            <a:noFill/>
          </a:ln>
        </p:spPr>
        <p:txBody>
          <a:bodyPr spcFirstLastPara="1" wrap="square" lIns="91425" tIns="45700" rIns="91425" bIns="45700" anchor="t" anchorCtr="0">
            <a:noAutofit/>
          </a:bodyPr>
          <a:lstStyle/>
          <a:p>
            <a:pPr marL="285750" marR="0" lvl="0" indent="-285750" algn="l" defTabSz="914400" rtl="0" eaLnBrk="1" fontAlgn="auto" latinLnBrk="0" hangingPunct="1">
              <a:lnSpc>
                <a:spcPct val="100000"/>
              </a:lnSpc>
              <a:spcBef>
                <a:spcPts val="0"/>
              </a:spcBef>
              <a:spcAft>
                <a:spcPts val="0"/>
              </a:spcAft>
              <a:buClr>
                <a:srgbClr val="FFFFFF"/>
              </a:buClr>
              <a:buSzPts val="1800"/>
              <a:buFont typeface="Noto Sans Symbols"/>
              <a:buChar char="❖"/>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Two different factors in the lives of Muslims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171450" algn="l" defTabSz="914400" rtl="0" eaLnBrk="1" fontAlgn="auto" latinLnBrk="0" hangingPunct="1">
              <a:lnSpc>
                <a:spcPct val="100000"/>
              </a:lnSpc>
              <a:spcBef>
                <a:spcPts val="0"/>
              </a:spcBef>
              <a:spcAft>
                <a:spcPts val="0"/>
              </a:spcAft>
              <a:buClr>
                <a:srgbClr val="000000"/>
              </a:buClr>
              <a:buSzPts val="1800"/>
              <a:buFont typeface="Noto Sans Symbols"/>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a:p>
            <a:pPr marL="285750" marR="0" lvl="0" indent="-171450" algn="l" defTabSz="914400" rtl="0" eaLnBrk="1" fontAlgn="auto" latinLnBrk="0" hangingPunct="1">
              <a:lnSpc>
                <a:spcPct val="100000"/>
              </a:lnSpc>
              <a:spcBef>
                <a:spcPts val="0"/>
              </a:spcBef>
              <a:spcAft>
                <a:spcPts val="0"/>
              </a:spcAft>
              <a:buClr>
                <a:srgbClr val="000000"/>
              </a:buClr>
              <a:buSzPts val="1800"/>
              <a:buFont typeface="Noto Sans Symbols"/>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a:p>
            <a:pPr marL="285750" marR="0" lvl="0" indent="-285750" algn="l" defTabSz="914400" rtl="0" eaLnBrk="1" fontAlgn="auto" latinLnBrk="0" hangingPunct="1">
              <a:lnSpc>
                <a:spcPct val="100000"/>
              </a:lnSpc>
              <a:spcBef>
                <a:spcPts val="0"/>
              </a:spcBef>
              <a:spcAft>
                <a:spcPts val="0"/>
              </a:spcAft>
              <a:buClr>
                <a:srgbClr val="FFFFFF"/>
              </a:buClr>
              <a:buSzPts val="1800"/>
              <a:buFont typeface="Noto Sans Symbols"/>
              <a:buChar char="❖"/>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One religion, many cultures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171450" algn="l" defTabSz="914400" rtl="0" eaLnBrk="1" fontAlgn="auto" latinLnBrk="0" hangingPunct="1">
              <a:lnSpc>
                <a:spcPct val="100000"/>
              </a:lnSpc>
              <a:spcBef>
                <a:spcPts val="0"/>
              </a:spcBef>
              <a:spcAft>
                <a:spcPts val="0"/>
              </a:spcAft>
              <a:buClr>
                <a:srgbClr val="000000"/>
              </a:buClr>
              <a:buSzPts val="1800"/>
              <a:buFont typeface="Noto Sans Symbols"/>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a:p>
            <a:pPr marL="285750" marR="0" lvl="0" indent="-171450" algn="l" defTabSz="914400" rtl="0" eaLnBrk="1" fontAlgn="auto" latinLnBrk="0" hangingPunct="1">
              <a:lnSpc>
                <a:spcPct val="100000"/>
              </a:lnSpc>
              <a:spcBef>
                <a:spcPts val="0"/>
              </a:spcBef>
              <a:spcAft>
                <a:spcPts val="0"/>
              </a:spcAft>
              <a:buClr>
                <a:srgbClr val="000000"/>
              </a:buClr>
              <a:buSzPts val="1800"/>
              <a:buFont typeface="Noto Sans Symbols"/>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a:p>
            <a:pPr marL="285750" marR="0" lvl="0" indent="-285750" algn="l" defTabSz="914400" rtl="0" eaLnBrk="1" fontAlgn="auto" latinLnBrk="0" hangingPunct="1">
              <a:lnSpc>
                <a:spcPct val="100000"/>
              </a:lnSpc>
              <a:spcBef>
                <a:spcPts val="0"/>
              </a:spcBef>
              <a:spcAft>
                <a:spcPts val="0"/>
              </a:spcAft>
              <a:buClr>
                <a:srgbClr val="FFFFFF"/>
              </a:buClr>
              <a:buSzPts val="1800"/>
              <a:buFont typeface="Noto Sans Symbols"/>
              <a:buChar char="❖"/>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How does culture affect the life of a Muslim?</a:t>
            </a: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90936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Shape 383"/>
          <p:cNvSpPr txBox="1">
            <a:spLocks noGrp="1"/>
          </p:cNvSpPr>
          <p:nvPr>
            <p:ph type="title"/>
          </p:nvPr>
        </p:nvSpPr>
        <p:spPr>
          <a:xfrm>
            <a:off x="5094996" y="0"/>
            <a:ext cx="2312804"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4400"/>
              <a:buFont typeface="Calibri"/>
              <a:buNone/>
            </a:pPr>
            <a:r>
              <a:rPr lang="en-US" sz="4400" b="0" i="0" u="none" strike="noStrike" cap="none">
                <a:solidFill>
                  <a:schemeClr val="lt1"/>
                </a:solidFill>
                <a:latin typeface="Calibri"/>
                <a:ea typeface="Calibri"/>
                <a:cs typeface="Calibri"/>
                <a:sym typeface="Calibri"/>
              </a:rPr>
              <a:t>Muslims </a:t>
            </a:r>
            <a:br>
              <a:rPr lang="en-US" sz="4400" b="0" i="0" u="none" strike="noStrike" cap="none">
                <a:solidFill>
                  <a:schemeClr val="lt1"/>
                </a:solidFill>
                <a:latin typeface="Calibri"/>
                <a:ea typeface="Calibri"/>
                <a:cs typeface="Calibri"/>
                <a:sym typeface="Calibri"/>
              </a:rPr>
            </a:br>
            <a:r>
              <a:rPr lang="en-US" sz="2400" b="0" i="0" u="none" strike="noStrike" cap="none">
                <a:solidFill>
                  <a:schemeClr val="lt1"/>
                </a:solidFill>
                <a:latin typeface="Calibri"/>
                <a:ea typeface="Calibri"/>
                <a:cs typeface="Calibri"/>
                <a:sym typeface="Calibri"/>
              </a:rPr>
              <a:t>believe in</a:t>
            </a:r>
            <a:endParaRPr sz="2400" b="0" i="0" u="none" strike="noStrike" cap="none">
              <a:solidFill>
                <a:schemeClr val="lt1"/>
              </a:solidFill>
              <a:latin typeface="Calibri"/>
              <a:ea typeface="Calibri"/>
              <a:cs typeface="Calibri"/>
              <a:sym typeface="Calibri"/>
            </a:endParaRPr>
          </a:p>
        </p:txBody>
      </p:sp>
      <p:sp>
        <p:nvSpPr>
          <p:cNvPr id="384" name="Shape 384"/>
          <p:cNvSpPr txBox="1"/>
          <p:nvPr/>
        </p:nvSpPr>
        <p:spPr>
          <a:xfrm>
            <a:off x="1223559" y="1878991"/>
            <a:ext cx="2774029" cy="4154984"/>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50000"/>
              </a:lnSpc>
              <a:spcBef>
                <a:spcPts val="0"/>
              </a:spcBef>
              <a:spcAft>
                <a:spcPts val="0"/>
              </a:spcAft>
              <a:buClr>
                <a:srgbClr val="FFFFFF"/>
              </a:buClr>
              <a:buSzPts val="2400"/>
              <a:buFont typeface="Calibri"/>
              <a:buAutoNum type="arabicPeriod"/>
              <a:tabLst/>
              <a:defRPr/>
            </a:pPr>
            <a: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t>God</a:t>
            </a:r>
            <a:endParaRPr lang="en-US" sz="2400" kern="0" dirty="0">
              <a:solidFill>
                <a:srgbClr val="FFFFFF"/>
              </a:solidFill>
              <a:latin typeface="Calibri"/>
              <a:ea typeface="Calibri"/>
              <a:cs typeface="Calibri"/>
              <a:sym typeface="Calibri"/>
            </a:endParaRPr>
          </a:p>
          <a:p>
            <a:pPr marL="342900" marR="0" lvl="0" indent="-342900" algn="l" defTabSz="914400" rtl="0" eaLnBrk="1" fontAlgn="auto" latinLnBrk="0" hangingPunct="1">
              <a:lnSpc>
                <a:spcPct val="150000"/>
              </a:lnSpc>
              <a:spcBef>
                <a:spcPts val="0"/>
              </a:spcBef>
              <a:spcAft>
                <a:spcPts val="0"/>
              </a:spcAft>
              <a:buClr>
                <a:srgbClr val="FFFFFF"/>
              </a:buClr>
              <a:buSzPts val="2400"/>
              <a:buFont typeface="Calibri"/>
              <a:buAutoNum type="arabicPeriod"/>
              <a:tabLst/>
              <a:defRPr/>
            </a:pPr>
            <a:r>
              <a:rPr kumimoji="0" lang="en-US" sz="2400" b="0" i="0" u="none" strike="noStrike" kern="0" cap="none" spc="0" normalizeH="0" baseline="0" noProof="0" dirty="0">
                <a:ln>
                  <a:noFill/>
                </a:ln>
                <a:solidFill>
                  <a:srgbClr val="FFFFFF"/>
                </a:solidFill>
                <a:effectLst/>
                <a:uLnTx/>
                <a:uFillTx/>
                <a:latin typeface="Calibri"/>
                <a:cs typeface="Calibri"/>
                <a:sym typeface="Calibri"/>
              </a:rPr>
              <a:t>Angels</a:t>
            </a:r>
          </a:p>
          <a:p>
            <a:pPr marL="342900" marR="0" lvl="0" indent="-342900" algn="l" defTabSz="914400" rtl="0" eaLnBrk="1" fontAlgn="auto" latinLnBrk="0" hangingPunct="1">
              <a:lnSpc>
                <a:spcPct val="150000"/>
              </a:lnSpc>
              <a:spcBef>
                <a:spcPts val="0"/>
              </a:spcBef>
              <a:spcAft>
                <a:spcPts val="0"/>
              </a:spcAft>
              <a:buClr>
                <a:srgbClr val="FFFFFF"/>
              </a:buClr>
              <a:buSzPts val="2400"/>
              <a:buFont typeface="Calibri"/>
              <a:buAutoNum type="arabicPeriod"/>
              <a:tabLst/>
              <a:defRPr/>
            </a:pPr>
            <a:r>
              <a:rPr lang="en-US" sz="2400" kern="0" dirty="0">
                <a:solidFill>
                  <a:srgbClr val="FFFFFF"/>
                </a:solidFill>
                <a:latin typeface="Calibri"/>
                <a:cs typeface="Calibri"/>
                <a:sym typeface="Calibri"/>
              </a:rPr>
              <a:t>Prophets</a:t>
            </a:r>
          </a:p>
          <a:p>
            <a:pPr marL="342900" marR="0" lvl="0" indent="-342900" algn="l" defTabSz="914400" rtl="0" eaLnBrk="1" fontAlgn="auto" latinLnBrk="0" hangingPunct="1">
              <a:lnSpc>
                <a:spcPct val="150000"/>
              </a:lnSpc>
              <a:spcBef>
                <a:spcPts val="0"/>
              </a:spcBef>
              <a:spcAft>
                <a:spcPts val="0"/>
              </a:spcAft>
              <a:buClr>
                <a:srgbClr val="FFFFFF"/>
              </a:buClr>
              <a:buSzPts val="2400"/>
              <a:buFont typeface="Calibri"/>
              <a:buAutoNum type="arabicPeriod"/>
              <a:tabLst/>
              <a:defRPr/>
            </a:pPr>
            <a:r>
              <a:rPr kumimoji="0" lang="en-US" sz="2400" b="0" i="0" u="none" strike="noStrike" kern="0" cap="none" spc="0" normalizeH="0" baseline="0" noProof="0" dirty="0">
                <a:ln>
                  <a:noFill/>
                </a:ln>
                <a:solidFill>
                  <a:srgbClr val="FFFFFF"/>
                </a:solidFill>
                <a:effectLst/>
                <a:uLnTx/>
                <a:uFillTx/>
                <a:latin typeface="Calibri"/>
                <a:cs typeface="Calibri"/>
                <a:sym typeface="Calibri"/>
              </a:rPr>
              <a:t>Holy Books</a:t>
            </a:r>
          </a:p>
          <a:p>
            <a:pPr marL="342900" marR="0" lvl="0" indent="-342900" algn="l" defTabSz="914400" rtl="0" eaLnBrk="1" fontAlgn="auto" latinLnBrk="0" hangingPunct="1">
              <a:lnSpc>
                <a:spcPct val="150000"/>
              </a:lnSpc>
              <a:spcBef>
                <a:spcPts val="0"/>
              </a:spcBef>
              <a:spcAft>
                <a:spcPts val="0"/>
              </a:spcAft>
              <a:buClr>
                <a:srgbClr val="FFFFFF"/>
              </a:buClr>
              <a:buSzPts val="2400"/>
              <a:buFont typeface="Calibri"/>
              <a:buAutoNum type="arabicPeriod"/>
              <a:tabLst/>
              <a:defRPr/>
            </a:pPr>
            <a:r>
              <a:rPr lang="en-US" sz="2400" kern="0" dirty="0">
                <a:solidFill>
                  <a:srgbClr val="FFFFFF"/>
                </a:solidFill>
                <a:latin typeface="Calibri"/>
                <a:cs typeface="Calibri"/>
                <a:sym typeface="Calibri"/>
              </a:rPr>
              <a:t>Day of Judgement</a:t>
            </a:r>
          </a:p>
          <a:p>
            <a:pPr marL="342900" marR="0" lvl="0" indent="-342900" algn="l" defTabSz="914400" rtl="0" eaLnBrk="1" fontAlgn="auto" latinLnBrk="0" hangingPunct="1">
              <a:lnSpc>
                <a:spcPct val="150000"/>
              </a:lnSpc>
              <a:spcBef>
                <a:spcPts val="0"/>
              </a:spcBef>
              <a:spcAft>
                <a:spcPts val="0"/>
              </a:spcAft>
              <a:buClr>
                <a:srgbClr val="FFFFFF"/>
              </a:buClr>
              <a:buSzPts val="2400"/>
              <a:buFont typeface="Calibri"/>
              <a:buAutoNum type="arabicPeriod"/>
              <a:tabLst/>
              <a:defRPr/>
            </a:pPr>
            <a:r>
              <a:rPr kumimoji="0" lang="en-US" sz="2400" b="0" i="0" u="none" strike="noStrike" kern="0" cap="none" spc="0" normalizeH="0" baseline="0" noProof="0" dirty="0">
                <a:ln>
                  <a:noFill/>
                </a:ln>
                <a:solidFill>
                  <a:srgbClr val="FFFFFF"/>
                </a:solidFill>
                <a:effectLst/>
                <a:uLnTx/>
                <a:uFillTx/>
                <a:latin typeface="Calibri"/>
                <a:cs typeface="Calibri"/>
                <a:sym typeface="Calibri"/>
              </a:rPr>
              <a:t>Divine Decree</a:t>
            </a:r>
          </a:p>
          <a:p>
            <a:pPr marL="342900" marR="0" lvl="0" indent="-342900" algn="l" defTabSz="914400" rtl="0" eaLnBrk="1" fontAlgn="auto" latinLnBrk="0" hangingPunct="1">
              <a:lnSpc>
                <a:spcPct val="100000"/>
              </a:lnSpc>
              <a:spcBef>
                <a:spcPts val="0"/>
              </a:spcBef>
              <a:spcAft>
                <a:spcPts val="0"/>
              </a:spcAft>
              <a:buClr>
                <a:srgbClr val="FFFFFF"/>
              </a:buClr>
              <a:buSzPts val="2400"/>
              <a:buFont typeface="Calibri"/>
              <a:buAutoNum type="arabicPeriod"/>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85" name="Shape 385"/>
          <p:cNvPicPr preferRelativeResize="0"/>
          <p:nvPr/>
        </p:nvPicPr>
        <p:blipFill rotWithShape="1">
          <a:blip r:embed="rId3">
            <a:alphaModFix/>
          </a:blip>
          <a:srcRect/>
          <a:stretch/>
        </p:blipFill>
        <p:spPr>
          <a:xfrm>
            <a:off x="5094996" y="1994738"/>
            <a:ext cx="6690167" cy="4460111"/>
          </a:xfrm>
          <a:prstGeom prst="rect">
            <a:avLst/>
          </a:prstGeom>
          <a:noFill/>
          <a:ln w="28575" cap="flat" cmpd="sng">
            <a:solidFill>
              <a:schemeClr val="lt1"/>
            </a:solidFill>
            <a:prstDash val="solid"/>
            <a:round/>
            <a:headEnd type="none" w="sm" len="sm"/>
            <a:tailEnd type="none" w="sm" len="sm"/>
          </a:ln>
        </p:spPr>
      </p:pic>
    </p:spTree>
    <p:extLst>
      <p:ext uri="{BB962C8B-B14F-4D97-AF65-F5344CB8AC3E}">
        <p14:creationId xmlns:p14="http://schemas.microsoft.com/office/powerpoint/2010/main" val="2089613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Shape 399"/>
          <p:cNvSpPr txBox="1">
            <a:spLocks noGrp="1"/>
          </p:cNvSpPr>
          <p:nvPr>
            <p:ph type="title"/>
          </p:nvPr>
        </p:nvSpPr>
        <p:spPr>
          <a:xfrm>
            <a:off x="5204669" y="-112307"/>
            <a:ext cx="1999712"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4400"/>
              <a:buFont typeface="Calibri"/>
              <a:buNone/>
            </a:pPr>
            <a:r>
              <a:rPr lang="en-US" sz="4400" b="0" i="0" u="none" strike="noStrike" cap="none">
                <a:solidFill>
                  <a:srgbClr val="FFFFFF"/>
                </a:solidFill>
                <a:latin typeface="Calibri"/>
                <a:ea typeface="Calibri"/>
                <a:cs typeface="Calibri"/>
                <a:sym typeface="Calibri"/>
              </a:rPr>
              <a:t>God</a:t>
            </a:r>
            <a:endParaRPr sz="4400" b="0" i="0" u="none" strike="noStrike" cap="none">
              <a:solidFill>
                <a:schemeClr val="dk1"/>
              </a:solidFill>
              <a:latin typeface="Calibri"/>
              <a:ea typeface="Calibri"/>
              <a:cs typeface="Calibri"/>
              <a:sym typeface="Calibri"/>
            </a:endParaRPr>
          </a:p>
        </p:txBody>
      </p:sp>
      <p:sp>
        <p:nvSpPr>
          <p:cNvPr id="400" name="Shape 400"/>
          <p:cNvSpPr txBox="1">
            <a:spLocks noGrp="1"/>
          </p:cNvSpPr>
          <p:nvPr>
            <p:ph type="body" idx="1"/>
          </p:nvPr>
        </p:nvSpPr>
        <p:spPr>
          <a:xfrm>
            <a:off x="736359" y="1586277"/>
            <a:ext cx="6555691" cy="5353292"/>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lt1"/>
              </a:buClr>
              <a:buSzPts val="1785"/>
              <a:buFont typeface="Noto Sans Symbols"/>
              <a:buChar char="❖"/>
            </a:pPr>
            <a:r>
              <a:rPr lang="en-US" sz="2380" b="0" i="0" u="none" strike="noStrike" cap="none" dirty="0">
                <a:solidFill>
                  <a:schemeClr val="lt1"/>
                </a:solidFill>
                <a:latin typeface="Calibri"/>
                <a:ea typeface="Calibri"/>
                <a:cs typeface="Calibri"/>
                <a:sym typeface="Calibri"/>
              </a:rPr>
              <a:t> ‘Allah’ is the Arabic word for God.</a:t>
            </a:r>
            <a:endParaRPr dirty="0"/>
          </a:p>
          <a:p>
            <a:pPr marL="228600" marR="0" lvl="0" indent="-115252" algn="l" rtl="0">
              <a:lnSpc>
                <a:spcPct val="90000"/>
              </a:lnSpc>
              <a:spcBef>
                <a:spcPts val="1000"/>
              </a:spcBef>
              <a:spcAft>
                <a:spcPts val="0"/>
              </a:spcAft>
              <a:buClr>
                <a:schemeClr val="dk1"/>
              </a:buClr>
              <a:buSzPts val="1785"/>
              <a:buFont typeface="Noto Sans Symbols"/>
              <a:buNone/>
            </a:pPr>
            <a:endParaRPr sz="2380" b="0" i="0" u="none" strike="noStrike" cap="none" dirty="0">
              <a:solidFill>
                <a:srgbClr val="FFFFFF"/>
              </a:solidFill>
              <a:latin typeface="Calibri"/>
              <a:ea typeface="Calibri"/>
              <a:cs typeface="Calibri"/>
              <a:sym typeface="Calibri"/>
            </a:endParaRPr>
          </a:p>
          <a:p>
            <a:pPr marL="228600" marR="0" lvl="0" indent="-228600" algn="l" rtl="0">
              <a:lnSpc>
                <a:spcPct val="90000"/>
              </a:lnSpc>
              <a:spcBef>
                <a:spcPts val="1000"/>
              </a:spcBef>
              <a:spcAft>
                <a:spcPts val="0"/>
              </a:spcAft>
              <a:buClr>
                <a:srgbClr val="FFFFFF"/>
              </a:buClr>
              <a:buSzPts val="1785"/>
              <a:buFont typeface="Noto Sans Symbols"/>
              <a:buChar char="❖"/>
            </a:pPr>
            <a:r>
              <a:rPr lang="en-US" sz="2380" b="0" i="0" u="none" strike="noStrike" cap="none" dirty="0">
                <a:solidFill>
                  <a:srgbClr val="FFFFFF"/>
                </a:solidFill>
                <a:latin typeface="Calibri"/>
                <a:ea typeface="Calibri"/>
                <a:cs typeface="Calibri"/>
                <a:sym typeface="Calibri"/>
              </a:rPr>
              <a:t> The word ‘Allah’ </a:t>
            </a:r>
            <a:endParaRPr sz="2380" b="0" i="0" u="none" strike="noStrike" cap="none" dirty="0">
              <a:solidFill>
                <a:srgbClr val="FFFFFF"/>
              </a:solidFill>
              <a:latin typeface="Calibri"/>
              <a:ea typeface="Calibri"/>
              <a:cs typeface="Calibri"/>
              <a:sym typeface="Calibri"/>
            </a:endParaRPr>
          </a:p>
          <a:p>
            <a:pPr marL="685800" marR="0" lvl="1" indent="-228600" algn="l" rtl="0">
              <a:lnSpc>
                <a:spcPct val="90000"/>
              </a:lnSpc>
              <a:spcBef>
                <a:spcPts val="500"/>
              </a:spcBef>
              <a:spcAft>
                <a:spcPts val="0"/>
              </a:spcAft>
              <a:buClr>
                <a:srgbClr val="FFFFFF"/>
              </a:buClr>
              <a:buSzPts val="1530"/>
              <a:buFont typeface="Noto Sans Symbols"/>
              <a:buChar char="❖"/>
            </a:pPr>
            <a:r>
              <a:rPr lang="en-US" sz="2040" b="0" i="0" u="none" strike="noStrike" cap="none" dirty="0">
                <a:solidFill>
                  <a:srgbClr val="FFFFFF"/>
                </a:solidFill>
                <a:latin typeface="Calibri"/>
                <a:ea typeface="Calibri"/>
                <a:cs typeface="Calibri"/>
                <a:sym typeface="Calibri"/>
              </a:rPr>
              <a:t>No plural</a:t>
            </a:r>
            <a:endParaRPr dirty="0"/>
          </a:p>
          <a:p>
            <a:pPr marL="685800" marR="0" lvl="1" indent="-228600" algn="l" rtl="0">
              <a:lnSpc>
                <a:spcPct val="90000"/>
              </a:lnSpc>
              <a:spcBef>
                <a:spcPts val="500"/>
              </a:spcBef>
              <a:spcAft>
                <a:spcPts val="0"/>
              </a:spcAft>
              <a:buClr>
                <a:srgbClr val="FFFFFF"/>
              </a:buClr>
              <a:buSzPts val="1530"/>
              <a:buFont typeface="Noto Sans Symbols"/>
              <a:buChar char="❖"/>
            </a:pPr>
            <a:r>
              <a:rPr lang="en-US" sz="2040" b="0" i="0" u="none" strike="noStrike" cap="none" dirty="0">
                <a:solidFill>
                  <a:srgbClr val="FFFFFF"/>
                </a:solidFill>
                <a:latin typeface="Calibri"/>
                <a:ea typeface="Calibri"/>
                <a:cs typeface="Calibri"/>
                <a:sym typeface="Calibri"/>
              </a:rPr>
              <a:t>No gender</a:t>
            </a:r>
          </a:p>
          <a:p>
            <a:pPr marL="685800" marR="0" lvl="1" indent="-228600" algn="l" rtl="0">
              <a:lnSpc>
                <a:spcPct val="90000"/>
              </a:lnSpc>
              <a:spcBef>
                <a:spcPts val="500"/>
              </a:spcBef>
              <a:spcAft>
                <a:spcPts val="0"/>
              </a:spcAft>
              <a:buClr>
                <a:srgbClr val="FFFFFF"/>
              </a:buClr>
              <a:buSzPts val="1530"/>
              <a:buFont typeface="Noto Sans Symbols"/>
              <a:buChar char="❖"/>
            </a:pPr>
            <a:endParaRPr sz="2380" b="0" i="0" u="none" strike="noStrike" cap="none" dirty="0">
              <a:solidFill>
                <a:srgbClr val="FFFFFF"/>
              </a:solidFill>
              <a:latin typeface="Calibri"/>
              <a:ea typeface="Calibri"/>
              <a:cs typeface="Calibri"/>
              <a:sym typeface="Calibri"/>
            </a:endParaRPr>
          </a:p>
          <a:p>
            <a:pPr marL="228600" marR="0" lvl="0" indent="-228600" algn="l" rtl="0">
              <a:lnSpc>
                <a:spcPct val="90000"/>
              </a:lnSpc>
              <a:spcBef>
                <a:spcPts val="1000"/>
              </a:spcBef>
              <a:spcAft>
                <a:spcPts val="0"/>
              </a:spcAft>
              <a:buClr>
                <a:srgbClr val="FFFFFF"/>
              </a:buClr>
              <a:buSzPts val="1785"/>
              <a:buFont typeface="Noto Sans Symbols"/>
              <a:buChar char="❖"/>
            </a:pPr>
            <a:r>
              <a:rPr lang="en-US" sz="2380" b="0" i="0" u="none" strike="noStrike" cap="none" dirty="0">
                <a:solidFill>
                  <a:srgbClr val="FFFFFF"/>
                </a:solidFill>
                <a:latin typeface="Calibri"/>
                <a:ea typeface="Calibri"/>
                <a:cs typeface="Calibri"/>
                <a:sym typeface="Calibri"/>
              </a:rPr>
              <a:t> Attributes of God are found in the Quran</a:t>
            </a:r>
            <a:endParaRPr dirty="0"/>
          </a:p>
          <a:p>
            <a:pPr marL="685800" marR="0" lvl="1" indent="-228600" algn="l" rtl="0">
              <a:lnSpc>
                <a:spcPct val="90000"/>
              </a:lnSpc>
              <a:spcBef>
                <a:spcPts val="500"/>
              </a:spcBef>
              <a:spcAft>
                <a:spcPts val="0"/>
              </a:spcAft>
              <a:buClr>
                <a:srgbClr val="FFFFFF"/>
              </a:buClr>
              <a:buSzPts val="1785"/>
              <a:buFont typeface="Noto Sans Symbols"/>
              <a:buChar char="❖"/>
            </a:pPr>
            <a:r>
              <a:rPr lang="en-US" sz="2380" b="0" i="0" u="none" strike="noStrike" cap="none" dirty="0">
                <a:solidFill>
                  <a:srgbClr val="FFFFFF"/>
                </a:solidFill>
                <a:latin typeface="Calibri"/>
                <a:ea typeface="Calibri"/>
                <a:cs typeface="Calibri"/>
                <a:sym typeface="Calibri"/>
              </a:rPr>
              <a:t> Most Merciful</a:t>
            </a:r>
            <a:endParaRPr dirty="0"/>
          </a:p>
          <a:p>
            <a:pPr marL="685800" marR="0" lvl="1" indent="-228600" algn="l" rtl="0">
              <a:lnSpc>
                <a:spcPct val="90000"/>
              </a:lnSpc>
              <a:spcBef>
                <a:spcPts val="500"/>
              </a:spcBef>
              <a:spcAft>
                <a:spcPts val="0"/>
              </a:spcAft>
              <a:buClr>
                <a:srgbClr val="FFFFFF"/>
              </a:buClr>
              <a:buSzPts val="1785"/>
              <a:buFont typeface="Noto Sans Symbols"/>
              <a:buChar char="❖"/>
            </a:pPr>
            <a:r>
              <a:rPr lang="en-US" sz="2380" b="0" i="0" u="none" strike="noStrike" cap="none" dirty="0">
                <a:solidFill>
                  <a:srgbClr val="FFFFFF"/>
                </a:solidFill>
                <a:latin typeface="Calibri"/>
                <a:ea typeface="Calibri"/>
                <a:cs typeface="Calibri"/>
                <a:sym typeface="Calibri"/>
              </a:rPr>
              <a:t> All Forgiving</a:t>
            </a:r>
            <a:endParaRPr dirty="0"/>
          </a:p>
          <a:p>
            <a:pPr marL="685800" marR="0" lvl="1" indent="-228600" algn="l" rtl="0">
              <a:lnSpc>
                <a:spcPct val="90000"/>
              </a:lnSpc>
              <a:spcBef>
                <a:spcPts val="500"/>
              </a:spcBef>
              <a:spcAft>
                <a:spcPts val="0"/>
              </a:spcAft>
              <a:buClr>
                <a:srgbClr val="FFFFFF"/>
              </a:buClr>
              <a:buSzPts val="1785"/>
              <a:buFont typeface="Noto Sans Symbols"/>
              <a:buChar char="❖"/>
            </a:pPr>
            <a:r>
              <a:rPr lang="en-US" sz="2380" b="0" i="0" u="none" strike="noStrike" cap="none" dirty="0">
                <a:solidFill>
                  <a:srgbClr val="FFFFFF"/>
                </a:solidFill>
                <a:latin typeface="Calibri"/>
                <a:ea typeface="Calibri"/>
                <a:cs typeface="Calibri"/>
                <a:sym typeface="Calibri"/>
              </a:rPr>
              <a:t> All Loving</a:t>
            </a:r>
            <a:endParaRPr dirty="0"/>
          </a:p>
          <a:p>
            <a:pPr marL="228600" marR="0" lvl="0" indent="-109854" algn="l" rtl="0">
              <a:lnSpc>
                <a:spcPct val="90000"/>
              </a:lnSpc>
              <a:spcBef>
                <a:spcPts val="1000"/>
              </a:spcBef>
              <a:spcAft>
                <a:spcPts val="0"/>
              </a:spcAft>
              <a:buClr>
                <a:schemeClr val="dk1"/>
              </a:buClr>
              <a:buSzPts val="1870"/>
              <a:buFont typeface="Arial"/>
              <a:buNone/>
            </a:pPr>
            <a:endParaRPr sz="1870" b="0" i="0" u="none" strike="noStrike" cap="none" dirty="0">
              <a:solidFill>
                <a:srgbClr val="FFFFFF"/>
              </a:solidFill>
              <a:latin typeface="Calibri"/>
              <a:ea typeface="Calibri"/>
              <a:cs typeface="Calibri"/>
              <a:sym typeface="Calibri"/>
            </a:endParaRPr>
          </a:p>
          <a:p>
            <a:pPr marL="228600" marR="0" lvl="0" indent="-103108" algn="l" rtl="0">
              <a:lnSpc>
                <a:spcPct val="100000"/>
              </a:lnSpc>
              <a:spcBef>
                <a:spcPts val="1000"/>
              </a:spcBef>
              <a:spcAft>
                <a:spcPts val="0"/>
              </a:spcAft>
              <a:buClr>
                <a:schemeClr val="dk1"/>
              </a:buClr>
              <a:buSzPts val="1976"/>
              <a:buFont typeface="Arial"/>
              <a:buNone/>
            </a:pPr>
            <a:endParaRPr sz="2635" b="0" i="0" u="none" strike="noStrike" cap="none" dirty="0">
              <a:solidFill>
                <a:srgbClr val="FFFFFF"/>
              </a:solidFill>
              <a:latin typeface="Calibri"/>
              <a:ea typeface="Calibri"/>
              <a:cs typeface="Calibri"/>
              <a:sym typeface="Calibri"/>
            </a:endParaRPr>
          </a:p>
          <a:p>
            <a:pPr marL="228600" marR="0" lvl="0" indent="-77470" algn="l" rtl="0">
              <a:lnSpc>
                <a:spcPct val="70000"/>
              </a:lnSpc>
              <a:spcBef>
                <a:spcPts val="1000"/>
              </a:spcBef>
              <a:spcAft>
                <a:spcPts val="0"/>
              </a:spcAft>
              <a:buClr>
                <a:schemeClr val="dk1"/>
              </a:buClr>
              <a:buSzPts val="2380"/>
              <a:buFont typeface="Arial"/>
              <a:buNone/>
            </a:pPr>
            <a:endParaRPr sz="2380" b="0" i="0" u="none" strike="noStrike" cap="none" dirty="0">
              <a:solidFill>
                <a:schemeClr val="dk1"/>
              </a:solidFill>
              <a:latin typeface="Calibri"/>
              <a:ea typeface="Calibri"/>
              <a:cs typeface="Calibri"/>
              <a:sym typeface="Calibri"/>
            </a:endParaRPr>
          </a:p>
        </p:txBody>
      </p:sp>
      <p:pic>
        <p:nvPicPr>
          <p:cNvPr id="401" name="Shape 401"/>
          <p:cNvPicPr preferRelativeResize="0"/>
          <p:nvPr/>
        </p:nvPicPr>
        <p:blipFill rotWithShape="1">
          <a:blip r:embed="rId3">
            <a:alphaModFix/>
          </a:blip>
          <a:srcRect l="6944" t="5309" r="6709" b="7567"/>
          <a:stretch/>
        </p:blipFill>
        <p:spPr>
          <a:xfrm>
            <a:off x="7292050" y="1586277"/>
            <a:ext cx="4460607" cy="4562121"/>
          </a:xfrm>
          <a:prstGeom prst="rect">
            <a:avLst/>
          </a:prstGeom>
          <a:noFill/>
          <a:ln w="28575" cap="flat" cmpd="sng">
            <a:solidFill>
              <a:schemeClr val="lt1"/>
            </a:solidFill>
            <a:prstDash val="solid"/>
            <a:round/>
            <a:headEnd type="none" w="sm" len="sm"/>
            <a:tailEnd type="none" w="sm" len="sm"/>
          </a:ln>
        </p:spPr>
      </p:pic>
    </p:spTree>
    <p:extLst>
      <p:ext uri="{BB962C8B-B14F-4D97-AF65-F5344CB8AC3E}">
        <p14:creationId xmlns:p14="http://schemas.microsoft.com/office/powerpoint/2010/main" val="584766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Shape 416"/>
          <p:cNvSpPr txBox="1"/>
          <p:nvPr/>
        </p:nvSpPr>
        <p:spPr>
          <a:xfrm>
            <a:off x="3244339" y="-9284"/>
            <a:ext cx="5953553" cy="113877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D5DBE5"/>
                </a:solidFill>
                <a:effectLst/>
                <a:uLnTx/>
                <a:uFillTx/>
                <a:latin typeface="Calibri"/>
                <a:ea typeface="Calibri"/>
                <a:cs typeface="Calibri"/>
                <a:sym typeface="Calibri"/>
              </a:rPr>
              <a:t>Prophets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D5DBE5"/>
                </a:solidFill>
                <a:effectLst/>
                <a:uLnTx/>
                <a:uFillTx/>
                <a:latin typeface="Calibri"/>
                <a:ea typeface="Calibri"/>
                <a:cs typeface="Calibri"/>
                <a:sym typeface="Calibri"/>
              </a:rPr>
              <a:t>Descendants of Adam</a:t>
            </a:r>
            <a:endParaRPr kumimoji="0" sz="2400" b="0" i="0" u="none" strike="noStrike" kern="0" cap="none" spc="0" normalizeH="0" baseline="0" noProof="0">
              <a:ln>
                <a:noFill/>
              </a:ln>
              <a:solidFill>
                <a:srgbClr val="D5DBE5"/>
              </a:solidFill>
              <a:effectLst/>
              <a:uLnTx/>
              <a:uFillTx/>
              <a:latin typeface="Calibri"/>
              <a:ea typeface="Calibri"/>
              <a:cs typeface="Calibri"/>
              <a:sym typeface="Calibri"/>
            </a:endParaRPr>
          </a:p>
        </p:txBody>
      </p:sp>
      <p:sp>
        <p:nvSpPr>
          <p:cNvPr id="417" name="Shape 417"/>
          <p:cNvSpPr/>
          <p:nvPr/>
        </p:nvSpPr>
        <p:spPr>
          <a:xfrm>
            <a:off x="5591298" y="1192117"/>
            <a:ext cx="1460665" cy="344385"/>
          </a:xfrm>
          <a:prstGeom prst="rect">
            <a:avLst/>
          </a:prstGeom>
          <a:solidFill>
            <a:srgbClr val="D5DBE5"/>
          </a:solidFill>
          <a:ln w="12700" cap="flat" cmpd="sng">
            <a:solidFill>
              <a:srgbClr val="11151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403E3E"/>
                </a:solidFill>
                <a:effectLst/>
                <a:uLnTx/>
                <a:uFillTx/>
                <a:latin typeface="Calibri"/>
                <a:ea typeface="Calibri"/>
                <a:cs typeface="Calibri"/>
                <a:sym typeface="Calibri"/>
              </a:rPr>
              <a:t>Adam</a:t>
            </a:r>
            <a:endParaRPr kumimoji="0" sz="2400" b="0" i="0" u="none" strike="noStrike" kern="0" cap="none" spc="0" normalizeH="0" baseline="0" noProof="0">
              <a:ln>
                <a:noFill/>
              </a:ln>
              <a:solidFill>
                <a:srgbClr val="403E3E"/>
              </a:solidFill>
              <a:effectLst/>
              <a:uLnTx/>
              <a:uFillTx/>
              <a:latin typeface="Calibri"/>
              <a:ea typeface="Calibri"/>
              <a:cs typeface="Calibri"/>
              <a:sym typeface="Calibri"/>
            </a:endParaRPr>
          </a:p>
        </p:txBody>
      </p:sp>
      <p:sp>
        <p:nvSpPr>
          <p:cNvPr id="418" name="Shape 418"/>
          <p:cNvSpPr/>
          <p:nvPr/>
        </p:nvSpPr>
        <p:spPr>
          <a:xfrm>
            <a:off x="7272431" y="3685181"/>
            <a:ext cx="1460665" cy="344385"/>
          </a:xfrm>
          <a:prstGeom prst="rect">
            <a:avLst/>
          </a:prstGeom>
          <a:solidFill>
            <a:srgbClr val="D5DBE5"/>
          </a:solidFill>
          <a:ln w="12700" cap="flat" cmpd="sng">
            <a:solidFill>
              <a:srgbClr val="222A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403E3E"/>
                </a:solidFill>
                <a:effectLst/>
                <a:uLnTx/>
                <a:uFillTx/>
                <a:latin typeface="Calibri"/>
                <a:ea typeface="Calibri"/>
                <a:cs typeface="Calibri"/>
                <a:sym typeface="Calibri"/>
              </a:rPr>
              <a:t>Ishmael</a:t>
            </a:r>
            <a:endParaRPr kumimoji="0" sz="2400" b="0" i="0" u="none" strike="noStrike" kern="0" cap="none" spc="0" normalizeH="0" baseline="0" noProof="0">
              <a:ln>
                <a:noFill/>
              </a:ln>
              <a:solidFill>
                <a:srgbClr val="403E3E"/>
              </a:solidFill>
              <a:effectLst/>
              <a:uLnTx/>
              <a:uFillTx/>
              <a:latin typeface="Calibri"/>
              <a:ea typeface="Calibri"/>
              <a:cs typeface="Calibri"/>
              <a:sym typeface="Calibri"/>
            </a:endParaRPr>
          </a:p>
        </p:txBody>
      </p:sp>
      <p:sp>
        <p:nvSpPr>
          <p:cNvPr id="419" name="Shape 419"/>
          <p:cNvSpPr/>
          <p:nvPr/>
        </p:nvSpPr>
        <p:spPr>
          <a:xfrm>
            <a:off x="4012582" y="3685182"/>
            <a:ext cx="1460665" cy="344385"/>
          </a:xfrm>
          <a:prstGeom prst="rect">
            <a:avLst/>
          </a:prstGeom>
          <a:solidFill>
            <a:srgbClr val="D5DBE5"/>
          </a:solidFill>
          <a:ln w="12700" cap="flat" cmpd="sng">
            <a:solidFill>
              <a:srgbClr val="222A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403E3E"/>
                </a:solidFill>
                <a:effectLst/>
                <a:uLnTx/>
                <a:uFillTx/>
                <a:latin typeface="Calibri"/>
                <a:ea typeface="Calibri"/>
                <a:cs typeface="Calibri"/>
                <a:sym typeface="Calibri"/>
              </a:rPr>
              <a:t>Isaac</a:t>
            </a:r>
            <a:endParaRPr kumimoji="0" sz="2400" b="0" i="0" u="none" strike="noStrike" kern="0" cap="none" spc="0" normalizeH="0" baseline="0" noProof="0">
              <a:ln>
                <a:noFill/>
              </a:ln>
              <a:solidFill>
                <a:srgbClr val="403E3E"/>
              </a:solidFill>
              <a:effectLst/>
              <a:uLnTx/>
              <a:uFillTx/>
              <a:latin typeface="Calibri"/>
              <a:ea typeface="Calibri"/>
              <a:cs typeface="Calibri"/>
              <a:sym typeface="Calibri"/>
            </a:endParaRPr>
          </a:p>
        </p:txBody>
      </p:sp>
      <p:sp>
        <p:nvSpPr>
          <p:cNvPr id="420" name="Shape 420"/>
          <p:cNvSpPr/>
          <p:nvPr/>
        </p:nvSpPr>
        <p:spPr>
          <a:xfrm>
            <a:off x="5606523" y="1981545"/>
            <a:ext cx="1460665" cy="344385"/>
          </a:xfrm>
          <a:prstGeom prst="rect">
            <a:avLst/>
          </a:prstGeom>
          <a:solidFill>
            <a:srgbClr val="D5DBE5"/>
          </a:solidFill>
          <a:ln w="12700" cap="flat" cmpd="sng">
            <a:solidFill>
              <a:srgbClr val="222A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403E3E"/>
                </a:solidFill>
                <a:effectLst/>
                <a:uLnTx/>
                <a:uFillTx/>
                <a:latin typeface="Calibri"/>
                <a:ea typeface="Calibri"/>
                <a:cs typeface="Calibri"/>
                <a:sym typeface="Calibri"/>
              </a:rPr>
              <a:t>Noah</a:t>
            </a:r>
            <a:endParaRPr kumimoji="0" sz="2400" b="0" i="0" u="none" strike="noStrike" kern="0" cap="none" spc="0" normalizeH="0" baseline="0" noProof="0">
              <a:ln>
                <a:noFill/>
              </a:ln>
              <a:solidFill>
                <a:srgbClr val="403E3E"/>
              </a:solidFill>
              <a:effectLst/>
              <a:uLnTx/>
              <a:uFillTx/>
              <a:latin typeface="Calibri"/>
              <a:ea typeface="Calibri"/>
              <a:cs typeface="Calibri"/>
              <a:sym typeface="Calibri"/>
            </a:endParaRPr>
          </a:p>
        </p:txBody>
      </p:sp>
      <p:sp>
        <p:nvSpPr>
          <p:cNvPr id="421" name="Shape 421"/>
          <p:cNvSpPr/>
          <p:nvPr/>
        </p:nvSpPr>
        <p:spPr>
          <a:xfrm>
            <a:off x="2900154" y="4811110"/>
            <a:ext cx="1460665" cy="344385"/>
          </a:xfrm>
          <a:prstGeom prst="rect">
            <a:avLst/>
          </a:prstGeom>
          <a:solidFill>
            <a:srgbClr val="D5DBE5"/>
          </a:solidFill>
          <a:ln w="12700" cap="flat" cmpd="sng">
            <a:solidFill>
              <a:srgbClr val="222A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403E3E"/>
                </a:solidFill>
                <a:effectLst/>
                <a:uLnTx/>
                <a:uFillTx/>
                <a:latin typeface="Calibri"/>
                <a:ea typeface="Calibri"/>
                <a:cs typeface="Calibri"/>
                <a:sym typeface="Calibri"/>
              </a:rPr>
              <a:t>Moses</a:t>
            </a:r>
            <a:endParaRPr kumimoji="0" sz="2400" b="0" i="0" u="none" strike="noStrike" kern="0" cap="none" spc="0" normalizeH="0" baseline="0" noProof="0">
              <a:ln>
                <a:noFill/>
              </a:ln>
              <a:solidFill>
                <a:srgbClr val="403E3E"/>
              </a:solidFill>
              <a:effectLst/>
              <a:uLnTx/>
              <a:uFillTx/>
              <a:latin typeface="Calibri"/>
              <a:ea typeface="Calibri"/>
              <a:cs typeface="Calibri"/>
              <a:sym typeface="Calibri"/>
            </a:endParaRPr>
          </a:p>
        </p:txBody>
      </p:sp>
      <p:sp>
        <p:nvSpPr>
          <p:cNvPr id="422" name="Shape 422"/>
          <p:cNvSpPr/>
          <p:nvPr/>
        </p:nvSpPr>
        <p:spPr>
          <a:xfrm>
            <a:off x="5658621" y="2785426"/>
            <a:ext cx="1460665" cy="344385"/>
          </a:xfrm>
          <a:prstGeom prst="rect">
            <a:avLst/>
          </a:prstGeom>
          <a:solidFill>
            <a:srgbClr val="D5DBE5"/>
          </a:solidFill>
          <a:ln w="12700" cap="flat" cmpd="sng">
            <a:solidFill>
              <a:srgbClr val="222A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403E3E"/>
                </a:solidFill>
                <a:effectLst/>
                <a:uLnTx/>
                <a:uFillTx/>
                <a:latin typeface="Calibri"/>
                <a:ea typeface="Calibri"/>
                <a:cs typeface="Calibri"/>
                <a:sym typeface="Calibri"/>
              </a:rPr>
              <a:t>Abraham</a:t>
            </a:r>
            <a:endParaRPr kumimoji="0" sz="2400" b="0" i="0" u="none" strike="noStrike" kern="0" cap="none" spc="0" normalizeH="0" baseline="0" noProof="0">
              <a:ln>
                <a:noFill/>
              </a:ln>
              <a:solidFill>
                <a:srgbClr val="403E3E"/>
              </a:solidFill>
              <a:effectLst/>
              <a:uLnTx/>
              <a:uFillTx/>
              <a:latin typeface="Calibri"/>
              <a:ea typeface="Calibri"/>
              <a:cs typeface="Calibri"/>
              <a:sym typeface="Calibri"/>
            </a:endParaRPr>
          </a:p>
        </p:txBody>
      </p:sp>
      <p:sp>
        <p:nvSpPr>
          <p:cNvPr id="423" name="Shape 423"/>
          <p:cNvSpPr/>
          <p:nvPr/>
        </p:nvSpPr>
        <p:spPr>
          <a:xfrm>
            <a:off x="6839485" y="5776958"/>
            <a:ext cx="3734296" cy="1011601"/>
          </a:xfrm>
          <a:prstGeom prst="rect">
            <a:avLst/>
          </a:prstGeom>
          <a:solidFill>
            <a:srgbClr val="D5DBE5"/>
          </a:solidFill>
          <a:ln w="12700" cap="flat" cmpd="sng">
            <a:solidFill>
              <a:srgbClr val="222A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403E3E"/>
                </a:solidFill>
                <a:effectLst/>
                <a:uLnTx/>
                <a:uFillTx/>
                <a:latin typeface="Calibri"/>
                <a:ea typeface="Calibri"/>
                <a:cs typeface="Calibri"/>
                <a:sym typeface="Calibri"/>
              </a:rPr>
              <a:t>Muhammad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403E3E"/>
                </a:solidFill>
                <a:effectLst/>
                <a:uLnTx/>
                <a:uFillTx/>
                <a:latin typeface="Calibri"/>
                <a:ea typeface="Calibri"/>
                <a:cs typeface="Calibri"/>
                <a:sym typeface="Calibri"/>
              </a:rPr>
              <a:t>(Born in the year 570)</a:t>
            </a:r>
            <a:endParaRPr kumimoji="0" sz="1800" b="0" i="0" u="none" strike="noStrike" kern="0" cap="none" spc="0" normalizeH="0" baseline="0" noProof="0">
              <a:ln>
                <a:noFill/>
              </a:ln>
              <a:solidFill>
                <a:srgbClr val="403E3E"/>
              </a:solidFill>
              <a:effectLst/>
              <a:uLnTx/>
              <a:uFillTx/>
              <a:latin typeface="Calibri"/>
              <a:ea typeface="Calibri"/>
              <a:cs typeface="Calibri"/>
              <a:sym typeface="Calibri"/>
            </a:endParaRPr>
          </a:p>
        </p:txBody>
      </p:sp>
      <p:sp>
        <p:nvSpPr>
          <p:cNvPr id="424" name="Shape 424"/>
          <p:cNvSpPr/>
          <p:nvPr/>
        </p:nvSpPr>
        <p:spPr>
          <a:xfrm>
            <a:off x="4277132" y="5504637"/>
            <a:ext cx="1460665" cy="344385"/>
          </a:xfrm>
          <a:prstGeom prst="rect">
            <a:avLst/>
          </a:prstGeom>
          <a:solidFill>
            <a:srgbClr val="D5DBE5"/>
          </a:solidFill>
          <a:ln w="12700" cap="flat" cmpd="sng">
            <a:solidFill>
              <a:srgbClr val="222A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403E3E"/>
                </a:solidFill>
                <a:effectLst/>
                <a:uLnTx/>
                <a:uFillTx/>
                <a:latin typeface="Calibri"/>
                <a:ea typeface="Calibri"/>
                <a:cs typeface="Calibri"/>
                <a:sym typeface="Calibri"/>
              </a:rPr>
              <a:t>Jesus</a:t>
            </a:r>
            <a:endParaRPr kumimoji="0" sz="2400" b="0" i="0" u="none" strike="noStrike" kern="0" cap="none" spc="0" normalizeH="0" baseline="0" noProof="0">
              <a:ln>
                <a:noFill/>
              </a:ln>
              <a:solidFill>
                <a:srgbClr val="403E3E"/>
              </a:solidFill>
              <a:effectLst/>
              <a:uLnTx/>
              <a:uFillTx/>
              <a:latin typeface="Calibri"/>
              <a:ea typeface="Calibri"/>
              <a:cs typeface="Calibri"/>
              <a:sym typeface="Calibri"/>
            </a:endParaRPr>
          </a:p>
        </p:txBody>
      </p:sp>
      <p:pic>
        <p:nvPicPr>
          <p:cNvPr id="425" name="Shape 425"/>
          <p:cNvPicPr preferRelativeResize="0"/>
          <p:nvPr/>
        </p:nvPicPr>
        <p:blipFill rotWithShape="1">
          <a:blip r:embed="rId3">
            <a:alphaModFix/>
          </a:blip>
          <a:srcRect/>
          <a:stretch/>
        </p:blipFill>
        <p:spPr>
          <a:xfrm>
            <a:off x="7178041" y="3913144"/>
            <a:ext cx="2019851" cy="2019851"/>
          </a:xfrm>
          <a:prstGeom prst="rect">
            <a:avLst/>
          </a:prstGeom>
          <a:noFill/>
          <a:ln>
            <a:noFill/>
          </a:ln>
        </p:spPr>
      </p:pic>
      <p:pic>
        <p:nvPicPr>
          <p:cNvPr id="426" name="Shape 426"/>
          <p:cNvPicPr preferRelativeResize="0"/>
          <p:nvPr/>
        </p:nvPicPr>
        <p:blipFill rotWithShape="1">
          <a:blip r:embed="rId3">
            <a:alphaModFix/>
          </a:blip>
          <a:srcRect/>
          <a:stretch/>
        </p:blipFill>
        <p:spPr>
          <a:xfrm>
            <a:off x="4251995" y="4036031"/>
            <a:ext cx="1550156" cy="1550156"/>
          </a:xfrm>
          <a:prstGeom prst="rect">
            <a:avLst/>
          </a:prstGeom>
          <a:noFill/>
          <a:ln>
            <a:noFill/>
          </a:ln>
        </p:spPr>
      </p:pic>
      <p:pic>
        <p:nvPicPr>
          <p:cNvPr id="427" name="Shape 427"/>
          <p:cNvPicPr preferRelativeResize="0"/>
          <p:nvPr/>
        </p:nvPicPr>
        <p:blipFill rotWithShape="1">
          <a:blip r:embed="rId3">
            <a:alphaModFix/>
          </a:blip>
          <a:srcRect/>
          <a:stretch/>
        </p:blipFill>
        <p:spPr>
          <a:xfrm>
            <a:off x="3684786" y="4069633"/>
            <a:ext cx="741477" cy="741477"/>
          </a:xfrm>
          <a:prstGeom prst="rect">
            <a:avLst/>
          </a:prstGeom>
          <a:noFill/>
          <a:ln>
            <a:noFill/>
          </a:ln>
        </p:spPr>
      </p:pic>
      <p:pic>
        <p:nvPicPr>
          <p:cNvPr id="428" name="Shape 428"/>
          <p:cNvPicPr preferRelativeResize="0"/>
          <p:nvPr/>
        </p:nvPicPr>
        <p:blipFill rotWithShape="1">
          <a:blip r:embed="rId3">
            <a:alphaModFix/>
          </a:blip>
          <a:srcRect/>
          <a:stretch/>
        </p:blipFill>
        <p:spPr>
          <a:xfrm>
            <a:off x="6089859" y="2329001"/>
            <a:ext cx="493994" cy="493994"/>
          </a:xfrm>
          <a:prstGeom prst="rect">
            <a:avLst/>
          </a:prstGeom>
          <a:noFill/>
          <a:ln>
            <a:noFill/>
          </a:ln>
        </p:spPr>
      </p:pic>
      <p:pic>
        <p:nvPicPr>
          <p:cNvPr id="429" name="Shape 429"/>
          <p:cNvPicPr preferRelativeResize="0"/>
          <p:nvPr/>
        </p:nvPicPr>
        <p:blipFill rotWithShape="1">
          <a:blip r:embed="rId3">
            <a:alphaModFix/>
          </a:blip>
          <a:srcRect/>
          <a:stretch/>
        </p:blipFill>
        <p:spPr>
          <a:xfrm>
            <a:off x="6086528" y="1522398"/>
            <a:ext cx="493994" cy="493994"/>
          </a:xfrm>
          <a:prstGeom prst="rect">
            <a:avLst/>
          </a:prstGeom>
          <a:noFill/>
          <a:ln>
            <a:noFill/>
          </a:ln>
        </p:spPr>
      </p:pic>
      <p:cxnSp>
        <p:nvCxnSpPr>
          <p:cNvPr id="430" name="Shape 430"/>
          <p:cNvCxnSpPr/>
          <p:nvPr/>
        </p:nvCxnSpPr>
        <p:spPr>
          <a:xfrm flipH="1">
            <a:off x="5591298" y="3192039"/>
            <a:ext cx="348237" cy="419091"/>
          </a:xfrm>
          <a:prstGeom prst="straightConnector1">
            <a:avLst/>
          </a:prstGeom>
          <a:noFill/>
          <a:ln w="9525" cap="flat" cmpd="sng">
            <a:solidFill>
              <a:srgbClr val="BBD6EE"/>
            </a:solidFill>
            <a:prstDash val="solid"/>
            <a:miter lim="800000"/>
            <a:headEnd type="none" w="sm" len="sm"/>
            <a:tailEnd type="triangle" w="med" len="med"/>
          </a:ln>
        </p:spPr>
      </p:cxnSp>
      <p:cxnSp>
        <p:nvCxnSpPr>
          <p:cNvPr id="431" name="Shape 431"/>
          <p:cNvCxnSpPr/>
          <p:nvPr/>
        </p:nvCxnSpPr>
        <p:spPr>
          <a:xfrm>
            <a:off x="7004635" y="3173267"/>
            <a:ext cx="346810" cy="398017"/>
          </a:xfrm>
          <a:prstGeom prst="straightConnector1">
            <a:avLst/>
          </a:prstGeom>
          <a:noFill/>
          <a:ln w="9525" cap="flat" cmpd="sng">
            <a:solidFill>
              <a:srgbClr val="BBD6EE"/>
            </a:solidFill>
            <a:prstDash val="solid"/>
            <a:miter lim="800000"/>
            <a:headEnd type="none" w="sm" len="sm"/>
            <a:tailEnd type="triangle" w="med" len="med"/>
          </a:ln>
        </p:spPr>
      </p:cxnSp>
    </p:spTree>
    <p:extLst>
      <p:ext uri="{BB962C8B-B14F-4D97-AF65-F5344CB8AC3E}">
        <p14:creationId xmlns:p14="http://schemas.microsoft.com/office/powerpoint/2010/main" val="1018775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Shape 437"/>
          <p:cNvSpPr/>
          <p:nvPr/>
        </p:nvSpPr>
        <p:spPr>
          <a:xfrm>
            <a:off x="1964950" y="757475"/>
            <a:ext cx="7135838" cy="553997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1" i="0" u="none" strike="noStrike" kern="0" cap="none" spc="0" normalizeH="0" baseline="0" noProof="0">
              <a:ln>
                <a:noFill/>
              </a:ln>
              <a:solidFill>
                <a:srgbClr val="FFFFFF"/>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FFFFFF"/>
              </a:buClr>
              <a:buSzPts val="1800"/>
              <a:buFont typeface="Noto Sans Symbols"/>
              <a:buChar char="❖"/>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Born in Mecca, Saudi Arabia</a:t>
            </a: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a:p>
            <a:pPr marL="342900" marR="0" lvl="0" indent="-228600" algn="l" defTabSz="914400" rtl="0" eaLnBrk="1" fontAlgn="auto" latinLnBrk="0" hangingPunct="1">
              <a:lnSpc>
                <a:spcPct val="100000"/>
              </a:lnSpc>
              <a:spcBef>
                <a:spcPts val="0"/>
              </a:spcBef>
              <a:spcAft>
                <a:spcPts val="0"/>
              </a:spcAft>
              <a:buClr>
                <a:srgbClr val="000000"/>
              </a:buClr>
              <a:buSzPts val="1800"/>
              <a:buFont typeface="Noto Sans Symbols"/>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FFFFFF"/>
              </a:buClr>
              <a:buSzPts val="1800"/>
              <a:buFont typeface="Noto Sans Symbols"/>
              <a:buChar char="❖"/>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First revelation through Angel Gabriel</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FFFFFF"/>
              </a:buClr>
              <a:buSzPts val="1800"/>
              <a:buFont typeface="Noto Sans Symbols"/>
              <a:buChar char="❖"/>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Teaching of monotheism</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FFFFFF"/>
              </a:buClr>
              <a:buSzPts val="1800"/>
              <a:buFont typeface="Noto Sans Symbols"/>
              <a:buChar char="❖"/>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Persecution</a:t>
            </a: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a:p>
            <a:pPr marL="342900" marR="0" lvl="0" indent="-228600" algn="l" defTabSz="914400" rtl="0" eaLnBrk="1" fontAlgn="auto" latinLnBrk="0" hangingPunct="1">
              <a:lnSpc>
                <a:spcPct val="100000"/>
              </a:lnSpc>
              <a:spcBef>
                <a:spcPts val="0"/>
              </a:spcBef>
              <a:spcAft>
                <a:spcPts val="0"/>
              </a:spcAft>
              <a:buClr>
                <a:srgbClr val="000000"/>
              </a:buClr>
              <a:buSzPts val="1800"/>
              <a:buFont typeface="Noto Sans Symbols"/>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FFFFFF"/>
              </a:buClr>
              <a:buSzPts val="1800"/>
              <a:buFont typeface="Noto Sans Symbols"/>
              <a:buChar char="❖"/>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Migration to Medina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FFFFFF"/>
              </a:buClr>
              <a:buSzPts val="1800"/>
              <a:buFont typeface="Noto Sans Symbols"/>
              <a:buChar char="❖"/>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Beginning of Islamic calendar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FFFFFF"/>
              </a:buClr>
              <a:buSzPts val="1800"/>
              <a:buFont typeface="Noto Sans Symbols"/>
              <a:buChar char="❖"/>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Establishment of first Islamic community</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228600" algn="l" defTabSz="914400" rtl="0" eaLnBrk="1" fontAlgn="auto" latinLnBrk="0" hangingPunct="1">
              <a:lnSpc>
                <a:spcPct val="100000"/>
              </a:lnSpc>
              <a:spcBef>
                <a:spcPts val="0"/>
              </a:spcBef>
              <a:spcAft>
                <a:spcPts val="0"/>
              </a:spcAft>
              <a:buClr>
                <a:srgbClr val="000000"/>
              </a:buClr>
              <a:buSzPts val="1800"/>
              <a:buFont typeface="Noto Sans Symbols"/>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FFFFFF"/>
              </a:buClr>
              <a:buSzPts val="1800"/>
              <a:buFont typeface="Noto Sans Symbols"/>
              <a:buChar char="❖"/>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Death of Prophet Muhammad</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228600" algn="l" defTabSz="914400" rtl="0" eaLnBrk="1" fontAlgn="auto" latinLnBrk="0" hangingPunct="1">
              <a:lnSpc>
                <a:spcPct val="100000"/>
              </a:lnSpc>
              <a:spcBef>
                <a:spcPts val="0"/>
              </a:spcBef>
              <a:spcAft>
                <a:spcPts val="0"/>
              </a:spcAft>
              <a:buClr>
                <a:srgbClr val="000000"/>
              </a:buClr>
              <a:buSzPts val="1800"/>
              <a:buFont typeface="Noto Sans Symbols"/>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FFFFFF"/>
              </a:buClr>
              <a:buSzPts val="1800"/>
              <a:buFont typeface="Noto Sans Symbols"/>
              <a:buChar char="❖"/>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Spread of Islam to other areas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Shape 438"/>
          <p:cNvSpPr txBox="1"/>
          <p:nvPr/>
        </p:nvSpPr>
        <p:spPr>
          <a:xfrm>
            <a:off x="4801967" y="12477"/>
            <a:ext cx="2999539" cy="76944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FFFFFF"/>
                </a:solidFill>
                <a:effectLst/>
                <a:uLnTx/>
                <a:uFillTx/>
                <a:latin typeface="Calibri"/>
                <a:ea typeface="Calibri"/>
                <a:cs typeface="Calibri"/>
                <a:sym typeface="Calibri"/>
              </a:rPr>
              <a:t>Muhammad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39" name="Shape 439"/>
          <p:cNvPicPr preferRelativeResize="0"/>
          <p:nvPr/>
        </p:nvPicPr>
        <p:blipFill rotWithShape="1">
          <a:blip r:embed="rId3">
            <a:alphaModFix/>
          </a:blip>
          <a:srcRect/>
          <a:stretch/>
        </p:blipFill>
        <p:spPr>
          <a:xfrm>
            <a:off x="7531171" y="1483926"/>
            <a:ext cx="4510981" cy="2986269"/>
          </a:xfrm>
          <a:prstGeom prst="rect">
            <a:avLst/>
          </a:prstGeom>
          <a:noFill/>
          <a:ln w="28575" cap="flat" cmpd="sng">
            <a:solidFill>
              <a:schemeClr val="lt1"/>
            </a:solidFill>
            <a:prstDash val="solid"/>
            <a:round/>
            <a:headEnd type="none" w="sm" len="sm"/>
            <a:tailEnd type="none" w="sm" len="sm"/>
          </a:ln>
        </p:spPr>
      </p:pic>
      <p:sp>
        <p:nvSpPr>
          <p:cNvPr id="440" name="Shape 440"/>
          <p:cNvSpPr txBox="1"/>
          <p:nvPr/>
        </p:nvSpPr>
        <p:spPr>
          <a:xfrm>
            <a:off x="432703" y="1465361"/>
            <a:ext cx="1257460" cy="483209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srgbClr val="FFFFFF"/>
                </a:solidFill>
                <a:effectLst/>
                <a:uLnTx/>
                <a:uFillTx/>
                <a:latin typeface="Calibri"/>
                <a:ea typeface="Calibri"/>
                <a:cs typeface="Calibri"/>
                <a:sym typeface="Calibri"/>
              </a:rPr>
              <a:t>570</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srgbClr val="FFFFFF"/>
                </a:solidFill>
                <a:effectLst/>
                <a:uLnTx/>
                <a:uFillTx/>
                <a:latin typeface="Calibri"/>
                <a:ea typeface="Calibri"/>
                <a:cs typeface="Calibri"/>
                <a:sym typeface="Calibri"/>
              </a:rPr>
              <a:t>610</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srgbClr val="FFFFFF"/>
                </a:solidFill>
                <a:effectLst/>
                <a:uLnTx/>
                <a:uFillTx/>
                <a:latin typeface="Calibri"/>
                <a:ea typeface="Calibri"/>
                <a:cs typeface="Calibri"/>
                <a:sym typeface="Calibri"/>
              </a:rPr>
              <a:t>622</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srgbClr val="FFFFFF"/>
                </a:solidFill>
                <a:effectLst/>
                <a:uLnTx/>
                <a:uFillTx/>
                <a:latin typeface="Calibri"/>
                <a:ea typeface="Calibri"/>
                <a:cs typeface="Calibri"/>
                <a:sym typeface="Calibri"/>
              </a:rPr>
              <a:t>632</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2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srgbClr val="FFFFFF"/>
                </a:solidFill>
                <a:effectLst/>
                <a:uLnTx/>
                <a:uFillTx/>
                <a:latin typeface="Calibri"/>
                <a:ea typeface="Calibri"/>
                <a:cs typeface="Calibri"/>
                <a:sym typeface="Calibri"/>
              </a:rPr>
              <a:t>After 632</a:t>
            </a:r>
            <a:endParaRPr kumimoji="0" sz="2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41" name="Shape 441"/>
          <p:cNvSpPr txBox="1"/>
          <p:nvPr/>
        </p:nvSpPr>
        <p:spPr>
          <a:xfrm>
            <a:off x="8785138" y="4589602"/>
            <a:ext cx="2300694" cy="64633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FFFFF"/>
                </a:solidFill>
                <a:effectLst/>
                <a:uLnTx/>
                <a:uFillTx/>
                <a:latin typeface="Calibri"/>
                <a:ea typeface="Calibri"/>
                <a:cs typeface="Calibri"/>
                <a:sym typeface="Calibri"/>
              </a:rPr>
              <a:t>The Prophet’s Mosque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FFFFF"/>
                </a:solidFill>
                <a:effectLst/>
                <a:uLnTx/>
                <a:uFillTx/>
                <a:latin typeface="Calibri"/>
                <a:ea typeface="Calibri"/>
                <a:cs typeface="Calibri"/>
                <a:sym typeface="Calibri"/>
              </a:rPr>
              <a:t>Medina, Saudi Arabia</a:t>
            </a: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60631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Shape 456"/>
          <p:cNvSpPr txBox="1">
            <a:spLocks noGrp="1"/>
          </p:cNvSpPr>
          <p:nvPr>
            <p:ph type="title"/>
          </p:nvPr>
        </p:nvSpPr>
        <p:spPr>
          <a:xfrm>
            <a:off x="4634697" y="-50457"/>
            <a:ext cx="3412524"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4400"/>
              <a:buFont typeface="Calibri"/>
              <a:buNone/>
            </a:pPr>
            <a:r>
              <a:rPr lang="en-US" sz="4400" b="0" i="0" u="none" strike="noStrike" cap="none">
                <a:solidFill>
                  <a:schemeClr val="lt1"/>
                </a:solidFill>
                <a:latin typeface="Calibri"/>
                <a:ea typeface="Calibri"/>
                <a:cs typeface="Calibri"/>
                <a:sym typeface="Calibri"/>
              </a:rPr>
              <a:t>Quran</a:t>
            </a:r>
            <a:br>
              <a:rPr lang="en-US" sz="4400" b="0" i="0" u="none" strike="noStrike" cap="none">
                <a:solidFill>
                  <a:schemeClr val="lt1"/>
                </a:solidFill>
                <a:latin typeface="Calibri"/>
                <a:ea typeface="Calibri"/>
                <a:cs typeface="Calibri"/>
                <a:sym typeface="Calibri"/>
              </a:rPr>
            </a:br>
            <a:r>
              <a:rPr lang="en-US" sz="2400" b="0" i="0" u="none" strike="noStrike" cap="none">
                <a:solidFill>
                  <a:schemeClr val="lt1"/>
                </a:solidFill>
                <a:latin typeface="Calibri"/>
                <a:ea typeface="Calibri"/>
                <a:cs typeface="Calibri"/>
                <a:sym typeface="Calibri"/>
              </a:rPr>
              <a:t>Holy Book of Islam</a:t>
            </a:r>
            <a:endParaRPr sz="2400" b="0" i="0" u="none" strike="noStrike" cap="none">
              <a:solidFill>
                <a:schemeClr val="lt1"/>
              </a:solidFill>
              <a:latin typeface="Calibri"/>
              <a:ea typeface="Calibri"/>
              <a:cs typeface="Calibri"/>
              <a:sym typeface="Calibri"/>
            </a:endParaRPr>
          </a:p>
        </p:txBody>
      </p:sp>
      <p:pic>
        <p:nvPicPr>
          <p:cNvPr id="457" name="Shape 457"/>
          <p:cNvPicPr preferRelativeResize="0"/>
          <p:nvPr/>
        </p:nvPicPr>
        <p:blipFill rotWithShape="1">
          <a:blip r:embed="rId3">
            <a:alphaModFix/>
          </a:blip>
          <a:srcRect/>
          <a:stretch/>
        </p:blipFill>
        <p:spPr>
          <a:xfrm>
            <a:off x="9114303" y="6065415"/>
            <a:ext cx="609600" cy="609600"/>
          </a:xfrm>
          <a:prstGeom prst="rect">
            <a:avLst/>
          </a:prstGeom>
          <a:noFill/>
          <a:ln>
            <a:noFill/>
          </a:ln>
        </p:spPr>
      </p:pic>
      <p:pic>
        <p:nvPicPr>
          <p:cNvPr id="458" name="Shape 458"/>
          <p:cNvPicPr preferRelativeResize="0"/>
          <p:nvPr/>
        </p:nvPicPr>
        <p:blipFill rotWithShape="1">
          <a:blip r:embed="rId4">
            <a:alphaModFix/>
          </a:blip>
          <a:srcRect/>
          <a:stretch/>
        </p:blipFill>
        <p:spPr>
          <a:xfrm>
            <a:off x="6470247" y="1992018"/>
            <a:ext cx="5288113" cy="3966085"/>
          </a:xfrm>
          <a:prstGeom prst="rect">
            <a:avLst/>
          </a:prstGeom>
          <a:noFill/>
          <a:ln w="28575" cap="flat" cmpd="sng">
            <a:solidFill>
              <a:schemeClr val="lt1"/>
            </a:solidFill>
            <a:prstDash val="solid"/>
            <a:round/>
            <a:headEnd type="none" w="sm" len="sm"/>
            <a:tailEnd type="none" w="sm" len="sm"/>
          </a:ln>
        </p:spPr>
      </p:pic>
      <p:sp>
        <p:nvSpPr>
          <p:cNvPr id="459" name="Shape 459"/>
          <p:cNvSpPr txBox="1"/>
          <p:nvPr/>
        </p:nvSpPr>
        <p:spPr>
          <a:xfrm>
            <a:off x="838199" y="1803119"/>
            <a:ext cx="5632047" cy="4154984"/>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
                <a:srgbClr val="FFFFFF"/>
              </a:buClr>
              <a:buSzPts val="1800"/>
              <a:buFont typeface="Noto Sans Symbols"/>
              <a:buChar char="❖"/>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Revealed in Arabic to Muhammad by God through Angel Gabriel</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228600" algn="l" defTabSz="914400" rtl="0" eaLnBrk="1" fontAlgn="auto" latinLnBrk="0" hangingPunct="1">
              <a:lnSpc>
                <a:spcPct val="100000"/>
              </a:lnSpc>
              <a:spcBef>
                <a:spcPts val="0"/>
              </a:spcBef>
              <a:spcAft>
                <a:spcPts val="0"/>
              </a:spcAft>
              <a:buClr>
                <a:srgbClr val="000000"/>
              </a:buClr>
              <a:buSzPts val="1800"/>
              <a:buFont typeface="Noto Sans Symbols"/>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a:p>
            <a:pPr marL="342900" marR="0" lvl="0" indent="-228600" algn="l" defTabSz="914400" rtl="0" eaLnBrk="1" fontAlgn="auto" latinLnBrk="0" hangingPunct="1">
              <a:lnSpc>
                <a:spcPct val="100000"/>
              </a:lnSpc>
              <a:spcBef>
                <a:spcPts val="0"/>
              </a:spcBef>
              <a:spcAft>
                <a:spcPts val="0"/>
              </a:spcAft>
              <a:buClr>
                <a:srgbClr val="000000"/>
              </a:buClr>
              <a:buSzPts val="1800"/>
              <a:buFont typeface="Noto Sans Symbols"/>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FFFFFF"/>
              </a:buClr>
              <a:buSzPts val="1800"/>
              <a:buFont typeface="Noto Sans Symbols"/>
              <a:buChar char="❖"/>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Revelation spread over 23 years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228600" algn="l" defTabSz="914400" rtl="0" eaLnBrk="1" fontAlgn="auto" latinLnBrk="0" hangingPunct="1">
              <a:lnSpc>
                <a:spcPct val="100000"/>
              </a:lnSpc>
              <a:spcBef>
                <a:spcPts val="0"/>
              </a:spcBef>
              <a:spcAft>
                <a:spcPts val="0"/>
              </a:spcAft>
              <a:buClr>
                <a:srgbClr val="000000"/>
              </a:buClr>
              <a:buSzPts val="1800"/>
              <a:buFont typeface="Noto Sans Symbols"/>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a:p>
            <a:pPr marL="342900" marR="0" lvl="0" indent="-228600" algn="l" defTabSz="914400" rtl="0" eaLnBrk="1" fontAlgn="auto" latinLnBrk="0" hangingPunct="1">
              <a:lnSpc>
                <a:spcPct val="100000"/>
              </a:lnSpc>
              <a:spcBef>
                <a:spcPts val="0"/>
              </a:spcBef>
              <a:spcAft>
                <a:spcPts val="0"/>
              </a:spcAft>
              <a:buClr>
                <a:srgbClr val="000000"/>
              </a:buClr>
              <a:buSzPts val="1800"/>
              <a:buFont typeface="Noto Sans Symbols"/>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FFFFFF"/>
              </a:buClr>
              <a:buSzPts val="1800"/>
              <a:buFont typeface="Noto Sans Symbols"/>
              <a:buChar char="❖"/>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Primary source of guidance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342900" marR="0" lvl="0" indent="-228600" algn="l" defTabSz="914400" rtl="0" eaLnBrk="1" fontAlgn="auto" latinLnBrk="0" hangingPunct="1">
              <a:lnSpc>
                <a:spcPct val="100000"/>
              </a:lnSpc>
              <a:spcBef>
                <a:spcPts val="0"/>
              </a:spcBef>
              <a:spcAft>
                <a:spcPts val="0"/>
              </a:spcAft>
              <a:buClr>
                <a:srgbClr val="000000"/>
              </a:buClr>
              <a:buSzPts val="1800"/>
              <a:buFont typeface="Noto Sans Symbols"/>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a:p>
            <a:pPr marL="342900" marR="0" lvl="0" indent="-228600" algn="l" defTabSz="914400" rtl="0" eaLnBrk="1" fontAlgn="auto" latinLnBrk="0" hangingPunct="1">
              <a:lnSpc>
                <a:spcPct val="100000"/>
              </a:lnSpc>
              <a:spcBef>
                <a:spcPts val="0"/>
              </a:spcBef>
              <a:spcAft>
                <a:spcPts val="0"/>
              </a:spcAft>
              <a:buClr>
                <a:srgbClr val="000000"/>
              </a:buClr>
              <a:buSzPts val="1800"/>
              <a:buFont typeface="Noto Sans Symbols"/>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FFFFFF"/>
              </a:buClr>
              <a:buSzPts val="1800"/>
              <a:buFont typeface="Noto Sans Symbols"/>
              <a:buChar char="❖"/>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Last revelation from God to humanity</a:t>
            </a: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58413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Shape 507"/>
          <p:cNvSpPr txBox="1">
            <a:spLocks noGrp="1"/>
          </p:cNvSpPr>
          <p:nvPr>
            <p:ph type="title"/>
          </p:nvPr>
        </p:nvSpPr>
        <p:spPr>
          <a:xfrm>
            <a:off x="3085777" y="127321"/>
            <a:ext cx="5271144"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4400"/>
              <a:buFont typeface="Calibri"/>
              <a:buNone/>
            </a:pPr>
            <a:r>
              <a:rPr lang="en-US" sz="4400" b="0" i="0" u="none" strike="noStrike" cap="none">
                <a:solidFill>
                  <a:schemeClr val="lt1"/>
                </a:solidFill>
                <a:latin typeface="Calibri"/>
                <a:ea typeface="Calibri"/>
                <a:cs typeface="Calibri"/>
                <a:sym typeface="Calibri"/>
              </a:rPr>
              <a:t>Five Pillars </a:t>
            </a:r>
            <a:br>
              <a:rPr lang="en-US" sz="4400" b="0" i="0" u="none" strike="noStrike" cap="none">
                <a:solidFill>
                  <a:schemeClr val="lt1"/>
                </a:solidFill>
                <a:latin typeface="Calibri"/>
                <a:ea typeface="Calibri"/>
                <a:cs typeface="Calibri"/>
                <a:sym typeface="Calibri"/>
              </a:rPr>
            </a:br>
            <a:r>
              <a:rPr lang="en-US" sz="2400" b="0" i="0" u="none" strike="noStrike" cap="none">
                <a:solidFill>
                  <a:schemeClr val="lt1"/>
                </a:solidFill>
                <a:latin typeface="Calibri"/>
                <a:ea typeface="Calibri"/>
                <a:cs typeface="Calibri"/>
                <a:sym typeface="Calibri"/>
              </a:rPr>
              <a:t>in Islam</a:t>
            </a:r>
            <a:endParaRPr sz="2400" b="0" i="0" u="none" strike="noStrike" cap="none">
              <a:solidFill>
                <a:schemeClr val="lt1"/>
              </a:solidFill>
              <a:latin typeface="Calibri"/>
              <a:ea typeface="Calibri"/>
              <a:cs typeface="Calibri"/>
              <a:sym typeface="Calibri"/>
            </a:endParaRPr>
          </a:p>
        </p:txBody>
      </p:sp>
      <p:pic>
        <p:nvPicPr>
          <p:cNvPr id="508" name="Shape 508"/>
          <p:cNvPicPr preferRelativeResize="0">
            <a:picLocks noGrp="1"/>
          </p:cNvPicPr>
          <p:nvPr>
            <p:ph type="body" idx="1"/>
          </p:nvPr>
        </p:nvPicPr>
        <p:blipFill rotWithShape="1">
          <a:blip r:embed="rId3">
            <a:alphaModFix/>
          </a:blip>
          <a:srcRect/>
          <a:stretch/>
        </p:blipFill>
        <p:spPr>
          <a:xfrm>
            <a:off x="5301205" y="1888966"/>
            <a:ext cx="6503260" cy="4406097"/>
          </a:xfrm>
          <a:prstGeom prst="rect">
            <a:avLst/>
          </a:prstGeom>
          <a:noFill/>
          <a:ln w="28575" cap="flat" cmpd="sng">
            <a:solidFill>
              <a:schemeClr val="lt1"/>
            </a:solidFill>
            <a:prstDash val="solid"/>
            <a:round/>
            <a:headEnd type="none" w="sm" len="sm"/>
            <a:tailEnd type="none" w="sm" len="sm"/>
          </a:ln>
        </p:spPr>
      </p:pic>
      <p:sp>
        <p:nvSpPr>
          <p:cNvPr id="509" name="Shape 509"/>
          <p:cNvSpPr txBox="1"/>
          <p:nvPr/>
        </p:nvSpPr>
        <p:spPr>
          <a:xfrm>
            <a:off x="1349811" y="2232412"/>
            <a:ext cx="2974597" cy="4062651"/>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
                <a:srgbClr val="FFFFFF"/>
              </a:buClr>
              <a:buSzPts val="2400"/>
              <a:buFont typeface="Calibri"/>
              <a:buAutoNum type="arabicPeriod"/>
              <a:tabLst/>
              <a:defRPr/>
            </a:pPr>
            <a: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t>Declaration of Faith</a:t>
            </a:r>
          </a:p>
          <a:p>
            <a:pPr marL="342900" marR="0" lvl="0" indent="-342900" algn="l" defTabSz="914400" rtl="0" eaLnBrk="1" fontAlgn="auto" latinLnBrk="0" hangingPunct="1">
              <a:lnSpc>
                <a:spcPct val="100000"/>
              </a:lnSpc>
              <a:spcBef>
                <a:spcPts val="0"/>
              </a:spcBef>
              <a:spcAft>
                <a:spcPts val="0"/>
              </a:spcAft>
              <a:buClr>
                <a:srgbClr val="FFFFFF"/>
              </a:buClr>
              <a:buSzPts val="2400"/>
              <a:buFont typeface="Calibri"/>
              <a:buAutoNum type="arabicPeriod"/>
              <a:tabLst/>
              <a:defRPr/>
            </a:pPr>
            <a:endPar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FFFFFF"/>
              </a:buClr>
              <a:buSzPts val="2400"/>
              <a:buFont typeface="Calibri"/>
              <a:buAutoNum type="arabicPeriod"/>
              <a:tabLst/>
              <a:defRPr/>
            </a:pPr>
            <a: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t>Prayer</a:t>
            </a:r>
          </a:p>
          <a:p>
            <a:pPr marL="342900" marR="0" lvl="0" indent="-342900" algn="l" defTabSz="914400" rtl="0" eaLnBrk="1" fontAlgn="auto" latinLnBrk="0" hangingPunct="1">
              <a:lnSpc>
                <a:spcPct val="100000"/>
              </a:lnSpc>
              <a:spcBef>
                <a:spcPts val="0"/>
              </a:spcBef>
              <a:spcAft>
                <a:spcPts val="0"/>
              </a:spcAft>
              <a:buClr>
                <a:srgbClr val="FFFFFF"/>
              </a:buClr>
              <a:buSzPts val="2400"/>
              <a:buFont typeface="Calibri"/>
              <a:buAutoNum type="arabicPeriod"/>
              <a:tabLst/>
              <a:defRPr/>
            </a:pPr>
            <a:endPar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FFFFFF"/>
              </a:buClr>
              <a:buSzPts val="2400"/>
              <a:buFont typeface="Calibri"/>
              <a:buAutoNum type="arabicPeriod"/>
              <a:tabLst/>
              <a:defRPr/>
            </a:pPr>
            <a: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t>Charity</a:t>
            </a:r>
          </a:p>
          <a:p>
            <a:pPr marL="342900" marR="0" lvl="0" indent="-342900" algn="l" defTabSz="914400" rtl="0" eaLnBrk="1" fontAlgn="auto" latinLnBrk="0" hangingPunct="1">
              <a:lnSpc>
                <a:spcPct val="100000"/>
              </a:lnSpc>
              <a:spcBef>
                <a:spcPts val="0"/>
              </a:spcBef>
              <a:spcAft>
                <a:spcPts val="0"/>
              </a:spcAft>
              <a:buClr>
                <a:srgbClr val="FFFFFF"/>
              </a:buClr>
              <a:buSzPts val="2400"/>
              <a:buFont typeface="Calibri"/>
              <a:buAutoNum type="arabicPeriod"/>
              <a:tabLst/>
              <a:defRPr/>
            </a:pPr>
            <a:endPar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FFFFFF"/>
              </a:buClr>
              <a:buSzPts val="2400"/>
              <a:buFont typeface="Calibri"/>
              <a:buAutoNum type="arabicPeriod"/>
              <a:tabLst/>
              <a:defRPr/>
            </a:pPr>
            <a: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t>Fasting</a:t>
            </a:r>
          </a:p>
          <a:p>
            <a:pPr marL="342900" marR="0" lvl="0" indent="-342900" algn="l" defTabSz="914400" rtl="0" eaLnBrk="1" fontAlgn="auto" latinLnBrk="0" hangingPunct="1">
              <a:lnSpc>
                <a:spcPct val="100000"/>
              </a:lnSpc>
              <a:spcBef>
                <a:spcPts val="0"/>
              </a:spcBef>
              <a:spcAft>
                <a:spcPts val="0"/>
              </a:spcAft>
              <a:buClr>
                <a:srgbClr val="FFFFFF"/>
              </a:buClr>
              <a:buSzPts val="2400"/>
              <a:buFont typeface="Calibri"/>
              <a:buAutoNum type="arabicPeriod"/>
              <a:tabLst/>
              <a:defRPr/>
            </a:pPr>
            <a:endPar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FFFFFF"/>
              </a:buClr>
              <a:buSzPts val="2400"/>
              <a:buFont typeface="Calibri"/>
              <a:buAutoNum type="arabicPeriod"/>
              <a:tabLst/>
              <a:defRPr/>
            </a:pPr>
            <a: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t>Pilgrimage</a:t>
            </a:r>
          </a:p>
          <a:p>
            <a:pPr marL="342900" marR="0" lvl="0" indent="-342900" algn="l" defTabSz="914400" rtl="0" eaLnBrk="1" fontAlgn="auto" latinLnBrk="0" hangingPunct="1">
              <a:lnSpc>
                <a:spcPct val="100000"/>
              </a:lnSpc>
              <a:spcBef>
                <a:spcPts val="0"/>
              </a:spcBef>
              <a:spcAft>
                <a:spcPts val="0"/>
              </a:spcAft>
              <a:buClr>
                <a:srgbClr val="FFFFFF"/>
              </a:buClr>
              <a:buSzPts val="2400"/>
              <a:buFont typeface="Calibri"/>
              <a:buAutoNum type="arabicPeriod"/>
              <a:tabLst/>
              <a:defRPr/>
            </a:pPr>
            <a:endPar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83439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246313" y="1768187"/>
            <a:ext cx="7772400" cy="4358865"/>
          </a:xfrm>
        </p:spPr>
        <p:txBody>
          <a:bodyPr/>
          <a:lstStyle/>
          <a:p>
            <a:endParaRPr lang="en-US" dirty="0"/>
          </a:p>
          <a:p>
            <a:pPr algn="ctr"/>
            <a:r>
              <a:rPr lang="en-US" b="1" dirty="0"/>
              <a:t>Our Mission:</a:t>
            </a:r>
          </a:p>
          <a:p>
            <a:pPr algn="ctr"/>
            <a:endParaRPr lang="en-US" sz="1400" b="1" dirty="0"/>
          </a:p>
          <a:p>
            <a:pPr algn="ctr"/>
            <a:r>
              <a:rPr lang="en-US" dirty="0"/>
              <a:t>To foster collaborative opportunities to creatively address community needs in Anoka County</a:t>
            </a:r>
            <a:r>
              <a:rPr lang="en-US" b="1" dirty="0"/>
              <a:t>.</a:t>
            </a:r>
          </a:p>
          <a:p>
            <a:endParaRPr lang="en-US" dirty="0"/>
          </a:p>
          <a:p>
            <a:endParaRPr lang="en-US" dirty="0"/>
          </a:p>
          <a:p>
            <a:r>
              <a:rPr lang="en-US" dirty="0"/>
              <a:t>If there is a topic you would like CAN to cover at the next event, please talk to us after or visit our website and send us a message</a:t>
            </a:r>
          </a:p>
          <a:p>
            <a:pPr algn="ctr"/>
            <a:r>
              <a:rPr lang="en-US" b="1" dirty="0">
                <a:latin typeface="Arial Black"/>
                <a:cs typeface="Arial Black"/>
              </a:rPr>
              <a:t>www.compassionactionnetwork.org</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6744" y="0"/>
            <a:ext cx="8251539" cy="1768186"/>
          </a:xfrm>
          <a:prstGeom prst="rect">
            <a:avLst/>
          </a:prstGeom>
        </p:spPr>
      </p:pic>
    </p:spTree>
    <p:extLst>
      <p:ext uri="{BB962C8B-B14F-4D97-AF65-F5344CB8AC3E}">
        <p14:creationId xmlns:p14="http://schemas.microsoft.com/office/powerpoint/2010/main" val="1163901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pic>
        <p:nvPicPr>
          <p:cNvPr id="589" name="Shape 589" descr="stick_figure_sit_in_question_mark_image_500_clr.png"/>
          <p:cNvPicPr preferRelativeResize="0"/>
          <p:nvPr/>
        </p:nvPicPr>
        <p:blipFill rotWithShape="1">
          <a:blip r:embed="rId3">
            <a:alphaModFix/>
          </a:blip>
          <a:srcRect/>
          <a:stretch/>
        </p:blipFill>
        <p:spPr>
          <a:xfrm>
            <a:off x="2885874" y="0"/>
            <a:ext cx="5822114" cy="7197091"/>
          </a:xfrm>
          <a:prstGeom prst="rect">
            <a:avLst/>
          </a:prstGeom>
          <a:noFill/>
          <a:ln>
            <a:noFill/>
          </a:ln>
        </p:spPr>
      </p:pic>
      <p:pic>
        <p:nvPicPr>
          <p:cNvPr id="590" name="Shape 590" descr="irg_logo.png"/>
          <p:cNvPicPr preferRelativeResize="0"/>
          <p:nvPr/>
        </p:nvPicPr>
        <p:blipFill rotWithShape="1">
          <a:blip r:embed="rId4">
            <a:alphaModFix/>
          </a:blip>
          <a:srcRect/>
          <a:stretch/>
        </p:blipFill>
        <p:spPr>
          <a:xfrm>
            <a:off x="8513613" y="5791259"/>
            <a:ext cx="3315923" cy="850900"/>
          </a:xfrm>
          <a:prstGeom prst="rect">
            <a:avLst/>
          </a:prstGeom>
          <a:noFill/>
          <a:ln>
            <a:noFill/>
          </a:ln>
        </p:spPr>
      </p:pic>
      <p:sp>
        <p:nvSpPr>
          <p:cNvPr id="591" name="Shape 591"/>
          <p:cNvSpPr/>
          <p:nvPr/>
        </p:nvSpPr>
        <p:spPr>
          <a:xfrm>
            <a:off x="241395" y="6057384"/>
            <a:ext cx="2838854" cy="58477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FEE599"/>
                </a:solidFill>
                <a:effectLst/>
                <a:uLnTx/>
                <a:uFillTx/>
                <a:latin typeface="Calibri"/>
                <a:ea typeface="Calibri"/>
                <a:cs typeface="Calibri"/>
                <a:sym typeface="Calibri"/>
              </a:rPr>
              <a:t>www.irgMN.org</a:t>
            </a:r>
            <a:endParaRPr kumimoji="0" sz="3200" b="0" i="0" u="none" strike="noStrike" kern="0" cap="none" spc="0" normalizeH="0" baseline="0" noProof="0">
              <a:ln>
                <a:noFill/>
              </a:ln>
              <a:solidFill>
                <a:srgbClr val="FEE599"/>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526802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46313" y="2225408"/>
            <a:ext cx="7772400" cy="1972019"/>
          </a:xfrm>
        </p:spPr>
        <p:txBody>
          <a:bodyPr/>
          <a:lstStyle/>
          <a:p>
            <a:pPr algn="ctr"/>
            <a:r>
              <a:rPr lang="en-US" dirty="0">
                <a:solidFill>
                  <a:srgbClr val="009999"/>
                </a:solidFill>
              </a:rPr>
              <a:t>Thank you so much for attending! </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6744" y="0"/>
            <a:ext cx="8251539" cy="1768186"/>
          </a:xfrm>
          <a:prstGeom prst="rect">
            <a:avLst/>
          </a:prstGeom>
        </p:spPr>
      </p:pic>
    </p:spTree>
    <p:extLst>
      <p:ext uri="{BB962C8B-B14F-4D97-AF65-F5344CB8AC3E}">
        <p14:creationId xmlns:p14="http://schemas.microsoft.com/office/powerpoint/2010/main" val="147609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889760" y="1776137"/>
            <a:ext cx="8595360" cy="4950666"/>
          </a:xfrm>
        </p:spPr>
        <p:txBody>
          <a:bodyPr>
            <a:normAutofit/>
          </a:bodyPr>
          <a:lstStyle/>
          <a:p>
            <a:endParaRPr lang="en-US" dirty="0"/>
          </a:p>
          <a:p>
            <a:pPr algn="ctr">
              <a:spcAft>
                <a:spcPts val="375"/>
              </a:spcAft>
            </a:pPr>
            <a:r>
              <a:rPr lang="en-US" sz="3200" b="1" i="1" dirty="0">
                <a:solidFill>
                  <a:srgbClr val="009999"/>
                </a:solidFill>
                <a:latin typeface="Helvetica Neue"/>
              </a:rPr>
              <a:t>Speakers:</a:t>
            </a:r>
          </a:p>
          <a:p>
            <a:r>
              <a:rPr lang="en-US" sz="1200" b="1" dirty="0">
                <a:solidFill>
                  <a:schemeClr val="bg1"/>
                </a:solidFill>
              </a:rPr>
              <a:t>John Emery, Speaker for the Islamic Resource Group</a:t>
            </a:r>
          </a:p>
          <a:p>
            <a:r>
              <a:rPr lang="en-US" sz="1200" dirty="0"/>
              <a:t>John Emery completed intensive study of the Arabic language in the US Army. After his honorable discharge from the US Army, John completed his B.A. in Global Studies at the University of Minnesota. John is currently a speaker for the Islamic Resource Group, a Minnesota nonprofit dedicated to building bridges of understanding between Minnesota Muslims and the broader</a:t>
            </a:r>
          </a:p>
          <a:p>
            <a:r>
              <a:rPr lang="en-US" sz="1200" dirty="0"/>
              <a:t>Minnesota community. As an American convert to Islam, John is actively engaged in promoting peace and understanding across faith communities.</a:t>
            </a:r>
          </a:p>
          <a:p>
            <a:endParaRPr lang="en-US" sz="1200" dirty="0"/>
          </a:p>
          <a:p>
            <a:r>
              <a:rPr lang="en-US" sz="1200" b="1" dirty="0" err="1">
                <a:solidFill>
                  <a:schemeClr val="bg1"/>
                </a:solidFill>
              </a:rPr>
              <a:t>Asma</a:t>
            </a:r>
            <a:r>
              <a:rPr lang="en-US" sz="1200" b="1" dirty="0">
                <a:solidFill>
                  <a:schemeClr val="bg1"/>
                </a:solidFill>
              </a:rPr>
              <a:t> Mohammed </a:t>
            </a:r>
            <a:r>
              <a:rPr lang="en-US" sz="1200" b="1" dirty="0" err="1">
                <a:solidFill>
                  <a:schemeClr val="bg1"/>
                </a:solidFill>
              </a:rPr>
              <a:t>Nizami</a:t>
            </a:r>
            <a:r>
              <a:rPr lang="en-US" sz="1200" b="1" dirty="0">
                <a:solidFill>
                  <a:schemeClr val="bg1"/>
                </a:solidFill>
              </a:rPr>
              <a:t>, Program Manager Reviving The Islamic Sisterhood for Empowerment (RISE)</a:t>
            </a:r>
          </a:p>
          <a:p>
            <a:r>
              <a:rPr lang="en-US" sz="1200" dirty="0" err="1"/>
              <a:t>Asma</a:t>
            </a:r>
            <a:r>
              <a:rPr lang="en-US" sz="1200" dirty="0"/>
              <a:t> Mohammed is a professional from Minneapolis with a background in education, political organizing, and nonprofit operations. </a:t>
            </a:r>
            <a:r>
              <a:rPr lang="en-US" sz="1200" dirty="0" err="1"/>
              <a:t>Asma</a:t>
            </a:r>
            <a:r>
              <a:rPr lang="en-US" sz="1200" dirty="0"/>
              <a:t> directs civic engagement efforts that amplify the voices of Muslim women. Her other current projects include serving on the board for Break the Silence MN, a group focused on giving voice to survivors of sexual violence, and she is also a fellow at the American Muslim Civic Leadership Institute.</a:t>
            </a:r>
          </a:p>
          <a:p>
            <a:endParaRPr lang="en-US" sz="1200" dirty="0"/>
          </a:p>
          <a:p>
            <a:r>
              <a:rPr lang="en-US" sz="1200" b="1" dirty="0" err="1">
                <a:solidFill>
                  <a:schemeClr val="bg1"/>
                </a:solidFill>
              </a:rPr>
              <a:t>Kausar</a:t>
            </a:r>
            <a:r>
              <a:rPr lang="en-US" sz="1200" b="1" dirty="0">
                <a:solidFill>
                  <a:schemeClr val="bg1"/>
                </a:solidFill>
              </a:rPr>
              <a:t> Hussain, Board President, Islamic Center of Minnesota</a:t>
            </a:r>
          </a:p>
          <a:p>
            <a:r>
              <a:rPr lang="en-US" sz="1200" dirty="0" err="1"/>
              <a:t>Kausar</a:t>
            </a:r>
            <a:r>
              <a:rPr lang="en-US" sz="1200" dirty="0"/>
              <a:t> Hussain is the current President of the board of the Islamic Center of Minnesota. She is the first female President in its 47 years of history of Islamic Center of Minnesota. </a:t>
            </a:r>
            <a:r>
              <a:rPr lang="en-US" sz="1200" dirty="0" err="1"/>
              <a:t>Kausar</a:t>
            </a:r>
            <a:r>
              <a:rPr lang="en-US" sz="1200" dirty="0"/>
              <a:t> has lived in the twin cities for 30 years with her family. Professionally, she is a business owner and serves </a:t>
            </a:r>
            <a:r>
              <a:rPr lang="en-US" sz="1200"/>
              <a:t>on multiple boards </a:t>
            </a:r>
            <a:r>
              <a:rPr lang="en-US" sz="1200" dirty="0"/>
              <a:t>and volunteers with various organizations.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6744" y="0"/>
            <a:ext cx="8251539" cy="1768186"/>
          </a:xfrm>
          <a:prstGeom prst="rect">
            <a:avLst/>
          </a:prstGeom>
        </p:spPr>
      </p:pic>
    </p:spTree>
    <p:extLst>
      <p:ext uri="{BB962C8B-B14F-4D97-AF65-F5344CB8AC3E}">
        <p14:creationId xmlns:p14="http://schemas.microsoft.com/office/powerpoint/2010/main" val="4174639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Shape 249"/>
          <p:cNvSpPr txBox="1">
            <a:spLocks noGrp="1"/>
          </p:cNvSpPr>
          <p:nvPr>
            <p:ph type="body" idx="1"/>
          </p:nvPr>
        </p:nvSpPr>
        <p:spPr>
          <a:xfrm>
            <a:off x="2322783" y="5890333"/>
            <a:ext cx="7886700" cy="112301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500"/>
              <a:buFont typeface="Arial"/>
              <a:buNone/>
            </a:pPr>
            <a:r>
              <a:rPr lang="en-US" sz="1500" b="0" i="0" u="none" strike="noStrike" cap="none">
                <a:solidFill>
                  <a:schemeClr val="lt1"/>
                </a:solidFill>
                <a:latin typeface="Calibri"/>
                <a:ea typeface="Calibri"/>
                <a:cs typeface="Calibri"/>
                <a:sym typeface="Calibri"/>
              </a:rPr>
              <a:t>© 2017 Islamic Resource Group (IRG) – All Rights Reserved</a:t>
            </a:r>
            <a:endParaRPr/>
          </a:p>
          <a:p>
            <a:pPr marL="0" marR="0" lvl="0" indent="0" algn="ctr" rtl="0">
              <a:lnSpc>
                <a:spcPct val="100000"/>
              </a:lnSpc>
              <a:spcBef>
                <a:spcPts val="1000"/>
              </a:spcBef>
              <a:spcAft>
                <a:spcPts val="0"/>
              </a:spcAft>
              <a:buClr>
                <a:schemeClr val="lt1"/>
              </a:buClr>
              <a:buSzPts val="1500"/>
              <a:buFont typeface="Arial"/>
              <a:buNone/>
            </a:pPr>
            <a:r>
              <a:rPr lang="en-US" sz="1500" b="0" i="0" u="none" strike="noStrike" cap="none">
                <a:solidFill>
                  <a:schemeClr val="lt1"/>
                </a:solidFill>
                <a:latin typeface="Calibri"/>
                <a:ea typeface="Calibri"/>
                <a:cs typeface="Calibri"/>
                <a:sym typeface="Calibri"/>
              </a:rPr>
              <a:t>IRG materials may not be reproduced or stored in a retrieval system, and presentations may not be recorded without prior written permission of the IRG Board of Directors.</a:t>
            </a:r>
            <a:endParaRPr/>
          </a:p>
        </p:txBody>
      </p:sp>
      <p:pic>
        <p:nvPicPr>
          <p:cNvPr id="250" name="Shape 250" descr="rg_logo.png"/>
          <p:cNvPicPr preferRelativeResize="0"/>
          <p:nvPr/>
        </p:nvPicPr>
        <p:blipFill rotWithShape="1">
          <a:blip r:embed="rId3">
            <a:alphaModFix/>
          </a:blip>
          <a:srcRect/>
          <a:stretch/>
        </p:blipFill>
        <p:spPr>
          <a:xfrm>
            <a:off x="7103432" y="4901129"/>
            <a:ext cx="2919918" cy="731431"/>
          </a:xfrm>
          <a:prstGeom prst="rect">
            <a:avLst/>
          </a:prstGeom>
          <a:noFill/>
          <a:ln>
            <a:noFill/>
          </a:ln>
        </p:spPr>
      </p:pic>
      <p:sp>
        <p:nvSpPr>
          <p:cNvPr id="251" name="Shape 251"/>
          <p:cNvSpPr/>
          <p:nvPr/>
        </p:nvSpPr>
        <p:spPr>
          <a:xfrm>
            <a:off x="2476436" y="5006120"/>
            <a:ext cx="2169312" cy="46166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FEE599"/>
                </a:solidFill>
                <a:effectLst/>
                <a:uLnTx/>
                <a:uFillTx/>
                <a:latin typeface="Calibri"/>
                <a:ea typeface="Calibri"/>
                <a:cs typeface="Calibri"/>
                <a:sym typeface="Calibri"/>
              </a:rPr>
              <a:t>www.irgMN.org</a:t>
            </a:r>
            <a:endParaRPr kumimoji="0" sz="2400" b="0" i="0" u="none" strike="noStrike" kern="0" cap="none" spc="0" normalizeH="0" baseline="0" noProof="0">
              <a:ln>
                <a:noFill/>
              </a:ln>
              <a:solidFill>
                <a:srgbClr val="FEE599"/>
              </a:solidFill>
              <a:effectLst/>
              <a:uLnTx/>
              <a:uFillTx/>
              <a:latin typeface="Calibri"/>
              <a:ea typeface="Calibri"/>
              <a:cs typeface="Calibri"/>
              <a:sym typeface="Calibri"/>
            </a:endParaRPr>
          </a:p>
        </p:txBody>
      </p:sp>
      <p:pic>
        <p:nvPicPr>
          <p:cNvPr id="252" name="Shape 252"/>
          <p:cNvPicPr preferRelativeResize="0"/>
          <p:nvPr/>
        </p:nvPicPr>
        <p:blipFill rotWithShape="1">
          <a:blip r:embed="rId4">
            <a:alphaModFix/>
          </a:blip>
          <a:srcRect/>
          <a:stretch/>
        </p:blipFill>
        <p:spPr>
          <a:xfrm>
            <a:off x="3353089" y="1058716"/>
            <a:ext cx="6239267" cy="3524857"/>
          </a:xfrm>
          <a:prstGeom prst="rect">
            <a:avLst/>
          </a:prstGeom>
          <a:noFill/>
          <a:ln w="28575" cap="flat" cmpd="sng">
            <a:solidFill>
              <a:schemeClr val="lt1"/>
            </a:solidFill>
            <a:prstDash val="solid"/>
            <a:round/>
            <a:headEnd type="none" w="sm" len="sm"/>
            <a:tailEnd type="none" w="sm" len="sm"/>
          </a:ln>
        </p:spPr>
      </p:pic>
      <p:sp>
        <p:nvSpPr>
          <p:cNvPr id="253" name="Shape 253"/>
          <p:cNvSpPr txBox="1"/>
          <p:nvPr/>
        </p:nvSpPr>
        <p:spPr>
          <a:xfrm>
            <a:off x="4218970" y="213373"/>
            <a:ext cx="4094326" cy="58477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FFFFFF"/>
                </a:solidFill>
                <a:effectLst/>
                <a:uLnTx/>
                <a:uFillTx/>
                <a:latin typeface="Calibri"/>
                <a:ea typeface="Calibri"/>
                <a:cs typeface="Calibri"/>
                <a:sym typeface="Calibri"/>
              </a:rPr>
              <a:t>Islamic Resource Group</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04148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928299" y="-111844"/>
            <a:ext cx="10515600" cy="1177282"/>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3200"/>
              <a:buFont typeface="Calibri"/>
              <a:buNone/>
            </a:pPr>
            <a:r>
              <a:rPr lang="en-US" sz="3200" b="0" i="0" u="none" strike="noStrike" cap="none">
                <a:solidFill>
                  <a:schemeClr val="lt1"/>
                </a:solidFill>
                <a:latin typeface="Calibri"/>
                <a:ea typeface="Calibri"/>
                <a:cs typeface="Calibri"/>
                <a:sym typeface="Calibri"/>
              </a:rPr>
              <a:t>Islamic Resource Group</a:t>
            </a:r>
            <a:endParaRPr sz="3200" b="0" i="0" u="none" strike="noStrike" cap="none">
              <a:solidFill>
                <a:schemeClr val="lt1"/>
              </a:solidFill>
              <a:latin typeface="Calibri"/>
              <a:ea typeface="Calibri"/>
              <a:cs typeface="Calibri"/>
              <a:sym typeface="Calibri"/>
            </a:endParaRPr>
          </a:p>
        </p:txBody>
      </p:sp>
      <p:pic>
        <p:nvPicPr>
          <p:cNvPr id="260" name="Shape 260"/>
          <p:cNvPicPr preferRelativeResize="0">
            <a:picLocks noGrp="1"/>
          </p:cNvPicPr>
          <p:nvPr>
            <p:ph type="body" idx="1"/>
          </p:nvPr>
        </p:nvPicPr>
        <p:blipFill rotWithShape="1">
          <a:blip r:embed="rId3">
            <a:alphaModFix/>
          </a:blip>
          <a:srcRect/>
          <a:stretch/>
        </p:blipFill>
        <p:spPr>
          <a:xfrm>
            <a:off x="3102070" y="1652654"/>
            <a:ext cx="6122612" cy="4048577"/>
          </a:xfrm>
          <a:prstGeom prst="rect">
            <a:avLst/>
          </a:prstGeom>
          <a:noFill/>
          <a:ln w="28575" cap="flat" cmpd="sng">
            <a:solidFill>
              <a:schemeClr val="lt1"/>
            </a:solidFill>
            <a:prstDash val="solid"/>
            <a:round/>
            <a:headEnd type="none" w="sm" len="sm"/>
            <a:tailEnd type="none" w="sm" len="sm"/>
          </a:ln>
        </p:spPr>
      </p:pic>
      <p:sp>
        <p:nvSpPr>
          <p:cNvPr id="261" name="Shape 261"/>
          <p:cNvSpPr txBox="1"/>
          <p:nvPr/>
        </p:nvSpPr>
        <p:spPr>
          <a:xfrm>
            <a:off x="1975020" y="795879"/>
            <a:ext cx="8422160" cy="769441"/>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srgbClr val="FFFFFF"/>
                </a:solidFill>
                <a:effectLst/>
                <a:uLnTx/>
                <a:uFillTx/>
                <a:latin typeface="Calibri"/>
                <a:ea typeface="Calibri"/>
                <a:cs typeface="Calibri"/>
                <a:sym typeface="Calibri"/>
              </a:rPr>
              <a:t>Wants to build bridges of understanding between Minnesota Muslims and the broader Minnesota community through education.</a:t>
            </a:r>
            <a:endParaRPr kumimoji="0" sz="2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2" name="Shape 262"/>
          <p:cNvSpPr txBox="1"/>
          <p:nvPr/>
        </p:nvSpPr>
        <p:spPr>
          <a:xfrm>
            <a:off x="1975020" y="5893179"/>
            <a:ext cx="8422160" cy="769441"/>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srgbClr val="FFFFFF"/>
                </a:solidFill>
                <a:effectLst/>
                <a:uLnTx/>
                <a:uFillTx/>
                <a:latin typeface="Calibri"/>
                <a:ea typeface="Calibri"/>
                <a:cs typeface="Calibri"/>
                <a:sym typeface="Calibri"/>
              </a:rPr>
              <a:t>We believe that a deeper understanding of different religions and cultures contributes to peace and harmony in the world.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40467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Shape 268"/>
          <p:cNvSpPr/>
          <p:nvPr/>
        </p:nvSpPr>
        <p:spPr>
          <a:xfrm>
            <a:off x="936185" y="156288"/>
            <a:ext cx="4591963" cy="1151854"/>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4410" b="0" i="0" u="none" strike="noStrike" kern="0" cap="none" spc="0" normalizeH="0" baseline="0" noProof="0">
                <a:ln>
                  <a:noFill/>
                </a:ln>
                <a:solidFill>
                  <a:srgbClr val="FFFFFF"/>
                </a:solidFill>
                <a:effectLst/>
                <a:uLnTx/>
                <a:uFillTx/>
                <a:latin typeface="Calibri"/>
                <a:ea typeface="Calibri"/>
                <a:cs typeface="Calibri"/>
                <a:sym typeface="Calibri"/>
              </a:rPr>
              <a:t>As-salamu alaykum</a:t>
            </a:r>
            <a:br>
              <a:rPr kumimoji="0" lang="en-US" sz="3959" b="1" i="0" u="none" strike="noStrike" kern="0" cap="none" spc="0" normalizeH="0" baseline="0" noProof="0">
                <a:ln>
                  <a:noFill/>
                </a:ln>
                <a:solidFill>
                  <a:srgbClr val="FFFFFF"/>
                </a:solidFill>
                <a:effectLst/>
                <a:uLnTx/>
                <a:uFillTx/>
                <a:latin typeface="Calibri"/>
                <a:ea typeface="Calibri"/>
                <a:cs typeface="Calibri"/>
                <a:sym typeface="Calibri"/>
              </a:rPr>
            </a:br>
            <a:r>
              <a:rPr kumimoji="0" lang="en-US" sz="3240" b="0" i="1" u="none" strike="noStrike" kern="0" cap="none" spc="0" normalizeH="0" baseline="0" noProof="0">
                <a:ln>
                  <a:noFill/>
                </a:ln>
                <a:solidFill>
                  <a:srgbClr val="FFFFFF"/>
                </a:solidFill>
                <a:effectLst/>
                <a:uLnTx/>
                <a:uFillTx/>
                <a:latin typeface="Calibri"/>
                <a:ea typeface="Calibri"/>
                <a:cs typeface="Calibri"/>
                <a:sym typeface="Calibri"/>
              </a:rPr>
              <a:t>“Peace be upon you.”</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69" name="Shape 269" descr="DSCN1453.JPG"/>
          <p:cNvPicPr preferRelativeResize="0"/>
          <p:nvPr/>
        </p:nvPicPr>
        <p:blipFill rotWithShape="1">
          <a:blip r:embed="rId3">
            <a:alphaModFix/>
          </a:blip>
          <a:srcRect/>
          <a:stretch/>
        </p:blipFill>
        <p:spPr>
          <a:xfrm>
            <a:off x="199354" y="1396314"/>
            <a:ext cx="6065626" cy="4385586"/>
          </a:xfrm>
          <a:prstGeom prst="rect">
            <a:avLst/>
          </a:prstGeom>
          <a:noFill/>
          <a:ln w="28575" cap="flat" cmpd="sng">
            <a:solidFill>
              <a:srgbClr val="FFFFFF"/>
            </a:solidFill>
            <a:prstDash val="solid"/>
            <a:round/>
            <a:headEnd type="none" w="sm" len="sm"/>
            <a:tailEnd type="none" w="sm" len="sm"/>
          </a:ln>
        </p:spPr>
      </p:pic>
      <p:pic>
        <p:nvPicPr>
          <p:cNvPr id="270" name="Shape 270"/>
          <p:cNvPicPr preferRelativeResize="0"/>
          <p:nvPr/>
        </p:nvPicPr>
        <p:blipFill rotWithShape="1">
          <a:blip r:embed="rId4">
            <a:alphaModFix/>
          </a:blip>
          <a:srcRect/>
          <a:stretch/>
        </p:blipFill>
        <p:spPr>
          <a:xfrm>
            <a:off x="7361025" y="394984"/>
            <a:ext cx="4056617" cy="5201132"/>
          </a:xfrm>
          <a:prstGeom prst="rect">
            <a:avLst/>
          </a:prstGeom>
          <a:noFill/>
          <a:ln w="28575" cap="flat" cmpd="sng">
            <a:solidFill>
              <a:schemeClr val="lt1"/>
            </a:solidFill>
            <a:prstDash val="solid"/>
            <a:round/>
            <a:headEnd type="none" w="sm" len="sm"/>
            <a:tailEnd type="none" w="sm" len="sm"/>
          </a:ln>
        </p:spPr>
      </p:pic>
      <p:sp>
        <p:nvSpPr>
          <p:cNvPr id="271" name="Shape 271"/>
          <p:cNvSpPr/>
          <p:nvPr/>
        </p:nvSpPr>
        <p:spPr>
          <a:xfrm>
            <a:off x="6730313" y="5596116"/>
            <a:ext cx="6096000" cy="126188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FFFFFF"/>
                </a:solidFill>
                <a:effectLst/>
                <a:uLnTx/>
                <a:uFillTx/>
                <a:latin typeface="Calibri"/>
                <a:ea typeface="Calibri"/>
                <a:cs typeface="Calibri"/>
                <a:sym typeface="Calibri"/>
              </a:rPr>
              <a:t>Wa alaykum as-salam</a:t>
            </a:r>
            <a:endParaRPr kumimoji="0" sz="44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1" u="none" strike="noStrike" kern="0" cap="none" spc="0" normalizeH="0" baseline="0" noProof="0">
                <a:ln>
                  <a:noFill/>
                </a:ln>
                <a:solidFill>
                  <a:srgbClr val="FFFFFF"/>
                </a:solidFill>
                <a:effectLst/>
                <a:uLnTx/>
                <a:uFillTx/>
                <a:latin typeface="Calibri"/>
                <a:ea typeface="Calibri"/>
                <a:cs typeface="Calibri"/>
                <a:sym typeface="Calibri"/>
              </a:rPr>
              <a:t>“And peace be upon you, too.”</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64734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6"/>
        <p:cNvGrpSpPr/>
        <p:nvPr/>
      </p:nvGrpSpPr>
      <p:grpSpPr>
        <a:xfrm>
          <a:off x="0" y="0"/>
          <a:ext cx="0" cy="0"/>
          <a:chOff x="0" y="0"/>
          <a:chExt cx="0" cy="0"/>
        </a:xfrm>
      </p:grpSpPr>
      <p:sp>
        <p:nvSpPr>
          <p:cNvPr id="277" name="Shape 277"/>
          <p:cNvSpPr txBox="1">
            <a:spLocks noGrp="1"/>
          </p:cNvSpPr>
          <p:nvPr>
            <p:ph type="title"/>
          </p:nvPr>
        </p:nvSpPr>
        <p:spPr>
          <a:xfrm>
            <a:off x="1981200" y="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4400"/>
              <a:buFont typeface="Calibri"/>
              <a:buNone/>
            </a:pPr>
            <a:r>
              <a:rPr lang="en-US" sz="4400" b="0" i="0" u="none" strike="noStrike" cap="none">
                <a:solidFill>
                  <a:srgbClr val="FFFFFF"/>
                </a:solidFill>
                <a:latin typeface="Calibri"/>
                <a:ea typeface="Calibri"/>
                <a:cs typeface="Calibri"/>
                <a:sym typeface="Calibri"/>
              </a:rPr>
              <a:t>Islam</a:t>
            </a:r>
            <a:endParaRPr/>
          </a:p>
        </p:txBody>
      </p:sp>
      <p:sp>
        <p:nvSpPr>
          <p:cNvPr id="278" name="Shape 278"/>
          <p:cNvSpPr txBox="1">
            <a:spLocks noGrp="1"/>
          </p:cNvSpPr>
          <p:nvPr>
            <p:ph type="body" idx="1"/>
          </p:nvPr>
        </p:nvSpPr>
        <p:spPr>
          <a:xfrm>
            <a:off x="609600" y="1143000"/>
            <a:ext cx="10972800" cy="4525963"/>
          </a:xfrm>
          <a:prstGeom prst="rect">
            <a:avLst/>
          </a:prstGeom>
          <a:noFill/>
          <a:ln>
            <a:noFill/>
          </a:ln>
        </p:spPr>
        <p:txBody>
          <a:bodyPr spcFirstLastPara="1" wrap="square" lIns="91425" tIns="45700" rIns="91425" bIns="45700" anchor="t" anchorCtr="0">
            <a:noAutofit/>
          </a:bodyPr>
          <a:lstStyle/>
          <a:p>
            <a:pPr marL="342900" marR="0" lvl="0" indent="-342900" algn="ctr" rtl="0">
              <a:spcBef>
                <a:spcPts val="0"/>
              </a:spcBef>
              <a:spcAft>
                <a:spcPts val="0"/>
              </a:spcAft>
              <a:buClr>
                <a:srgbClr val="FFFFFF"/>
              </a:buClr>
              <a:buSzPts val="1800"/>
              <a:buFont typeface="Noto Sans Symbols"/>
              <a:buChar char="❖"/>
            </a:pPr>
            <a:r>
              <a:rPr lang="en-US" sz="2400" b="0" i="0" u="none" strike="noStrike" cap="none" dirty="0">
                <a:solidFill>
                  <a:srgbClr val="FFFFFF"/>
                </a:solidFill>
                <a:latin typeface="Calibri"/>
                <a:ea typeface="Calibri"/>
                <a:cs typeface="Calibri"/>
                <a:sym typeface="Calibri"/>
              </a:rPr>
              <a:t>Peace through compliance with God’s will</a:t>
            </a:r>
            <a:endParaRPr dirty="0"/>
          </a:p>
          <a:p>
            <a:pPr marL="342900" marR="0" lvl="0" indent="-228600" algn="ctr" rtl="0">
              <a:spcBef>
                <a:spcPts val="1200"/>
              </a:spcBef>
              <a:spcAft>
                <a:spcPts val="0"/>
              </a:spcAft>
              <a:buClr>
                <a:schemeClr val="dk1"/>
              </a:buClr>
              <a:buSzPts val="1800"/>
              <a:buFont typeface="Noto Sans Symbols"/>
              <a:buNone/>
            </a:pPr>
            <a:endParaRPr sz="2400" b="0" i="0" u="none" strike="noStrike" cap="none" dirty="0">
              <a:solidFill>
                <a:srgbClr val="FFFFFF"/>
              </a:solidFill>
              <a:latin typeface="Calibri"/>
              <a:ea typeface="Calibri"/>
              <a:cs typeface="Calibri"/>
              <a:sym typeface="Calibri"/>
            </a:endParaRPr>
          </a:p>
          <a:p>
            <a:pPr marL="342900" marR="0" lvl="0" indent="-342900" algn="ctr" rtl="0">
              <a:spcBef>
                <a:spcPts val="1200"/>
              </a:spcBef>
              <a:spcAft>
                <a:spcPts val="0"/>
              </a:spcAft>
              <a:buClr>
                <a:srgbClr val="FFFFFF"/>
              </a:buClr>
              <a:buSzPts val="1800"/>
              <a:buFont typeface="Noto Sans Symbols"/>
              <a:buChar char="❖"/>
            </a:pPr>
            <a:r>
              <a:rPr lang="en-US" sz="2400" b="0" i="0" u="none" strike="noStrike" cap="none" dirty="0">
                <a:solidFill>
                  <a:srgbClr val="FFFFFF"/>
                </a:solidFill>
                <a:latin typeface="Calibri"/>
                <a:ea typeface="Calibri"/>
                <a:cs typeface="Calibri"/>
                <a:sym typeface="Calibri"/>
              </a:rPr>
              <a:t>Arabic root meaning ‘peace’</a:t>
            </a:r>
            <a:endParaRPr dirty="0"/>
          </a:p>
          <a:p>
            <a:pPr marL="342900" marR="0" lvl="0" indent="-228600" algn="ctr" rtl="0">
              <a:spcBef>
                <a:spcPts val="1200"/>
              </a:spcBef>
              <a:spcAft>
                <a:spcPts val="0"/>
              </a:spcAft>
              <a:buClr>
                <a:schemeClr val="dk1"/>
              </a:buClr>
              <a:buSzPts val="1800"/>
              <a:buFont typeface="Noto Sans Symbols"/>
              <a:buNone/>
            </a:pPr>
            <a:endParaRPr sz="2400" b="0" i="0" u="none" strike="noStrike" cap="none" dirty="0">
              <a:solidFill>
                <a:srgbClr val="FFFFFF"/>
              </a:solidFill>
              <a:latin typeface="Calibri"/>
              <a:ea typeface="Calibri"/>
              <a:cs typeface="Calibri"/>
              <a:sym typeface="Calibri"/>
            </a:endParaRPr>
          </a:p>
          <a:p>
            <a:pPr marL="342900" marR="0" lvl="0" indent="-342900" algn="ctr" rtl="0">
              <a:spcBef>
                <a:spcPts val="1200"/>
              </a:spcBef>
              <a:spcAft>
                <a:spcPts val="0"/>
              </a:spcAft>
              <a:buClr>
                <a:srgbClr val="FFFFFF"/>
              </a:buClr>
              <a:buSzPts val="1800"/>
              <a:buFont typeface="Noto Sans Symbols"/>
              <a:buChar char="❖"/>
            </a:pPr>
            <a:r>
              <a:rPr lang="en-US" sz="2400" b="0" i="0" u="none" strike="noStrike" cap="none" dirty="0">
                <a:solidFill>
                  <a:srgbClr val="FFFFFF"/>
                </a:solidFill>
                <a:latin typeface="Calibri"/>
                <a:ea typeface="Calibri"/>
                <a:cs typeface="Calibri"/>
                <a:sym typeface="Calibri"/>
              </a:rPr>
              <a:t>Islam is a way of life.</a:t>
            </a:r>
            <a:endParaRPr dirty="0"/>
          </a:p>
          <a:p>
            <a:pPr marL="342900" marR="0" lvl="0" indent="-139700" algn="l" rtl="0">
              <a:lnSpc>
                <a:spcPct val="70000"/>
              </a:lnSpc>
              <a:spcBef>
                <a:spcPts val="1600"/>
              </a:spcBef>
              <a:spcAft>
                <a:spcPts val="0"/>
              </a:spcAft>
              <a:buClr>
                <a:schemeClr val="dk1"/>
              </a:buClr>
              <a:buSzPts val="3200"/>
              <a:buFont typeface="Arial"/>
              <a:buNone/>
            </a:pPr>
            <a:endParaRPr sz="3200" b="0" i="0" u="none" strike="noStrike" cap="none" dirty="0">
              <a:solidFill>
                <a:schemeClr val="dk1"/>
              </a:solidFill>
              <a:latin typeface="Times New Roman"/>
              <a:ea typeface="Times New Roman"/>
              <a:cs typeface="Times New Roman"/>
              <a:sym typeface="Times New Roman"/>
            </a:endParaRPr>
          </a:p>
          <a:p>
            <a:pPr marL="342900" marR="0" lvl="0" indent="-139700" algn="l" rtl="0">
              <a:spcBef>
                <a:spcPts val="640"/>
              </a:spcBef>
              <a:spcAft>
                <a:spcPts val="0"/>
              </a:spcAft>
              <a:buClr>
                <a:schemeClr val="dk1"/>
              </a:buClr>
              <a:buSzPts val="3200"/>
              <a:buFont typeface="Arial"/>
              <a:buNone/>
            </a:pPr>
            <a:endParaRPr sz="3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4563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p:nvPr/>
        </p:nvSpPr>
        <p:spPr>
          <a:xfrm>
            <a:off x="173647" y="942006"/>
            <a:ext cx="2535049" cy="150810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rgbClr val="FFFFFF"/>
                </a:solidFill>
                <a:effectLst/>
                <a:uLnTx/>
                <a:uFillTx/>
                <a:latin typeface="Calibri"/>
                <a:ea typeface="Calibri"/>
                <a:cs typeface="Calibri"/>
                <a:sym typeface="Calibri"/>
              </a:rPr>
              <a:t>Muslim</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Calibri"/>
                <a:ea typeface="Calibri"/>
                <a:cs typeface="Calibri"/>
                <a:sym typeface="Calibri"/>
              </a:rPr>
              <a:t>“One who seeks peace by complying with God’s will”</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285" name="Shape 285"/>
          <p:cNvPicPr preferRelativeResize="0"/>
          <p:nvPr/>
        </p:nvPicPr>
        <p:blipFill rotWithShape="1">
          <a:blip r:embed="rId3">
            <a:alphaModFix/>
          </a:blip>
          <a:srcRect/>
          <a:stretch/>
        </p:blipFill>
        <p:spPr>
          <a:xfrm>
            <a:off x="2815346" y="0"/>
            <a:ext cx="3388233" cy="4056235"/>
          </a:xfrm>
          <a:prstGeom prst="rect">
            <a:avLst/>
          </a:prstGeom>
          <a:solidFill>
            <a:srgbClr val="3F3F3F"/>
          </a:solidFill>
          <a:ln w="28575" cap="flat" cmpd="sng">
            <a:solidFill>
              <a:schemeClr val="lt1"/>
            </a:solidFill>
            <a:prstDash val="solid"/>
            <a:round/>
            <a:headEnd type="none" w="sm" len="sm"/>
            <a:tailEnd type="none" w="sm" len="sm"/>
          </a:ln>
        </p:spPr>
      </p:pic>
      <p:pic>
        <p:nvPicPr>
          <p:cNvPr id="286" name="Shape 286"/>
          <p:cNvPicPr preferRelativeResize="0"/>
          <p:nvPr/>
        </p:nvPicPr>
        <p:blipFill rotWithShape="1">
          <a:blip r:embed="rId4">
            <a:alphaModFix/>
          </a:blip>
          <a:srcRect/>
          <a:stretch/>
        </p:blipFill>
        <p:spPr>
          <a:xfrm>
            <a:off x="6203579" y="0"/>
            <a:ext cx="3722254" cy="3773709"/>
          </a:xfrm>
          <a:prstGeom prst="rect">
            <a:avLst/>
          </a:prstGeom>
          <a:noFill/>
          <a:ln w="28575" cap="flat" cmpd="sng">
            <a:solidFill>
              <a:schemeClr val="lt1"/>
            </a:solidFill>
            <a:prstDash val="solid"/>
            <a:round/>
            <a:headEnd type="none" w="sm" len="sm"/>
            <a:tailEnd type="none" w="sm" len="sm"/>
          </a:ln>
        </p:spPr>
      </p:pic>
      <p:pic>
        <p:nvPicPr>
          <p:cNvPr id="287" name="Shape 287" descr="shutterstock_299953469.jpg"/>
          <p:cNvPicPr preferRelativeResize="0"/>
          <p:nvPr/>
        </p:nvPicPr>
        <p:blipFill rotWithShape="1">
          <a:blip r:embed="rId5">
            <a:alphaModFix/>
          </a:blip>
          <a:srcRect/>
          <a:stretch/>
        </p:blipFill>
        <p:spPr>
          <a:xfrm>
            <a:off x="9931576" y="0"/>
            <a:ext cx="2260424" cy="3773709"/>
          </a:xfrm>
          <a:prstGeom prst="rect">
            <a:avLst/>
          </a:prstGeom>
          <a:noFill/>
          <a:ln w="28575" cap="flat" cmpd="sng">
            <a:solidFill>
              <a:schemeClr val="lt1"/>
            </a:solidFill>
            <a:prstDash val="solid"/>
            <a:round/>
            <a:headEnd type="none" w="sm" len="sm"/>
            <a:tailEnd type="none" w="sm" len="sm"/>
          </a:ln>
        </p:spPr>
      </p:pic>
      <p:pic>
        <p:nvPicPr>
          <p:cNvPr id="288" name="Shape 288"/>
          <p:cNvPicPr preferRelativeResize="0"/>
          <p:nvPr/>
        </p:nvPicPr>
        <p:blipFill rotWithShape="1">
          <a:blip r:embed="rId6">
            <a:alphaModFix/>
          </a:blip>
          <a:srcRect/>
          <a:stretch/>
        </p:blipFill>
        <p:spPr>
          <a:xfrm>
            <a:off x="5832410" y="3723852"/>
            <a:ext cx="4534444" cy="3134148"/>
          </a:xfrm>
          <a:prstGeom prst="rect">
            <a:avLst/>
          </a:prstGeom>
          <a:noFill/>
          <a:ln w="28575" cap="flat" cmpd="sng">
            <a:solidFill>
              <a:schemeClr val="lt1"/>
            </a:solidFill>
            <a:prstDash val="solid"/>
            <a:round/>
            <a:headEnd type="none" w="sm" len="sm"/>
            <a:tailEnd type="none" w="sm" len="sm"/>
          </a:ln>
        </p:spPr>
      </p:pic>
      <p:pic>
        <p:nvPicPr>
          <p:cNvPr id="289" name="Shape 289"/>
          <p:cNvPicPr preferRelativeResize="0"/>
          <p:nvPr/>
        </p:nvPicPr>
        <p:blipFill rotWithShape="1">
          <a:blip r:embed="rId7">
            <a:alphaModFix/>
          </a:blip>
          <a:srcRect/>
          <a:stretch/>
        </p:blipFill>
        <p:spPr>
          <a:xfrm>
            <a:off x="-35241" y="3719606"/>
            <a:ext cx="6018310" cy="3138394"/>
          </a:xfrm>
          <a:prstGeom prst="rect">
            <a:avLst/>
          </a:prstGeom>
          <a:noFill/>
          <a:ln w="28575" cap="flat" cmpd="sng">
            <a:solidFill>
              <a:schemeClr val="lt1"/>
            </a:solidFill>
            <a:prstDash val="solid"/>
            <a:round/>
            <a:headEnd type="none" w="sm" len="sm"/>
            <a:tailEnd type="none" w="sm" len="sm"/>
          </a:ln>
        </p:spPr>
      </p:pic>
      <p:pic>
        <p:nvPicPr>
          <p:cNvPr id="290" name="Shape 290"/>
          <p:cNvPicPr preferRelativeResize="0"/>
          <p:nvPr/>
        </p:nvPicPr>
        <p:blipFill rotWithShape="1">
          <a:blip r:embed="rId8">
            <a:alphaModFix/>
          </a:blip>
          <a:srcRect/>
          <a:stretch/>
        </p:blipFill>
        <p:spPr>
          <a:xfrm>
            <a:off x="10366854" y="3719606"/>
            <a:ext cx="1886354" cy="3138394"/>
          </a:xfrm>
          <a:prstGeom prst="rect">
            <a:avLst/>
          </a:prstGeom>
          <a:noFill/>
          <a:ln w="28575" cap="flat" cmpd="sng">
            <a:solidFill>
              <a:schemeClr val="lt1"/>
            </a:solidFill>
            <a:prstDash val="solid"/>
            <a:round/>
            <a:headEnd type="none" w="sm" len="sm"/>
            <a:tailEnd type="none" w="sm" len="sm"/>
          </a:ln>
        </p:spPr>
      </p:pic>
    </p:spTree>
    <p:extLst>
      <p:ext uri="{BB962C8B-B14F-4D97-AF65-F5344CB8AC3E}">
        <p14:creationId xmlns:p14="http://schemas.microsoft.com/office/powerpoint/2010/main" val="1612344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ctrTitle"/>
          </p:nvPr>
        </p:nvSpPr>
        <p:spPr>
          <a:xfrm>
            <a:off x="4551170" y="111879"/>
            <a:ext cx="3573162" cy="114875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FFFFFF"/>
              </a:buClr>
              <a:buSzPts val="4400"/>
              <a:buFont typeface="Calibri"/>
              <a:buNone/>
            </a:pPr>
            <a:r>
              <a:rPr lang="en-US" sz="4400" b="0" i="0" u="none" strike="noStrike" cap="none">
                <a:solidFill>
                  <a:srgbClr val="FFFFFF"/>
                </a:solidFill>
                <a:latin typeface="Calibri"/>
                <a:ea typeface="Calibri"/>
                <a:cs typeface="Calibri"/>
                <a:sym typeface="Calibri"/>
              </a:rPr>
              <a:t>Monotheism</a:t>
            </a:r>
            <a:br>
              <a:rPr lang="en-US" sz="5400" b="1" i="0" u="none" strike="noStrike" cap="none">
                <a:solidFill>
                  <a:srgbClr val="FFFFFF"/>
                </a:solidFill>
                <a:latin typeface="Calibri"/>
                <a:ea typeface="Calibri"/>
                <a:cs typeface="Calibri"/>
                <a:sym typeface="Calibri"/>
              </a:rPr>
            </a:br>
            <a:r>
              <a:rPr lang="en-US" sz="2400" b="0" i="0" u="none" strike="noStrike" cap="none">
                <a:solidFill>
                  <a:srgbClr val="FFFFFF"/>
                </a:solidFill>
                <a:latin typeface="Calibri"/>
                <a:ea typeface="Calibri"/>
                <a:cs typeface="Calibri"/>
                <a:sym typeface="Calibri"/>
              </a:rPr>
              <a:t>Belief in One God</a:t>
            </a:r>
            <a:endParaRPr sz="2400" b="0" i="0" u="none" strike="noStrike" cap="none">
              <a:solidFill>
                <a:schemeClr val="dk1"/>
              </a:solidFill>
              <a:latin typeface="Calibri"/>
              <a:ea typeface="Calibri"/>
              <a:cs typeface="Calibri"/>
              <a:sym typeface="Calibri"/>
            </a:endParaRPr>
          </a:p>
        </p:txBody>
      </p:sp>
      <p:sp>
        <p:nvSpPr>
          <p:cNvPr id="297" name="Shape 297"/>
          <p:cNvSpPr txBox="1">
            <a:spLocks noGrp="1"/>
          </p:cNvSpPr>
          <p:nvPr>
            <p:ph type="subTitle" idx="1"/>
          </p:nvPr>
        </p:nvSpPr>
        <p:spPr>
          <a:xfrm>
            <a:off x="368280" y="1606848"/>
            <a:ext cx="5467630" cy="17526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10000"/>
              </a:lnSpc>
              <a:spcBef>
                <a:spcPts val="0"/>
              </a:spcBef>
              <a:spcAft>
                <a:spcPts val="0"/>
              </a:spcAft>
              <a:buClr>
                <a:srgbClr val="FFFFFF"/>
              </a:buClr>
              <a:buSzPts val="1800"/>
              <a:buFont typeface="Noto Sans Symbols"/>
              <a:buChar char="❖"/>
            </a:pPr>
            <a:r>
              <a:rPr lang="en-US" sz="2400" b="0" i="0" u="none" strike="noStrike" cap="none" dirty="0">
                <a:solidFill>
                  <a:srgbClr val="FFFFFF"/>
                </a:solidFill>
                <a:latin typeface="Calibri"/>
                <a:ea typeface="Calibri"/>
                <a:cs typeface="Calibri"/>
                <a:sym typeface="Calibri"/>
              </a:rPr>
              <a:t>Islam is a monotheistic religion.</a:t>
            </a:r>
            <a:endParaRPr dirty="0"/>
          </a:p>
          <a:p>
            <a:pPr marL="285750" marR="0" lvl="0" indent="-171450" algn="l" rtl="0">
              <a:lnSpc>
                <a:spcPct val="110000"/>
              </a:lnSpc>
              <a:spcBef>
                <a:spcPts val="1200"/>
              </a:spcBef>
              <a:spcAft>
                <a:spcPts val="0"/>
              </a:spcAft>
              <a:buClr>
                <a:schemeClr val="dk1"/>
              </a:buClr>
              <a:buSzPts val="1800"/>
              <a:buFont typeface="Noto Sans Symbols"/>
              <a:buNone/>
            </a:pPr>
            <a:endParaRPr sz="2400" b="0" i="0" u="none" strike="noStrike" cap="none" dirty="0">
              <a:solidFill>
                <a:srgbClr val="FFFFFF"/>
              </a:solidFill>
              <a:latin typeface="Calibri"/>
              <a:ea typeface="Calibri"/>
              <a:cs typeface="Calibri"/>
              <a:sym typeface="Calibri"/>
            </a:endParaRPr>
          </a:p>
          <a:p>
            <a:pPr marL="285750" marR="0" lvl="0" indent="-285750" algn="l" rtl="0">
              <a:lnSpc>
                <a:spcPct val="110000"/>
              </a:lnSpc>
              <a:spcBef>
                <a:spcPts val="1200"/>
              </a:spcBef>
              <a:spcAft>
                <a:spcPts val="0"/>
              </a:spcAft>
              <a:buClr>
                <a:srgbClr val="FFFFFF"/>
              </a:buClr>
              <a:buSzPts val="1800"/>
              <a:buFont typeface="Noto Sans Symbols"/>
              <a:buChar char="❖"/>
            </a:pPr>
            <a:r>
              <a:rPr lang="en-US" sz="2400" b="0" i="0" u="none" strike="noStrike" cap="none" dirty="0">
                <a:solidFill>
                  <a:srgbClr val="FFFFFF"/>
                </a:solidFill>
                <a:latin typeface="Calibri"/>
                <a:ea typeface="Calibri"/>
                <a:cs typeface="Calibri"/>
                <a:sym typeface="Calibri"/>
              </a:rPr>
              <a:t>Muslims believe that there is              only One God.</a:t>
            </a:r>
            <a:endParaRPr dirty="0"/>
          </a:p>
          <a:p>
            <a:pPr marL="285750" marR="0" lvl="0" indent="-171450" algn="l" rtl="0">
              <a:lnSpc>
                <a:spcPct val="110000"/>
              </a:lnSpc>
              <a:spcBef>
                <a:spcPts val="1200"/>
              </a:spcBef>
              <a:spcAft>
                <a:spcPts val="0"/>
              </a:spcAft>
              <a:buClr>
                <a:schemeClr val="dk1"/>
              </a:buClr>
              <a:buSzPts val="1800"/>
              <a:buFont typeface="Noto Sans Symbols"/>
              <a:buNone/>
            </a:pPr>
            <a:endParaRPr sz="2400" b="0" i="0" u="none" strike="noStrike" cap="none" dirty="0">
              <a:solidFill>
                <a:srgbClr val="FFFFFF"/>
              </a:solidFill>
              <a:latin typeface="Calibri"/>
              <a:ea typeface="Calibri"/>
              <a:cs typeface="Calibri"/>
              <a:sym typeface="Calibri"/>
            </a:endParaRPr>
          </a:p>
          <a:p>
            <a:pPr marL="285750" marR="0" lvl="0" indent="-285750" algn="l" rtl="0">
              <a:lnSpc>
                <a:spcPct val="110000"/>
              </a:lnSpc>
              <a:spcBef>
                <a:spcPts val="1200"/>
              </a:spcBef>
              <a:spcAft>
                <a:spcPts val="0"/>
              </a:spcAft>
              <a:buClr>
                <a:srgbClr val="FFFFFF"/>
              </a:buClr>
              <a:buSzPts val="1800"/>
              <a:buFont typeface="Noto Sans Symbols"/>
              <a:buChar char="❖"/>
            </a:pPr>
            <a:r>
              <a:rPr lang="en-US" sz="2400" b="0" i="0" u="none" strike="noStrike" cap="none" dirty="0">
                <a:solidFill>
                  <a:srgbClr val="FFFFFF"/>
                </a:solidFill>
                <a:latin typeface="Calibri"/>
                <a:ea typeface="Calibri"/>
                <a:cs typeface="Calibri"/>
                <a:sym typeface="Calibri"/>
              </a:rPr>
              <a:t>Muslims believe they worship the    same God as Abraham.</a:t>
            </a:r>
            <a:endParaRPr sz="2400" b="0" i="0" u="none" strike="noStrike" cap="none" dirty="0">
              <a:solidFill>
                <a:srgbClr val="FFFFFF"/>
              </a:solidFill>
              <a:latin typeface="Calibri"/>
              <a:ea typeface="Calibri"/>
              <a:cs typeface="Calibri"/>
              <a:sym typeface="Calibri"/>
            </a:endParaRPr>
          </a:p>
        </p:txBody>
      </p:sp>
      <p:pic>
        <p:nvPicPr>
          <p:cNvPr id="298" name="Shape 298" descr="shutterstock_237740344.jpg"/>
          <p:cNvPicPr preferRelativeResize="0"/>
          <p:nvPr/>
        </p:nvPicPr>
        <p:blipFill rotWithShape="1">
          <a:blip r:embed="rId3">
            <a:alphaModFix/>
          </a:blip>
          <a:srcRect/>
          <a:stretch/>
        </p:blipFill>
        <p:spPr>
          <a:xfrm>
            <a:off x="5509549" y="1948704"/>
            <a:ext cx="6430077" cy="4287577"/>
          </a:xfrm>
          <a:prstGeom prst="rect">
            <a:avLst/>
          </a:prstGeom>
          <a:noFill/>
          <a:ln w="28575" cap="flat" cmpd="sng">
            <a:solidFill>
              <a:schemeClr val="lt1"/>
            </a:solidFill>
            <a:prstDash val="solid"/>
            <a:round/>
            <a:headEnd type="none" w="sm" len="sm"/>
            <a:tailEnd type="none" w="sm" len="sm"/>
          </a:ln>
        </p:spPr>
      </p:pic>
    </p:spTree>
    <p:extLst>
      <p:ext uri="{BB962C8B-B14F-4D97-AF65-F5344CB8AC3E}">
        <p14:creationId xmlns:p14="http://schemas.microsoft.com/office/powerpoint/2010/main" val="1349000180"/>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8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R1_MDE_TRAINING">
  <a:themeElements>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themeOverride>
</file>

<file path=ppt/theme/themeOverride10.xml><?xml version="1.0" encoding="utf-8"?>
<a:themeOverride xmlns:a="http://schemas.openxmlformats.org/drawingml/2006/main">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themeOverride>
</file>

<file path=ppt/theme/themeOverride11.xml><?xml version="1.0" encoding="utf-8"?>
<a:themeOverride xmlns:a="http://schemas.openxmlformats.org/drawingml/2006/main">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themeOverride>
</file>

<file path=ppt/theme/themeOverride12.xml><?xml version="1.0" encoding="utf-8"?>
<a:themeOverride xmlns:a="http://schemas.openxmlformats.org/drawingml/2006/main">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themeOverride>
</file>

<file path=ppt/theme/themeOverride13.xml><?xml version="1.0" encoding="utf-8"?>
<a:themeOverride xmlns:a="http://schemas.openxmlformats.org/drawingml/2006/main">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themeOverride>
</file>

<file path=ppt/theme/themeOverride14.xml><?xml version="1.0" encoding="utf-8"?>
<a:themeOverride xmlns:a="http://schemas.openxmlformats.org/drawingml/2006/main">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themeOverride>
</file>

<file path=ppt/theme/themeOverride2.xml><?xml version="1.0" encoding="utf-8"?>
<a:themeOverride xmlns:a="http://schemas.openxmlformats.org/drawingml/2006/main">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themeOverride>
</file>

<file path=ppt/theme/themeOverride3.xml><?xml version="1.0" encoding="utf-8"?>
<a:themeOverride xmlns:a="http://schemas.openxmlformats.org/drawingml/2006/main">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themeOverride>
</file>

<file path=ppt/theme/themeOverride4.xml><?xml version="1.0" encoding="utf-8"?>
<a:themeOverride xmlns:a="http://schemas.openxmlformats.org/drawingml/2006/main">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themeOverride>
</file>

<file path=ppt/theme/themeOverride5.xml><?xml version="1.0" encoding="utf-8"?>
<a:themeOverride xmlns:a="http://schemas.openxmlformats.org/drawingml/2006/main">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themeOverride>
</file>

<file path=ppt/theme/themeOverride6.xml><?xml version="1.0" encoding="utf-8"?>
<a:themeOverride xmlns:a="http://schemas.openxmlformats.org/drawingml/2006/main">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themeOverride>
</file>

<file path=ppt/theme/themeOverride7.xml><?xml version="1.0" encoding="utf-8"?>
<a:themeOverride xmlns:a="http://schemas.openxmlformats.org/drawingml/2006/main">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themeOverride>
</file>

<file path=ppt/theme/themeOverride8.xml><?xml version="1.0" encoding="utf-8"?>
<a:themeOverride xmlns:a="http://schemas.openxmlformats.org/drawingml/2006/main">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themeOverride>
</file>

<file path=ppt/theme/themeOverride9.xml><?xml version="1.0" encoding="utf-8"?>
<a:themeOverride xmlns:a="http://schemas.openxmlformats.org/drawingml/2006/main">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themeOverride>
</file>

<file path=docProps/app.xml><?xml version="1.0" encoding="utf-8"?>
<Properties xmlns="http://schemas.openxmlformats.org/officeDocument/2006/extended-properties" xmlns:vt="http://schemas.openxmlformats.org/officeDocument/2006/docPropsVTypes">
  <TotalTime>5026</TotalTime>
  <Words>1951</Words>
  <Application>Microsoft Office PowerPoint</Application>
  <PresentationFormat>Widescreen</PresentationFormat>
  <Paragraphs>294</Paragraphs>
  <Slides>21</Slides>
  <Notes>17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21</vt:i4>
      </vt:variant>
    </vt:vector>
  </HeadingPairs>
  <TitlesOfParts>
    <vt:vector size="31" baseType="lpstr">
      <vt:lpstr>ＭＳ Ｐゴシック</vt:lpstr>
      <vt:lpstr>Arial</vt:lpstr>
      <vt:lpstr>Arial Black</vt:lpstr>
      <vt:lpstr>Calibri</vt:lpstr>
      <vt:lpstr>Helvetica Neue</vt:lpstr>
      <vt:lpstr>Noto Sans Symbols</vt:lpstr>
      <vt:lpstr>Times New Roman</vt:lpstr>
      <vt:lpstr>1_Office Theme</vt:lpstr>
      <vt:lpstr>8_Office Theme</vt:lpstr>
      <vt:lpstr>R1_MDE_TRAINING</vt:lpstr>
      <vt:lpstr>PowerPoint Presentation</vt:lpstr>
      <vt:lpstr>PowerPoint Presentation</vt:lpstr>
      <vt:lpstr>PowerPoint Presentation</vt:lpstr>
      <vt:lpstr>PowerPoint Presentation</vt:lpstr>
      <vt:lpstr>Islamic Resource Group</vt:lpstr>
      <vt:lpstr>PowerPoint Presentation</vt:lpstr>
      <vt:lpstr>Islam</vt:lpstr>
      <vt:lpstr>PowerPoint Presentation</vt:lpstr>
      <vt:lpstr>Monotheism Belief in One God</vt:lpstr>
      <vt:lpstr>PowerPoint Presentation</vt:lpstr>
      <vt:lpstr>PowerPoint Presentation</vt:lpstr>
      <vt:lpstr>Islam In America</vt:lpstr>
      <vt:lpstr>Islam  and Culture</vt:lpstr>
      <vt:lpstr>Muslims  believe in</vt:lpstr>
      <vt:lpstr>God</vt:lpstr>
      <vt:lpstr>PowerPoint Presentation</vt:lpstr>
      <vt:lpstr>PowerPoint Presentation</vt:lpstr>
      <vt:lpstr>Quran Holy Book of Islam</vt:lpstr>
      <vt:lpstr>Five Pillars  in Islam</vt:lpstr>
      <vt:lpstr>PowerPoint Presentation</vt:lpstr>
      <vt:lpstr>Thank you so much for attending!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Emery</dc:creator>
  <cp:lastModifiedBy>Kathy Palm</cp:lastModifiedBy>
  <cp:revision>7</cp:revision>
  <dcterms:created xsi:type="dcterms:W3CDTF">2018-03-09T14:36:51Z</dcterms:created>
  <dcterms:modified xsi:type="dcterms:W3CDTF">2018-05-03T19:21:48Z</dcterms:modified>
</cp:coreProperties>
</file>