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33"/>
  </p:notesMasterIdLst>
  <p:handoutMasterIdLst>
    <p:handoutMasterId r:id="rId34"/>
  </p:handoutMasterIdLst>
  <p:sldIdLst>
    <p:sldId id="324" r:id="rId2"/>
    <p:sldId id="272" r:id="rId3"/>
    <p:sldId id="318" r:id="rId4"/>
    <p:sldId id="320" r:id="rId5"/>
    <p:sldId id="319" r:id="rId6"/>
    <p:sldId id="273" r:id="rId7"/>
    <p:sldId id="290" r:id="rId8"/>
    <p:sldId id="313" r:id="rId9"/>
    <p:sldId id="295" r:id="rId10"/>
    <p:sldId id="297" r:id="rId11"/>
    <p:sldId id="298" r:id="rId12"/>
    <p:sldId id="299" r:id="rId13"/>
    <p:sldId id="300" r:id="rId14"/>
    <p:sldId id="305" r:id="rId15"/>
    <p:sldId id="306" r:id="rId16"/>
    <p:sldId id="315" r:id="rId17"/>
    <p:sldId id="321" r:id="rId18"/>
    <p:sldId id="308" r:id="rId19"/>
    <p:sldId id="309" r:id="rId20"/>
    <p:sldId id="322" r:id="rId21"/>
    <p:sldId id="291" r:id="rId22"/>
    <p:sldId id="292" r:id="rId23"/>
    <p:sldId id="274" r:id="rId24"/>
    <p:sldId id="281" r:id="rId25"/>
    <p:sldId id="323" r:id="rId26"/>
    <p:sldId id="287" r:id="rId27"/>
    <p:sldId id="289" r:id="rId28"/>
    <p:sldId id="265" r:id="rId29"/>
    <p:sldId id="327" r:id="rId30"/>
    <p:sldId id="326" r:id="rId31"/>
    <p:sldId id="325"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A26"/>
    <a:srgbClr val="F3F5DF"/>
    <a:srgbClr val="687127"/>
    <a:srgbClr val="FFCE34"/>
    <a:srgbClr val="94A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69FF24-1A95-4837-8822-6CE9CAB325BD}" type="datetimeFigureOut">
              <a:rPr lang="en-US" smtClean="0"/>
              <a:t>9/21/2016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084B7-5003-4D56-A034-1B1468707F42}" type="slidenum">
              <a:rPr lang="en-US" smtClean="0"/>
              <a:t>‹#›</a:t>
            </a:fld>
            <a:endParaRPr lang="en-US" dirty="0"/>
          </a:p>
        </p:txBody>
      </p:sp>
    </p:spTree>
    <p:extLst>
      <p:ext uri="{BB962C8B-B14F-4D97-AF65-F5344CB8AC3E}">
        <p14:creationId xmlns:p14="http://schemas.microsoft.com/office/powerpoint/2010/main" val="2566024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96B27F6A-E526-4E92-B60F-8C63D92D9A2B}" type="datetimeFigureOut">
              <a:rPr lang="en-US" altLang="en-US"/>
              <a:pPr/>
              <a:t>9/21/2016</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672C579B-7FFC-4310-A4AF-88C841C7814D}" type="slidenum">
              <a:rPr lang="en-US" altLang="en-US"/>
              <a:pPr/>
              <a:t>‹#›</a:t>
            </a:fld>
            <a:endParaRPr lang="en-US" altLang="en-US" dirty="0"/>
          </a:p>
        </p:txBody>
      </p:sp>
    </p:spTree>
    <p:extLst>
      <p:ext uri="{BB962C8B-B14F-4D97-AF65-F5344CB8AC3E}">
        <p14:creationId xmlns:p14="http://schemas.microsoft.com/office/powerpoint/2010/main" val="38536701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tatistics" TargetMode="External"/><Relationship Id="rId13" Type="http://schemas.openxmlformats.org/officeDocument/2006/relationships/hyperlink" Target="http://en.wikipedia.org/wiki/Public_health" TargetMode="External"/><Relationship Id="rId3" Type="http://schemas.openxmlformats.org/officeDocument/2006/relationships/hyperlink" Target="http://en.wikipedia.org/wiki/Cluster_(epidemiology)" TargetMode="External"/><Relationship Id="rId7" Type="http://schemas.openxmlformats.org/officeDocument/2006/relationships/hyperlink" Target="#cite_note-0"/><Relationship Id="rId12" Type="http://schemas.openxmlformats.org/officeDocument/2006/relationships/hyperlink" Target="http://en.wikipedia.org/wiki/History" TargetMode="External"/><Relationship Id="rId17" Type="http://schemas.openxmlformats.org/officeDocument/2006/relationships/hyperlink" Target="http://en.wikipedia.org/wiki/1854_Broad_Street_cholera_outbreak" TargetMode="External"/><Relationship Id="rId2" Type="http://schemas.openxmlformats.org/officeDocument/2006/relationships/slide" Target="../slides/slide4.xml"/><Relationship Id="rId16" Type="http://schemas.openxmlformats.org/officeDocument/2006/relationships/hyperlink" Target="http://en.wikipedia.org/wiki/Epidemiology" TargetMode="External"/><Relationship Id="rId1" Type="http://schemas.openxmlformats.org/officeDocument/2006/relationships/notesMaster" Target="../notesMasters/notesMaster1.xml"/><Relationship Id="rId6" Type="http://schemas.openxmlformats.org/officeDocument/2006/relationships/hyperlink" Target="http://en.wikipedia.org/wiki/Broadwick_Street" TargetMode="External"/><Relationship Id="rId11" Type="http://schemas.openxmlformats.org/officeDocument/2006/relationships/hyperlink" Target="http://en.wikipedia.org/wiki/Southwark_and_Vauxhall_Waterworks_Company" TargetMode="External"/><Relationship Id="rId5" Type="http://schemas.openxmlformats.org/officeDocument/2006/relationships/hyperlink" Target="http://en.wikipedia.org/wiki/Reverend_Henry_Whitehead" TargetMode="External"/><Relationship Id="rId15" Type="http://schemas.openxmlformats.org/officeDocument/2006/relationships/hyperlink" Target="http://en.wikipedia.org/wiki/Science" TargetMode="External"/><Relationship Id="rId10" Type="http://schemas.openxmlformats.org/officeDocument/2006/relationships/hyperlink" Target="#cite_note-1"/><Relationship Id="rId4" Type="http://schemas.openxmlformats.org/officeDocument/2006/relationships/hyperlink" Target="http://en.wikipedia.org/wiki/1854" TargetMode="External"/><Relationship Id="rId9" Type="http://schemas.openxmlformats.org/officeDocument/2006/relationships/hyperlink" Target="http://en.wikipedia.org/wiki/Voronoi_diagram" TargetMode="External"/><Relationship Id="rId14" Type="http://schemas.openxmlformats.org/officeDocument/2006/relationships/hyperlink" Target="http://en.wikipedia.org/wiki/Health_geograph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Cholera outbreak in London: people went to the hospital to get better, but got sick again when they returned to their home.  Not until the well was sealed, the source of the infection, did people get better.  Likewise, you can have fabulous interventions in the school office, but if the student returns to a mean, chaotic classroom and hallway, they may get sick again.</a:t>
            </a:r>
          </a:p>
          <a:p>
            <a:r>
              <a:rPr lang="en-US" altLang="en-US" smtClean="0"/>
              <a:t>Original map by John Snow showing the </a:t>
            </a:r>
            <a:r>
              <a:rPr lang="en-US" altLang="en-US" smtClean="0">
                <a:hlinkClick r:id="rId3" action="ppaction://hlinkfile" tooltip="Cluster (epidemiology)"/>
              </a:rPr>
              <a:t>clusters</a:t>
            </a:r>
            <a:r>
              <a:rPr lang="en-US" altLang="en-US" smtClean="0"/>
              <a:t> of cholera cases in the Soho , London epidemic of </a:t>
            </a:r>
            <a:r>
              <a:rPr lang="en-US" altLang="en-US" smtClean="0">
                <a:hlinkClick r:id="rId4" action="ppaction://hlinkfile" tooltip="1854"/>
              </a:rPr>
              <a:t>1854</a:t>
            </a:r>
            <a:endParaRPr lang="en-US" altLang="en-US" smtClean="0"/>
          </a:p>
          <a:p>
            <a:r>
              <a:rPr lang="en-US" altLang="en-US" smtClean="0"/>
              <a:t>By talking to local residents (with the help of </a:t>
            </a:r>
            <a:r>
              <a:rPr lang="en-US" altLang="en-US" smtClean="0">
                <a:hlinkClick r:id="rId5" action="ppaction://hlinkfile" tooltip="Reverend Henry Whitehead"/>
              </a:rPr>
              <a:t>Reverend Henry Whitehead</a:t>
            </a:r>
            <a:r>
              <a:rPr lang="en-US" altLang="en-US" smtClean="0"/>
              <a:t>), he identified the source of the outbreak as the public water pump on Broad Street (now </a:t>
            </a:r>
            <a:r>
              <a:rPr lang="en-US" altLang="en-US" smtClean="0">
                <a:hlinkClick r:id="rId6" action="ppaction://hlinkfile" tooltip="Broadwick Street"/>
              </a:rPr>
              <a:t>Broadwick Street</a:t>
            </a:r>
            <a:r>
              <a:rPr lang="en-US" altLang="en-US" smtClean="0"/>
              <a:t>).</a:t>
            </a:r>
            <a:r>
              <a:rPr lang="en-US" altLang="en-US" baseline="30000" smtClean="0">
                <a:hlinkClick r:id="rId7" action="ppaction://hlinkfile"/>
              </a:rPr>
              <a:t>[1]</a:t>
            </a:r>
            <a:r>
              <a:rPr lang="en-US" altLang="en-US" smtClean="0"/>
              <a:t>  Snow later used a spot map to illustrate how cases of cholera were centered around the pump. He also made a solid use of </a:t>
            </a:r>
            <a:r>
              <a:rPr lang="en-US" altLang="en-US" smtClean="0">
                <a:hlinkClick r:id="rId8" action="ppaction://hlinkfile" tooltip="Statistics"/>
              </a:rPr>
              <a:t>statistics</a:t>
            </a:r>
            <a:r>
              <a:rPr lang="en-US" altLang="en-US" smtClean="0"/>
              <a:t> to illustrate the connection between the quality of the source of water and cholera cases. Snow's efforts to connect the incidence of cholera with potential geographic sources centered around creating what is now known as a </a:t>
            </a:r>
            <a:r>
              <a:rPr lang="en-US" altLang="en-US" smtClean="0">
                <a:hlinkClick r:id="rId9" action="ppaction://hlinkfile" tooltip="Voronoi diagram"/>
              </a:rPr>
              <a:t>Voronoi diagram</a:t>
            </a:r>
            <a:r>
              <a:rPr lang="en-US" altLang="en-US" smtClean="0"/>
              <a:t>. He mapped out the locations of individual water pumps and generated cells which represented all the points on his map which were closest to each pump. The section of Snow's map representing areas in the city where the closest available source of water was the Broad Street pump circumscribed most cases of cholera.</a:t>
            </a:r>
            <a:r>
              <a:rPr lang="en-US" altLang="en-US" baseline="30000" smtClean="0">
                <a:hlinkClick r:id="rId10" action="ppaction://hlinkfile"/>
              </a:rPr>
              <a:t>[2]</a:t>
            </a:r>
            <a:r>
              <a:rPr lang="en-US" altLang="en-US" smtClean="0"/>
              <a:t> He showed that the </a:t>
            </a:r>
            <a:r>
              <a:rPr lang="en-US" altLang="en-US" smtClean="0">
                <a:hlinkClick r:id="rId11" action="ppaction://hlinkfile" tooltip="Southwark and Vauxhall Waterworks Company"/>
              </a:rPr>
              <a:t>Southwark and Vauxhall Waterworks Company</a:t>
            </a:r>
            <a:r>
              <a:rPr lang="en-US" altLang="en-US" smtClean="0"/>
              <a:t> was taking water from sewage-polluted sections of the Thames and delivering the water to homes with an increased incidence of cholera. Snow's study was a major event in the </a:t>
            </a:r>
            <a:r>
              <a:rPr lang="en-US" altLang="en-US" smtClean="0">
                <a:hlinkClick r:id="rId12" action="ppaction://hlinkfile" tooltip="History"/>
              </a:rPr>
              <a:t>history</a:t>
            </a:r>
            <a:r>
              <a:rPr lang="en-US" altLang="en-US" smtClean="0"/>
              <a:t> of </a:t>
            </a:r>
            <a:r>
              <a:rPr lang="en-US" altLang="en-US" smtClean="0">
                <a:hlinkClick r:id="rId13" action="ppaction://hlinkfile" tooltip="Public health"/>
              </a:rPr>
              <a:t>public health</a:t>
            </a:r>
            <a:r>
              <a:rPr lang="en-US" altLang="en-US" smtClean="0"/>
              <a:t> and </a:t>
            </a:r>
            <a:r>
              <a:rPr lang="en-US" altLang="en-US" smtClean="0">
                <a:hlinkClick r:id="rId14" action="ppaction://hlinkfile" tooltip="Health geography"/>
              </a:rPr>
              <a:t>health geography</a:t>
            </a:r>
            <a:r>
              <a:rPr lang="en-US" altLang="en-US" smtClean="0"/>
              <a:t>, and can be regarded as the founding event of the </a:t>
            </a:r>
            <a:r>
              <a:rPr lang="en-US" altLang="en-US" smtClean="0">
                <a:hlinkClick r:id="rId15" action="ppaction://hlinkfile" tooltip="Science"/>
              </a:rPr>
              <a:t>science</a:t>
            </a:r>
            <a:r>
              <a:rPr lang="en-US" altLang="en-US" smtClean="0"/>
              <a:t> of </a:t>
            </a:r>
            <a:r>
              <a:rPr lang="en-US" altLang="en-US" smtClean="0">
                <a:hlinkClick r:id="rId16" action="ppaction://hlinkfile" tooltip="Epidemiology"/>
              </a:rPr>
              <a:t>epidemiology</a:t>
            </a:r>
            <a:r>
              <a:rPr lang="en-US" altLang="en-US" smtClean="0"/>
              <a:t>.</a:t>
            </a:r>
          </a:p>
          <a:p>
            <a:r>
              <a:rPr lang="en-US" altLang="en-US" smtClean="0"/>
              <a:t>Wikipedia, retrieved 4/9/2012  </a:t>
            </a:r>
            <a:r>
              <a:rPr lang="en-US" altLang="en-US" smtClean="0">
                <a:hlinkClick r:id="rId17"/>
              </a:rPr>
              <a:t>http://en.wikipedia.org/wiki/1854_Broad_Street_cholera_outbreak</a:t>
            </a:r>
            <a:r>
              <a:rPr lang="en-US" altLang="en-US" smtClean="0"/>
              <a:t> </a:t>
            </a:r>
            <a:endParaRPr lang="en-US" altLang="en-US" b="1"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2109C9-2774-4B46-95C2-C426308D623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60394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tree is a metaphor for the circle process.  </a:t>
            </a:r>
          </a:p>
          <a:p>
            <a:pPr>
              <a:spcBef>
                <a:spcPct val="0"/>
              </a:spcBef>
            </a:pPr>
            <a:endParaRPr lang="en-US" altLang="en-US" dirty="0" smtClean="0"/>
          </a:p>
          <a:p>
            <a:pPr>
              <a:spcBef>
                <a:spcPct val="0"/>
              </a:spcBef>
            </a:pPr>
            <a:r>
              <a:rPr lang="en-US" altLang="en-US" dirty="0" smtClean="0"/>
              <a:t>At this time reference the circle in the corner – or reference the circle in the room.</a:t>
            </a:r>
          </a:p>
          <a:p>
            <a:pPr>
              <a:spcBef>
                <a:spcPct val="0"/>
              </a:spcBef>
            </a:pPr>
            <a:endParaRPr lang="en-US" altLang="en-US" dirty="0" smtClean="0"/>
          </a:p>
          <a:p>
            <a:pPr lvl="1">
              <a:spcBef>
                <a:spcPct val="0"/>
              </a:spcBef>
              <a:buFontTx/>
              <a:buChar char="•"/>
            </a:pPr>
            <a:r>
              <a:rPr lang="en-US" altLang="en-US" dirty="0" smtClean="0"/>
              <a:t>The process is rooted in shared values and aboriginal/native roots</a:t>
            </a:r>
          </a:p>
          <a:p>
            <a:pPr lvl="1">
              <a:spcBef>
                <a:spcPct val="0"/>
              </a:spcBef>
              <a:buFontTx/>
              <a:buChar char="•"/>
            </a:pPr>
            <a:r>
              <a:rPr lang="en-US" altLang="en-US" dirty="0" smtClean="0"/>
              <a:t>The process is defined in the trunk:  talking piece, open/close, consensus, keeper, guidelines</a:t>
            </a:r>
          </a:p>
          <a:p>
            <a:pPr lvl="1">
              <a:spcBef>
                <a:spcPct val="0"/>
              </a:spcBef>
              <a:buFontTx/>
              <a:buChar char="•"/>
            </a:pPr>
            <a:r>
              <a:rPr lang="en-US" altLang="en-US" dirty="0" smtClean="0"/>
              <a:t>The fruit of the tree: community building, healing, and connections.</a:t>
            </a:r>
          </a:p>
          <a:p>
            <a:pPr lvl="1">
              <a:spcBef>
                <a:spcPct val="0"/>
              </a:spcBef>
              <a:buFontTx/>
              <a:buChar char="•"/>
            </a:pPr>
            <a:endParaRPr lang="en-US" altLang="en-US" dirty="0" smtClean="0"/>
          </a:p>
          <a:p>
            <a:pPr lvl="1">
              <a:spcBef>
                <a:spcPct val="0"/>
              </a:spcBef>
              <a:buFontTx/>
              <a:buChar char="•"/>
            </a:pPr>
            <a:r>
              <a:rPr lang="en-US" altLang="en-US" dirty="0" smtClean="0"/>
              <a:t>**Storytelling could be seen as the rain.** as it touches all parts in some way or another.</a:t>
            </a:r>
          </a:p>
          <a:p>
            <a:pPr>
              <a:spcBef>
                <a:spcPct val="0"/>
              </a:spcBef>
            </a:pPr>
            <a:endParaRPr lang="en-US" altLang="en-US" dirty="0" smtClean="0"/>
          </a:p>
          <a:p>
            <a:pPr>
              <a:spcBef>
                <a:spcPct val="0"/>
              </a:spcBef>
            </a:pPr>
            <a:r>
              <a:rPr lang="en-US" altLang="en-US" b="1" dirty="0" smtClean="0"/>
              <a:t>Types of circles:  </a:t>
            </a:r>
            <a:r>
              <a:rPr lang="en-US" altLang="en-US" dirty="0" smtClean="0"/>
              <a:t>celebration circle, healing circle, community building circle, circle of understanding, talking circle, circle of support, reintegration circle, circle sentencing.   </a:t>
            </a:r>
          </a:p>
          <a:p>
            <a:pPr>
              <a:spcBef>
                <a:spcPct val="0"/>
              </a:spcBef>
            </a:pPr>
            <a:r>
              <a:rPr lang="en-US" altLang="en-US" dirty="0" smtClean="0"/>
              <a:t>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5E601-5262-42F5-A70A-062D5A73DB3D}"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174921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283" indent="-290493" eaLnBrk="0" hangingPunct="0">
              <a:defRPr>
                <a:solidFill>
                  <a:schemeClr val="tx1"/>
                </a:solidFill>
                <a:latin typeface="Arial" pitchFamily="34" charset="0"/>
              </a:defRPr>
            </a:lvl2pPr>
            <a:lvl3pPr marL="1161974" indent="-232395" eaLnBrk="0" hangingPunct="0">
              <a:defRPr>
                <a:solidFill>
                  <a:schemeClr val="tx1"/>
                </a:solidFill>
                <a:latin typeface="Arial" pitchFamily="34" charset="0"/>
              </a:defRPr>
            </a:lvl3pPr>
            <a:lvl4pPr marL="1626763" indent="-232395" eaLnBrk="0" hangingPunct="0">
              <a:defRPr>
                <a:solidFill>
                  <a:schemeClr val="tx1"/>
                </a:solidFill>
                <a:latin typeface="Arial" pitchFamily="34" charset="0"/>
              </a:defRPr>
            </a:lvl4pPr>
            <a:lvl5pPr marL="2091553" indent="-232395" eaLnBrk="0" hangingPunct="0">
              <a:defRPr>
                <a:solidFill>
                  <a:schemeClr val="tx1"/>
                </a:solidFill>
                <a:latin typeface="Arial" pitchFamily="34" charset="0"/>
              </a:defRPr>
            </a:lvl5pPr>
            <a:lvl6pPr marL="2556342" indent="-232395" eaLnBrk="0" fontAlgn="base" hangingPunct="0">
              <a:spcBef>
                <a:spcPct val="0"/>
              </a:spcBef>
              <a:spcAft>
                <a:spcPct val="0"/>
              </a:spcAft>
              <a:defRPr>
                <a:solidFill>
                  <a:schemeClr val="tx1"/>
                </a:solidFill>
                <a:latin typeface="Arial" pitchFamily="34" charset="0"/>
              </a:defRPr>
            </a:lvl6pPr>
            <a:lvl7pPr marL="3021132" indent="-232395" eaLnBrk="0" fontAlgn="base" hangingPunct="0">
              <a:spcBef>
                <a:spcPct val="0"/>
              </a:spcBef>
              <a:spcAft>
                <a:spcPct val="0"/>
              </a:spcAft>
              <a:defRPr>
                <a:solidFill>
                  <a:schemeClr val="tx1"/>
                </a:solidFill>
                <a:latin typeface="Arial" pitchFamily="34" charset="0"/>
              </a:defRPr>
            </a:lvl7pPr>
            <a:lvl8pPr marL="3485921" indent="-232395" eaLnBrk="0" fontAlgn="base" hangingPunct="0">
              <a:spcBef>
                <a:spcPct val="0"/>
              </a:spcBef>
              <a:spcAft>
                <a:spcPct val="0"/>
              </a:spcAft>
              <a:defRPr>
                <a:solidFill>
                  <a:schemeClr val="tx1"/>
                </a:solidFill>
                <a:latin typeface="Arial" pitchFamily="34" charset="0"/>
              </a:defRPr>
            </a:lvl8pPr>
            <a:lvl9pPr marL="3950711" indent="-23239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A993AE4-79AA-415E-8530-33298E161AAB}" type="slidenum">
              <a:rPr lang="en-US" altLang="en-US" smtClean="0"/>
              <a:pPr eaLnBrk="1" fontAlgn="base" hangingPunct="1">
                <a:spcBef>
                  <a:spcPct val="0"/>
                </a:spcBef>
                <a:spcAft>
                  <a:spcPct val="0"/>
                </a:spcAft>
              </a:pPr>
              <a:t>19</a:t>
            </a:fld>
            <a:endParaRPr lang="en-US" altLang="en-US" dirty="0"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31334" y="4409758"/>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35402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Nancy: if bullying is a relational problem, then restorative practices provide one of the solutions.</a:t>
            </a:r>
          </a:p>
          <a:p>
            <a:endParaRPr lang="en-US" altLang="en-US" dirty="0" smtClean="0"/>
          </a:p>
          <a:p>
            <a:pPr eaLnBrk="1" hangingPunct="1">
              <a:spcBef>
                <a:spcPct val="0"/>
              </a:spcBef>
            </a:pPr>
            <a:r>
              <a:rPr lang="en-US" altLang="en-US" dirty="0" smtClean="0"/>
              <a:t>Bullying happens in a context—the student who bullies,  the person targeted and helpful or hurtful bystanders are all affected by the behavior.  Bringing them all together, engaging the parents in a respectful, open and transparent way, helps to address the challenges of this very hurtful behavior.</a:t>
            </a:r>
          </a:p>
          <a:p>
            <a:endParaRPr lang="en-US" altLang="en-US" dirty="0" smtClean="0"/>
          </a:p>
          <a:p>
            <a:r>
              <a:rPr lang="en-US" altLang="en-US" dirty="0" smtClean="0"/>
              <a:t>A restorative process is not mediation.</a:t>
            </a:r>
          </a:p>
          <a:p>
            <a:endParaRPr lang="en-US" altLang="en-US" dirty="0" smtClean="0"/>
          </a:p>
          <a:p>
            <a:r>
              <a:rPr lang="en-US" altLang="en-US" i="1" dirty="0" smtClean="0"/>
              <a:t>Pranis, K (2007). Restorative Values. In G. Johnstone &amp; D. Van Ness (Eds.), Handbook of Restorative justice (pp. 59-74). Cullompton, England: Willan.</a:t>
            </a:r>
          </a:p>
          <a:p>
            <a:r>
              <a:rPr lang="en-US" altLang="en-US" i="1" dirty="0" smtClean="0"/>
              <a:t>Morrison, B. (2011). From social control to social engagement: Enabling the “time and space” to talk through restorative justice and responsive regulation.  In R. Rosenfeld, K. Quinet, &amp; C. Garcia (Eds.), Contemporary issues in criminology theory and research (pp. 97-106). Belmont, CA: Wadsworth.</a:t>
            </a:r>
          </a:p>
        </p:txBody>
      </p:sp>
      <p:sp>
        <p:nvSpPr>
          <p:cNvPr id="4" name="Slide Number Placeholder 3"/>
          <p:cNvSpPr>
            <a:spLocks noGrp="1"/>
          </p:cNvSpPr>
          <p:nvPr>
            <p:ph type="sldNum" sz="quarter" idx="5"/>
          </p:nvPr>
        </p:nvSpPr>
        <p:spPr/>
        <p:txBody>
          <a:bodyPr/>
          <a:lstStyle/>
          <a:p>
            <a:pPr>
              <a:defRPr/>
            </a:pPr>
            <a:fld id="{F68ECDAF-D4DE-412F-93AD-074D159C3720}" type="slidenum">
              <a:rPr lang="en-US" smtClean="0"/>
              <a:pPr>
                <a:defRPr/>
              </a:pPr>
              <a:t>23</a:t>
            </a:fld>
            <a:endParaRPr lang="en-US" dirty="0"/>
          </a:p>
        </p:txBody>
      </p:sp>
    </p:spTree>
    <p:extLst>
      <p:ext uri="{BB962C8B-B14F-4D97-AF65-F5344CB8AC3E}">
        <p14:creationId xmlns:p14="http://schemas.microsoft.com/office/powerpoint/2010/main" val="17029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rgbClr val="972A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Date Placeholder 4"/>
          <p:cNvSpPr>
            <a:spLocks noGrp="1"/>
          </p:cNvSpPr>
          <p:nvPr>
            <p:ph type="dt" sz="half" idx="12"/>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10" name="Slide Number Placeholder 6"/>
          <p:cNvSpPr>
            <a:spLocks noGrp="1"/>
          </p:cNvSpPr>
          <p:nvPr>
            <p:ph type="sldNum" sz="quarter" idx="13"/>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4CEC91D5-D956-49B1-B6D6-F7B721B9CFED}" type="slidenum">
              <a:rPr lang="en-US" altLang="en-US"/>
              <a:pPr/>
              <a:t>‹#›</a:t>
            </a:fld>
            <a:endParaRPr lang="en-US" altLang="en-US" dirty="0"/>
          </a:p>
        </p:txBody>
      </p:sp>
    </p:spTree>
    <p:extLst>
      <p:ext uri="{BB962C8B-B14F-4D97-AF65-F5344CB8AC3E}">
        <p14:creationId xmlns:p14="http://schemas.microsoft.com/office/powerpoint/2010/main" val="15673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2313" y="2187897"/>
            <a:ext cx="7772400" cy="2200275"/>
          </a:xfrm>
        </p:spPr>
        <p:txBody>
          <a:bodyPr anchor="t" anchorCtr="0"/>
          <a:lstStyle>
            <a:lvl1pPr algn="l">
              <a:defRPr sz="4800" b="0" cap="all">
                <a:solidFill>
                  <a:srgbClr val="687127"/>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722313" y="1663710"/>
            <a:ext cx="7772400" cy="593931"/>
          </a:xfrm>
        </p:spPr>
        <p:txBody>
          <a:bodyPr>
            <a:normAutofit/>
          </a:bodyPr>
          <a:lstStyle>
            <a:lvl1pPr marL="0" indent="0">
              <a:buNone/>
              <a:defRPr sz="2400" b="1" i="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01789862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722313" y="1929314"/>
            <a:ext cx="7772400" cy="2652370"/>
          </a:xfrm>
        </p:spPr>
        <p:txBody>
          <a:bodyPr>
            <a:normAutofit/>
          </a:bodyPr>
          <a:lstStyle>
            <a:lvl1pPr marL="0" indent="0">
              <a:buNone/>
              <a:defRPr sz="36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8421376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0542998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2313" y="2187897"/>
            <a:ext cx="7772400" cy="2200275"/>
          </a:xfrm>
        </p:spPr>
        <p:txBody>
          <a:bodyPr anchor="t" anchorCtr="0"/>
          <a:lstStyle>
            <a:lvl1pPr algn="l">
              <a:defRPr sz="4800" b="0" cap="all">
                <a:solidFill>
                  <a:srgbClr val="687127"/>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722313" y="1663710"/>
            <a:ext cx="7772400" cy="593931"/>
          </a:xfrm>
        </p:spPr>
        <p:txBody>
          <a:bodyPr>
            <a:normAutofit/>
          </a:bodyPr>
          <a:lstStyle>
            <a:lvl1pPr marL="0" indent="0">
              <a:buNone/>
              <a:defRPr sz="2400" b="1" i="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5982857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29314"/>
            <a:ext cx="7772400" cy="2652370"/>
          </a:xfrm>
        </p:spPr>
        <p:txBody>
          <a:bodyPr>
            <a:normAutofit/>
          </a:bodyPr>
          <a:lstStyle>
            <a:lvl1pPr marL="0" indent="0">
              <a:buNone/>
              <a:defRPr sz="36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2892852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2362200"/>
            <a:ext cx="7772400" cy="2200275"/>
          </a:xfrm>
        </p:spPr>
        <p:txBody>
          <a:bodyPr anchor="b"/>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505161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1"/>
          <p:cNvSpPr>
            <a:spLocks noGrp="1"/>
          </p:cNvSpPr>
          <p:nvPr>
            <p:ph type="title"/>
          </p:nvPr>
        </p:nvSpPr>
        <p:spPr>
          <a:xfrm>
            <a:off x="722313" y="2187897"/>
            <a:ext cx="7772400" cy="2200275"/>
          </a:xfrm>
        </p:spPr>
        <p:txBody>
          <a:bodyPr anchor="t" anchorCtr="0"/>
          <a:lstStyle>
            <a:lvl1pPr algn="l">
              <a:defRPr sz="4800" b="0" cap="all">
                <a:solidFill>
                  <a:srgbClr val="687127"/>
                </a:solidFill>
              </a:defRPr>
            </a:lvl1pPr>
          </a:lstStyle>
          <a:p>
            <a:r>
              <a:rPr lang="en-US" smtClean="0"/>
              <a:t>Click to edit Master title style</a:t>
            </a:r>
            <a:endParaRPr lang="en-US" dirty="0"/>
          </a:p>
        </p:txBody>
      </p:sp>
      <p:sp>
        <p:nvSpPr>
          <p:cNvPr id="7" name="Text Placeholder 2"/>
          <p:cNvSpPr>
            <a:spLocks noGrp="1"/>
          </p:cNvSpPr>
          <p:nvPr>
            <p:ph type="body" idx="1"/>
          </p:nvPr>
        </p:nvSpPr>
        <p:spPr>
          <a:xfrm>
            <a:off x="722313" y="1663710"/>
            <a:ext cx="7772400" cy="593931"/>
          </a:xfrm>
        </p:spPr>
        <p:txBody>
          <a:bodyPr>
            <a:normAutofit/>
          </a:bodyPr>
          <a:lstStyle>
            <a:lvl1pPr marL="0" indent="0">
              <a:buNone/>
              <a:defRPr sz="2400" b="1" i="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170168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10" name="Slide Number Placeholder 6"/>
          <p:cNvSpPr>
            <a:spLocks noGrp="1"/>
          </p:cNvSpPr>
          <p:nvPr>
            <p:ph type="sldNum" sz="quarter" idx="11"/>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DCA2AEB1-5F3A-4DB9-AE08-CD73BE8AB329}" type="slidenum">
              <a:rPr lang="en-US" altLang="en-US"/>
              <a:pPr/>
              <a:t>‹#›</a:t>
            </a:fld>
            <a:endParaRPr lang="en-US" altLang="en-US" dirty="0"/>
          </a:p>
        </p:txBody>
      </p:sp>
    </p:spTree>
    <p:extLst>
      <p:ext uri="{BB962C8B-B14F-4D97-AF65-F5344CB8AC3E}">
        <p14:creationId xmlns:p14="http://schemas.microsoft.com/office/powerpoint/2010/main" val="45643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0" name="Picture Placeholder 2"/>
          <p:cNvSpPr>
            <a:spLocks noGrp="1"/>
          </p:cNvSpPr>
          <p:nvPr>
            <p:ph type="pic" idx="1"/>
          </p:nvPr>
        </p:nvSpPr>
        <p:spPr>
          <a:xfrm>
            <a:off x="457200" y="1975436"/>
            <a:ext cx="8229600" cy="3984074"/>
          </a:xfrm>
          <a:noFill/>
          <a:ln w="76200">
            <a:noFill/>
            <a:miter lim="800000"/>
          </a:ln>
          <a:effectLst/>
        </p:spPr>
        <p:txBody>
          <a:bodyPr rtlCol="0">
            <a:normAutofit/>
          </a:bodyPr>
          <a:lstStyle>
            <a:lvl1pPr marL="0" indent="0" algn="ctr">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9" name="Slide Number Placeholder 6"/>
          <p:cNvSpPr>
            <a:spLocks noGrp="1"/>
          </p:cNvSpPr>
          <p:nvPr>
            <p:ph type="sldNum" sz="quarter" idx="11"/>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649AE2F2-9F46-4D3D-8358-A80CCCC413DB}" type="slidenum">
              <a:rPr lang="en-US" altLang="en-US"/>
              <a:pPr/>
              <a:t>‹#›</a:t>
            </a:fld>
            <a:endParaRPr lang="en-US" altLang="en-US" dirty="0"/>
          </a:p>
        </p:txBody>
      </p:sp>
    </p:spTree>
    <p:extLst>
      <p:ext uri="{BB962C8B-B14F-4D97-AF65-F5344CB8AC3E}">
        <p14:creationId xmlns:p14="http://schemas.microsoft.com/office/powerpoint/2010/main" val="387286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415023" y="439908"/>
            <a:ext cx="8347977" cy="6075711"/>
          </a:xfrm>
          <a:noFill/>
          <a:ln w="76200">
            <a:noFill/>
            <a:miter lim="800000"/>
          </a:ln>
          <a:effectLst/>
        </p:spPr>
        <p:txBody>
          <a:bodyPr rtlCol="0">
            <a:normAutofit/>
          </a:bodyPr>
          <a:lstStyle>
            <a:lvl1pPr marL="0" indent="0">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74057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9" name="Slide Number Placeholder 6"/>
          <p:cNvSpPr>
            <a:spLocks noGrp="1"/>
          </p:cNvSpPr>
          <p:nvPr>
            <p:ph type="sldNum" sz="quarter" idx="11"/>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0BB3C27B-AD78-410F-B8B8-685C4AFE6F1F}" type="slidenum">
              <a:rPr lang="en-US" altLang="en-US"/>
              <a:pPr/>
              <a:t>‹#›</a:t>
            </a:fld>
            <a:endParaRPr lang="en-US" altLang="en-US" dirty="0"/>
          </a:p>
        </p:txBody>
      </p:sp>
    </p:spTree>
    <p:extLst>
      <p:ext uri="{BB962C8B-B14F-4D97-AF65-F5344CB8AC3E}">
        <p14:creationId xmlns:p14="http://schemas.microsoft.com/office/powerpoint/2010/main" val="182668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rgbClr val="FFCE3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11" name="Slide Number Placeholder 6"/>
          <p:cNvSpPr>
            <a:spLocks noGrp="1"/>
          </p:cNvSpPr>
          <p:nvPr>
            <p:ph type="sldNum" sz="quarter" idx="11"/>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952CF223-E09A-43C2-8882-D60EDA14DC1D}" type="slidenum">
              <a:rPr lang="en-US" altLang="en-US"/>
              <a:pPr/>
              <a:t>‹#›</a:t>
            </a:fld>
            <a:endParaRPr lang="en-US" altLang="en-US" dirty="0"/>
          </a:p>
        </p:txBody>
      </p:sp>
    </p:spTree>
    <p:extLst>
      <p:ext uri="{BB962C8B-B14F-4D97-AF65-F5344CB8AC3E}">
        <p14:creationId xmlns:p14="http://schemas.microsoft.com/office/powerpoint/2010/main" val="10345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92875"/>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365125"/>
          </a:xfrm>
          <a:prstGeom prst="rect">
            <a:avLst/>
          </a:prstGeom>
          <a:gradFill flip="none" rotWithShape="1">
            <a:gsLst>
              <a:gs pos="0">
                <a:schemeClr val="accent1"/>
              </a:gs>
              <a:gs pos="100000">
                <a:srgbClr val="FFFFFF"/>
              </a:gs>
            </a:gsLst>
            <a:lin ang="112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792480"/>
            <a:ext cx="2142680" cy="1264920"/>
          </a:xfrm>
        </p:spPr>
        <p:txBody>
          <a:bodyPr anchor="t" anchorCtr="0"/>
          <a:lstStyle>
            <a:lvl1pPr algn="l">
              <a:defRPr sz="2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2133600"/>
            <a:ext cx="2139696" cy="4083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2"/>
          <p:cNvSpPr>
            <a:spLocks noGrp="1"/>
          </p:cNvSpPr>
          <p:nvPr>
            <p:ph type="pic" idx="1"/>
          </p:nvPr>
        </p:nvSpPr>
        <p:spPr>
          <a:xfrm>
            <a:off x="2764055" y="792480"/>
            <a:ext cx="5922745" cy="5424333"/>
          </a:xfrm>
          <a:noFill/>
          <a:ln w="76200">
            <a:noFill/>
            <a:miter lim="800000"/>
          </a:ln>
          <a:effectLst/>
        </p:spPr>
        <p:txBody>
          <a:bodyPr rtlCol="0">
            <a:normAutofit/>
          </a:bodyPr>
          <a:lstStyle>
            <a:lvl1pPr marL="0" indent="0">
              <a:buNone/>
              <a:defRPr sz="1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a:xfrm>
            <a:off x="685800" y="6500813"/>
            <a:ext cx="2895600" cy="328612"/>
          </a:xfrm>
          <a:prstGeom prst="rect">
            <a:avLst/>
          </a:prstGeom>
        </p:spPr>
        <p:txBody>
          <a:bodyPr/>
          <a:lstStyle>
            <a:lvl1pPr fontAlgn="auto">
              <a:spcBef>
                <a:spcPts val="0"/>
              </a:spcBef>
              <a:spcAft>
                <a:spcPts val="0"/>
              </a:spcAft>
              <a:defRPr sz="1400">
                <a:latin typeface="+mn-lt"/>
                <a:ea typeface="+mn-ea"/>
                <a:cs typeface="+mn-cs"/>
              </a:defRPr>
            </a:lvl1pPr>
          </a:lstStyle>
          <a:p>
            <a:pPr>
              <a:defRPr/>
            </a:pPr>
            <a:endParaRPr lang="en-US" dirty="0"/>
          </a:p>
        </p:txBody>
      </p:sp>
      <p:sp>
        <p:nvSpPr>
          <p:cNvPr id="10" name="Slide Number Placeholder 6"/>
          <p:cNvSpPr>
            <a:spLocks noGrp="1"/>
          </p:cNvSpPr>
          <p:nvPr>
            <p:ph type="sldNum" sz="quarter" idx="11"/>
          </p:nvPr>
        </p:nvSpPr>
        <p:spPr>
          <a:xfrm>
            <a:off x="7620000" y="6529388"/>
            <a:ext cx="1066800" cy="328612"/>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84B16595-CCCD-4106-830A-54F91E185DF6}" type="slidenum">
              <a:rPr lang="en-US" altLang="en-US"/>
              <a:pPr/>
              <a:t>‹#›</a:t>
            </a:fld>
            <a:endParaRPr lang="en-US" altLang="en-US" dirty="0"/>
          </a:p>
        </p:txBody>
      </p:sp>
    </p:spTree>
    <p:extLst>
      <p:ext uri="{BB962C8B-B14F-4D97-AF65-F5344CB8AC3E}">
        <p14:creationId xmlns:p14="http://schemas.microsoft.com/office/powerpoint/2010/main" val="396662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6324600"/>
            <a:ext cx="19050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352800" y="6324600"/>
            <a:ext cx="28956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781800" y="6324600"/>
            <a:ext cx="1905000" cy="457200"/>
          </a:xfrm>
          <a:prstGeom prst="rect">
            <a:avLst/>
          </a:prstGeom>
        </p:spPr>
        <p:txBody>
          <a:bodyPr/>
          <a:lstStyle>
            <a:lvl1pPr>
              <a:defRPr/>
            </a:lvl1pPr>
          </a:lstStyle>
          <a:p>
            <a:fld id="{74D4AE08-97B3-437D-A9CA-8EFBB0197FB1}" type="slidenum">
              <a:rPr lang="en-US" altLang="en-US"/>
              <a:pPr/>
              <a:t>‹#›</a:t>
            </a:fld>
            <a:endParaRPr lang="en-US" altLang="en-US"/>
          </a:p>
        </p:txBody>
      </p:sp>
    </p:spTree>
    <p:extLst>
      <p:ext uri="{BB962C8B-B14F-4D97-AF65-F5344CB8AC3E}">
        <p14:creationId xmlns:p14="http://schemas.microsoft.com/office/powerpoint/2010/main" val="84207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50257F5-3575-4FE8-82C3-1020A7033467}" type="datetimeFigureOut">
              <a:rPr lang="en-US" smtClean="0"/>
              <a:pPr/>
              <a:t>9/21/2016</a:t>
            </a:fld>
            <a:endParaRPr lang="en-US" dirty="0"/>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13D76149-E88F-415D-AE5D-94127A9A3755}" type="slidenum">
              <a:rPr lang="en-US" smtClean="0"/>
              <a:pPr/>
              <a:t>‹#›</a:t>
            </a:fld>
            <a:endParaRPr lang="en-US" dirty="0"/>
          </a:p>
        </p:txBody>
      </p:sp>
    </p:spTree>
    <p:extLst>
      <p:ext uri="{BB962C8B-B14F-4D97-AF65-F5344CB8AC3E}">
        <p14:creationId xmlns:p14="http://schemas.microsoft.com/office/powerpoint/2010/main" val="13284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936677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187897"/>
            <a:ext cx="7772400" cy="2200275"/>
          </a:xfrm>
        </p:spPr>
        <p:txBody>
          <a:bodyPr anchor="t" anchorCtr="0"/>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663710"/>
            <a:ext cx="7772400" cy="593931"/>
          </a:xfrm>
        </p:spPr>
        <p:txBody>
          <a:bodyPr>
            <a:normAutofit/>
          </a:bodyPr>
          <a:lstStyle>
            <a:lvl1pPr marL="0" indent="0">
              <a:buNone/>
              <a:defRPr sz="2400" b="1" i="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4983129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22313" y="1929314"/>
            <a:ext cx="7772400" cy="2652370"/>
          </a:xfrm>
        </p:spPr>
        <p:txBody>
          <a:bodyPr>
            <a:normAutofit/>
          </a:bodyPr>
          <a:lstStyle>
            <a:lvl1pPr marL="0" indent="0">
              <a:buNone/>
              <a:defRPr sz="36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3596585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080297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2313" y="2187897"/>
            <a:ext cx="7772400" cy="2200275"/>
          </a:xfrm>
        </p:spPr>
        <p:txBody>
          <a:bodyPr anchor="t" anchorCtr="0"/>
          <a:lstStyle>
            <a:lvl1pPr algn="l">
              <a:defRPr sz="4800" b="0" cap="all">
                <a:solidFill>
                  <a:srgbClr val="687127"/>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722313" y="1663710"/>
            <a:ext cx="7772400" cy="593931"/>
          </a:xfrm>
        </p:spPr>
        <p:txBody>
          <a:bodyPr>
            <a:normAutofit/>
          </a:bodyPr>
          <a:lstStyle>
            <a:lvl1pPr marL="0" indent="0">
              <a:buNone/>
              <a:defRPr sz="2400" b="1" i="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03135026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722313" y="1929314"/>
            <a:ext cx="7772400" cy="2652370"/>
          </a:xfrm>
        </p:spPr>
        <p:txBody>
          <a:bodyPr>
            <a:normAutofit/>
          </a:bodyPr>
          <a:lstStyle>
            <a:lvl1pPr marL="0" indent="0">
              <a:buNone/>
              <a:defRPr sz="36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Picture Placeholder 2"/>
          <p:cNvSpPr>
            <a:spLocks noGrp="1"/>
          </p:cNvSpPr>
          <p:nvPr>
            <p:ph type="pic" idx="11"/>
          </p:nvPr>
        </p:nvSpPr>
        <p:spPr>
          <a:xfrm>
            <a:off x="5220992" y="3660366"/>
            <a:ext cx="3486195" cy="2747351"/>
          </a:xfrm>
          <a:noFill/>
          <a:ln w="76200">
            <a:noFill/>
            <a:miter lim="800000"/>
          </a:ln>
          <a:effectLst/>
        </p:spPr>
        <p:txBody>
          <a:bodyPr rtlCol="0">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71578180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lstStyle>
            <a:lvl1pPr algn="l">
              <a:defRPr sz="4800" b="0" cap="all">
                <a:solidFill>
                  <a:srgbClr val="68712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rgbClr val="972A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648726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0" tIns="0" rIns="9144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74825"/>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 id="2147484079" r:id="rId16"/>
    <p:sldLayoutId id="2147484080" r:id="rId17"/>
    <p:sldLayoutId id="2147484081" r:id="rId18"/>
    <p:sldLayoutId id="2147484063" r:id="rId19"/>
    <p:sldLayoutId id="2147484082" r:id="rId20"/>
    <p:sldLayoutId id="2147484083" r:id="rId21"/>
    <p:sldLayoutId id="2147484084" r:id="rId22"/>
    <p:sldLayoutId id="2147484085" r:id="rId23"/>
  </p:sldLayoutIdLst>
  <p:hf sldNum="0" hdr="0" ftr="0" dt="0"/>
  <p:txStyles>
    <p:titleStyle>
      <a:lvl1pPr algn="l" rtl="0" eaLnBrk="1" fontAlgn="base" hangingPunct="1">
        <a:spcBef>
          <a:spcPct val="0"/>
        </a:spcBef>
        <a:spcAft>
          <a:spcPct val="0"/>
        </a:spcAft>
        <a:defRPr sz="4000" b="1" kern="1200" cap="all" spc="-100">
          <a:solidFill>
            <a:srgbClr val="687127"/>
          </a:solidFill>
          <a:latin typeface="+mj-lt"/>
          <a:ea typeface="ＭＳ Ｐゴシック" charset="0"/>
          <a:cs typeface="ＭＳ Ｐゴシック" charset="0"/>
        </a:defRPr>
      </a:lvl1pPr>
      <a:lvl2pPr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2pPr>
      <a:lvl3pPr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3pPr>
      <a:lvl4pPr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4pPr>
      <a:lvl5pPr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6pPr>
      <a:lvl7pPr marL="914400"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7pPr>
      <a:lvl8pPr marL="1371600"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8pPr>
      <a:lvl9pPr marL="1828800" algn="l" rtl="0" eaLnBrk="1" fontAlgn="base" hangingPunct="1">
        <a:spcBef>
          <a:spcPct val="0"/>
        </a:spcBef>
        <a:spcAft>
          <a:spcPct val="0"/>
        </a:spcAft>
        <a:defRPr sz="4000" b="1">
          <a:solidFill>
            <a:srgbClr val="687127"/>
          </a:solidFill>
          <a:latin typeface="Arial Black" charset="0"/>
          <a:ea typeface="ＭＳ Ｐゴシック" charset="0"/>
          <a:cs typeface="ＭＳ Ｐゴシック" charset="0"/>
        </a:defRPr>
      </a:lvl9pPr>
    </p:titleStyle>
    <p:bodyStyle>
      <a:lvl1pPr marL="182563" indent="-182563" algn="l" rtl="0" eaLnBrk="1" fontAlgn="base" hangingPunct="1">
        <a:spcBef>
          <a:spcPct val="20000"/>
        </a:spcBef>
        <a:spcAft>
          <a:spcPct val="0"/>
        </a:spcAft>
        <a:buClr>
          <a:schemeClr val="accent1"/>
        </a:buClr>
        <a:buSzPct val="85000"/>
        <a:buFont typeface="Arial" pitchFamily="34" charset="0"/>
        <a:buChar char="•"/>
        <a:defRPr sz="2400" kern="1200">
          <a:solidFill>
            <a:srgbClr val="972A26"/>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pitchFamily="34"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pitchFamily="34"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pitchFamily="34"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www.iirp.edu/" TargetMode="External"/><Relationship Id="rId7" Type="http://schemas.openxmlformats.org/officeDocument/2006/relationships/hyperlink" Target="mailto:david.yusem@ousd.org" TargetMode="External"/><Relationship Id="rId2" Type="http://schemas.openxmlformats.org/officeDocument/2006/relationships/hyperlink" Target="http://www.livingjusticepress.org/" TargetMode="External"/><Relationship Id="rId1" Type="http://schemas.openxmlformats.org/officeDocument/2006/relationships/slideLayout" Target="../slideLayouts/slideLayout2.xml"/><Relationship Id="rId6" Type="http://schemas.openxmlformats.org/officeDocument/2006/relationships/hyperlink" Target="http://www.inyahead.com.au/" TargetMode="External"/><Relationship Id="rId5" Type="http://schemas.openxmlformats.org/officeDocument/2006/relationships/hyperlink" Target="http://www.federationpress.com.au/" TargetMode="External"/><Relationship Id="rId4" Type="http://schemas.openxmlformats.org/officeDocument/2006/relationships/hyperlink" Target="http://www.jkp.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73724" y="1652530"/>
            <a:ext cx="8207567" cy="4924540"/>
          </a:xfrm>
        </p:spPr>
        <p:txBody>
          <a:bodyPr>
            <a:normAutofit/>
          </a:bodyPr>
          <a:lstStyle/>
          <a:p>
            <a:pPr algn="ctr"/>
            <a:endParaRPr lang="en-US" dirty="0" smtClean="0"/>
          </a:p>
          <a:p>
            <a:pPr algn="ctr"/>
            <a:r>
              <a:rPr lang="en-US" sz="5400" u="sng" dirty="0" smtClean="0">
                <a:solidFill>
                  <a:schemeClr val="bg2">
                    <a:lumMod val="90000"/>
                    <a:lumOff val="10000"/>
                  </a:schemeClr>
                </a:solidFill>
              </a:rPr>
              <a:t>CAN Connect presents:</a:t>
            </a:r>
          </a:p>
          <a:p>
            <a:pPr algn="ctr"/>
            <a:endParaRPr lang="en-US" sz="1200" dirty="0" smtClean="0">
              <a:solidFill>
                <a:schemeClr val="bg2">
                  <a:lumMod val="90000"/>
                  <a:lumOff val="10000"/>
                </a:schemeClr>
              </a:solidFill>
            </a:endParaRPr>
          </a:p>
          <a:p>
            <a:pPr algn="ctr"/>
            <a:r>
              <a:rPr lang="en-US" sz="5400" b="1" i="1" dirty="0" smtClean="0">
                <a:solidFill>
                  <a:schemeClr val="bg2">
                    <a:lumMod val="90000"/>
                    <a:lumOff val="10000"/>
                  </a:schemeClr>
                </a:solidFill>
              </a:rPr>
              <a:t>Restorative Justice Practices in Our Community</a:t>
            </a:r>
            <a:endParaRPr lang="en-US" sz="5400" b="1" i="1" dirty="0">
              <a:solidFill>
                <a:schemeClr val="bg2">
                  <a:lumMod val="90000"/>
                  <a:lumOff val="1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4572000" cy="2286000"/>
          </a:xfrm>
          <a:prstGeom prst="rect">
            <a:avLst/>
          </a:prstGeom>
        </p:spPr>
      </p:pic>
    </p:spTree>
    <p:extLst>
      <p:ext uri="{BB962C8B-B14F-4D97-AF65-F5344CB8AC3E}">
        <p14:creationId xmlns:p14="http://schemas.microsoft.com/office/powerpoint/2010/main" val="303605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381000"/>
            <a:ext cx="7648575" cy="1143000"/>
          </a:xfrm>
        </p:spPr>
        <p:txBody>
          <a:bodyPr/>
          <a:lstStyle/>
          <a:p>
            <a:r>
              <a:rPr lang="en-US" altLang="en-US" sz="5400" b="1"/>
              <a:t>Person harmed</a:t>
            </a:r>
            <a:endParaRPr lang="en-US" altLang="en-US" b="1"/>
          </a:p>
        </p:txBody>
      </p:sp>
      <p:sp>
        <p:nvSpPr>
          <p:cNvPr id="40963" name="Rectangle 3"/>
          <p:cNvSpPr>
            <a:spLocks noGrp="1" noChangeArrowheads="1"/>
          </p:cNvSpPr>
          <p:nvPr>
            <p:ph type="body" idx="1"/>
          </p:nvPr>
        </p:nvSpPr>
        <p:spPr>
          <a:xfrm>
            <a:off x="1219200" y="2133600"/>
            <a:ext cx="7726363" cy="3962400"/>
          </a:xfrm>
        </p:spPr>
        <p:txBody>
          <a:bodyPr/>
          <a:lstStyle/>
          <a:p>
            <a:r>
              <a:rPr lang="en-US" altLang="en-US" sz="2800"/>
              <a:t>Offered opportunity to express feelings</a:t>
            </a:r>
          </a:p>
          <a:p>
            <a:r>
              <a:rPr lang="en-US" altLang="en-US" sz="2800"/>
              <a:t>Can get questions answered</a:t>
            </a:r>
          </a:p>
          <a:p>
            <a:r>
              <a:rPr lang="en-US" altLang="en-US" sz="2800"/>
              <a:t>Say what is needed for her/him to feel safe again</a:t>
            </a:r>
          </a:p>
          <a:p>
            <a:r>
              <a:rPr lang="en-US" altLang="en-US" sz="2800"/>
              <a:t>Discuss retaliation issues</a:t>
            </a:r>
          </a:p>
          <a:p>
            <a:r>
              <a:rPr lang="en-US" altLang="en-US" sz="2800"/>
              <a:t>Say what she/he thinks the consequences should be</a:t>
            </a:r>
          </a:p>
          <a:p>
            <a:r>
              <a:rPr lang="en-US" altLang="en-US" sz="2800"/>
              <a:t>Get support from other participants</a:t>
            </a:r>
          </a:p>
        </p:txBody>
      </p:sp>
    </p:spTree>
    <p:extLst>
      <p:ext uri="{BB962C8B-B14F-4D97-AF65-F5344CB8AC3E}">
        <p14:creationId xmlns:p14="http://schemas.microsoft.com/office/powerpoint/2010/main" val="96163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609600"/>
            <a:ext cx="7772400" cy="990600"/>
          </a:xfrm>
        </p:spPr>
        <p:txBody>
          <a:bodyPr/>
          <a:lstStyle/>
          <a:p>
            <a:r>
              <a:rPr lang="en-US" altLang="en-US" sz="4800" b="1"/>
              <a:t>Those who do harm</a:t>
            </a:r>
            <a:endParaRPr lang="en-US" altLang="en-US" sz="4000" b="1"/>
          </a:p>
        </p:txBody>
      </p:sp>
      <p:sp>
        <p:nvSpPr>
          <p:cNvPr id="41987" name="Rectangle 3"/>
          <p:cNvSpPr>
            <a:spLocks noGrp="1" noChangeArrowheads="1"/>
          </p:cNvSpPr>
          <p:nvPr>
            <p:ph type="body" idx="1"/>
          </p:nvPr>
        </p:nvSpPr>
        <p:spPr>
          <a:xfrm>
            <a:off x="1371600" y="2133600"/>
            <a:ext cx="7772400" cy="4114800"/>
          </a:xfrm>
        </p:spPr>
        <p:txBody>
          <a:bodyPr/>
          <a:lstStyle/>
          <a:p>
            <a:r>
              <a:rPr lang="en-US" altLang="en-US" sz="2800"/>
              <a:t>Have a chance to be responsible for their actions</a:t>
            </a:r>
          </a:p>
          <a:p>
            <a:r>
              <a:rPr lang="en-US" altLang="en-US" sz="2800"/>
              <a:t>Have opportunity to right their wrongs</a:t>
            </a:r>
          </a:p>
          <a:p>
            <a:r>
              <a:rPr lang="en-US" altLang="en-US" sz="2800"/>
              <a:t>Have a chance to be part of the solution</a:t>
            </a:r>
          </a:p>
          <a:p>
            <a:r>
              <a:rPr lang="en-US" altLang="en-US" sz="2800"/>
              <a:t>Can learn from what happened</a:t>
            </a:r>
          </a:p>
          <a:p>
            <a:r>
              <a:rPr lang="en-US" altLang="en-US" sz="2800"/>
              <a:t>Have an opportunity to develop empathy </a:t>
            </a:r>
          </a:p>
          <a:p>
            <a:r>
              <a:rPr lang="en-US" altLang="en-US" sz="2800"/>
              <a:t>Can get assistance to alter or change behavior</a:t>
            </a:r>
          </a:p>
          <a:p>
            <a:endParaRPr lang="en-US" altLang="en-US" sz="2800"/>
          </a:p>
        </p:txBody>
      </p:sp>
    </p:spTree>
    <p:extLst>
      <p:ext uri="{BB962C8B-B14F-4D97-AF65-F5344CB8AC3E}">
        <p14:creationId xmlns:p14="http://schemas.microsoft.com/office/powerpoint/2010/main" val="1659604621"/>
      </p:ext>
    </p:extLst>
  </p:cSld>
  <p:clrMapOvr>
    <a:masterClrMapping/>
  </p:clrMapOvr>
  <p:transition spd="med">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457200"/>
            <a:ext cx="7800975" cy="914400"/>
          </a:xfrm>
        </p:spPr>
        <p:txBody>
          <a:bodyPr>
            <a:normAutofit fontScale="90000"/>
          </a:bodyPr>
          <a:lstStyle/>
          <a:p>
            <a:r>
              <a:rPr lang="en-US" altLang="en-US" sz="4800" b="1"/>
              <a:t>The community’s role</a:t>
            </a:r>
            <a:endParaRPr lang="en-US" altLang="en-US" sz="3200" b="1"/>
          </a:p>
        </p:txBody>
      </p:sp>
      <p:sp>
        <p:nvSpPr>
          <p:cNvPr id="43011" name="Rectangle 3"/>
          <p:cNvSpPr>
            <a:spLocks noGrp="1" noChangeArrowheads="1"/>
          </p:cNvSpPr>
          <p:nvPr>
            <p:ph type="body" idx="1"/>
          </p:nvPr>
        </p:nvSpPr>
        <p:spPr>
          <a:xfrm>
            <a:off x="1143000" y="1981200"/>
            <a:ext cx="7802563" cy="4114800"/>
          </a:xfrm>
        </p:spPr>
        <p:txBody>
          <a:bodyPr/>
          <a:lstStyle/>
          <a:p>
            <a:r>
              <a:rPr lang="en-US" altLang="en-US" sz="2800" dirty="0"/>
              <a:t>An alternate way to address problems </a:t>
            </a:r>
            <a:r>
              <a:rPr lang="en-US" altLang="en-US" sz="2800" dirty="0" smtClean="0"/>
              <a:t>Acknowledges </a:t>
            </a:r>
            <a:r>
              <a:rPr lang="en-US" altLang="en-US" sz="2800" dirty="0"/>
              <a:t>the harm done to the community</a:t>
            </a:r>
          </a:p>
          <a:p>
            <a:r>
              <a:rPr lang="en-US" altLang="en-US" sz="2800" dirty="0"/>
              <a:t>Allows for fuller representation of all members of the community</a:t>
            </a:r>
          </a:p>
          <a:p>
            <a:r>
              <a:rPr lang="en-US" altLang="en-US" sz="2800" dirty="0"/>
              <a:t>Communities (schools) can take responsibility  for conditions which may exist that contribute to the problem</a:t>
            </a:r>
            <a:endParaRPr lang="en-US" altLang="en-US" dirty="0"/>
          </a:p>
        </p:txBody>
      </p:sp>
    </p:spTree>
    <p:extLst>
      <p:ext uri="{BB962C8B-B14F-4D97-AF65-F5344CB8AC3E}">
        <p14:creationId xmlns:p14="http://schemas.microsoft.com/office/powerpoint/2010/main" val="689809080"/>
      </p:ext>
    </p:extLst>
  </p:cSld>
  <p:clrMapOvr>
    <a:masterClrMapping/>
  </p:clrMapOvr>
  <p:transition spd="med">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81000"/>
            <a:ext cx="8458200" cy="1219200"/>
          </a:xfrm>
        </p:spPr>
        <p:txBody>
          <a:bodyPr>
            <a:normAutofit fontScale="90000"/>
          </a:bodyPr>
          <a:lstStyle/>
          <a:p>
            <a:r>
              <a:rPr lang="en-US" altLang="en-US" sz="4800" b="1">
                <a:latin typeface="Arial Black" panose="020B0A04020102020204" pitchFamily="34" charset="0"/>
              </a:rPr>
              <a:t>Restorative Conference</a:t>
            </a:r>
            <a:endParaRPr lang="en-US" altLang="en-US">
              <a:solidFill>
                <a:schemeClr val="tx1"/>
              </a:solidFill>
              <a:latin typeface="Arial Black" panose="020B0A04020102020204" pitchFamily="34" charset="0"/>
            </a:endParaRPr>
          </a:p>
        </p:txBody>
      </p:sp>
      <p:sp>
        <p:nvSpPr>
          <p:cNvPr id="7171" name="Rectangle 3"/>
          <p:cNvSpPr>
            <a:spLocks noGrp="1" noChangeArrowheads="1"/>
          </p:cNvSpPr>
          <p:nvPr>
            <p:ph type="body" idx="1"/>
          </p:nvPr>
        </p:nvSpPr>
        <p:spPr>
          <a:xfrm>
            <a:off x="914400" y="1981200"/>
            <a:ext cx="8229600" cy="4343400"/>
          </a:xfrm>
        </p:spPr>
        <p:txBody>
          <a:bodyPr/>
          <a:lstStyle/>
          <a:p>
            <a:pPr>
              <a:lnSpc>
                <a:spcPct val="90000"/>
              </a:lnSpc>
            </a:pPr>
            <a:r>
              <a:rPr lang="en-US" altLang="en-US" sz="2800" dirty="0"/>
              <a:t>Voluntary (</a:t>
            </a:r>
            <a:r>
              <a:rPr lang="en-US" altLang="en-US" sz="2800" i="1" dirty="0"/>
              <a:t>choice </a:t>
            </a:r>
            <a:r>
              <a:rPr lang="en-US" altLang="en-US" sz="2800" dirty="0"/>
              <a:t>for offender)</a:t>
            </a:r>
          </a:p>
          <a:p>
            <a:pPr>
              <a:lnSpc>
                <a:spcPct val="90000"/>
              </a:lnSpc>
            </a:pPr>
            <a:endParaRPr lang="en-US" altLang="en-US" sz="2800" dirty="0"/>
          </a:p>
          <a:p>
            <a:pPr>
              <a:lnSpc>
                <a:spcPct val="90000"/>
              </a:lnSpc>
            </a:pPr>
            <a:r>
              <a:rPr lang="en-US" altLang="en-US" sz="2800" dirty="0"/>
              <a:t>Have to admit harm</a:t>
            </a:r>
          </a:p>
          <a:p>
            <a:pPr>
              <a:lnSpc>
                <a:spcPct val="90000"/>
              </a:lnSpc>
            </a:pPr>
            <a:endParaRPr lang="en-US" altLang="en-US" sz="2800" dirty="0"/>
          </a:p>
          <a:p>
            <a:pPr>
              <a:lnSpc>
                <a:spcPct val="90000"/>
              </a:lnSpc>
            </a:pPr>
            <a:r>
              <a:rPr lang="en-US" altLang="en-US" sz="2800" dirty="0"/>
              <a:t>Willing to problem solve</a:t>
            </a:r>
          </a:p>
          <a:p>
            <a:pPr>
              <a:lnSpc>
                <a:spcPct val="90000"/>
              </a:lnSpc>
            </a:pPr>
            <a:endParaRPr lang="en-US" altLang="en-US" sz="2800" dirty="0"/>
          </a:p>
          <a:p>
            <a:pPr>
              <a:lnSpc>
                <a:spcPct val="90000"/>
              </a:lnSpc>
            </a:pPr>
            <a:r>
              <a:rPr lang="en-US" altLang="en-US" sz="2800" dirty="0"/>
              <a:t>Any party can stop at any time</a:t>
            </a:r>
          </a:p>
          <a:p>
            <a:pPr>
              <a:lnSpc>
                <a:spcPct val="90000"/>
              </a:lnSpc>
            </a:pPr>
            <a:endParaRPr lang="en-US" altLang="en-US" sz="2800" dirty="0"/>
          </a:p>
          <a:p>
            <a:pPr>
              <a:lnSpc>
                <a:spcPct val="90000"/>
              </a:lnSpc>
            </a:pPr>
            <a:r>
              <a:rPr lang="en-US" altLang="en-US" sz="2800" dirty="0"/>
              <a:t>Conducted by a trained facilitator</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469816006"/>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sz="4800" b="1">
                <a:solidFill>
                  <a:schemeClr val="folHlink"/>
                </a:solidFill>
              </a:rPr>
              <a:t>Characteristics of Restitution </a:t>
            </a:r>
            <a:r>
              <a:rPr lang="en-US" altLang="en-US" sz="3200" b="1">
                <a:solidFill>
                  <a:schemeClr val="folHlink"/>
                </a:solidFill>
              </a:rPr>
              <a:t>( D. Gossen)</a:t>
            </a:r>
            <a:endParaRPr lang="en-US" altLang="en-US" b="1">
              <a:solidFill>
                <a:schemeClr val="folHlink"/>
              </a:solidFill>
            </a:endParaRPr>
          </a:p>
        </p:txBody>
      </p:sp>
      <p:sp>
        <p:nvSpPr>
          <p:cNvPr id="9219" name="Rectangle 3"/>
          <p:cNvSpPr>
            <a:spLocks noGrp="1" noChangeArrowheads="1"/>
          </p:cNvSpPr>
          <p:nvPr>
            <p:ph type="body" idx="1"/>
          </p:nvPr>
        </p:nvSpPr>
        <p:spPr>
          <a:xfrm>
            <a:off x="1143000" y="2017713"/>
            <a:ext cx="7812088" cy="4611687"/>
          </a:xfrm>
        </p:spPr>
        <p:txBody>
          <a:bodyPr/>
          <a:lstStyle/>
          <a:p>
            <a:pPr>
              <a:lnSpc>
                <a:spcPct val="90000"/>
              </a:lnSpc>
            </a:pPr>
            <a:r>
              <a:rPr lang="en-US" altLang="en-US" dirty="0"/>
              <a:t>Satisfactory amends to the victim</a:t>
            </a:r>
          </a:p>
          <a:p>
            <a:pPr>
              <a:lnSpc>
                <a:spcPct val="90000"/>
              </a:lnSpc>
            </a:pPr>
            <a:endParaRPr lang="en-US" altLang="en-US" dirty="0"/>
          </a:p>
          <a:p>
            <a:pPr>
              <a:lnSpc>
                <a:spcPct val="90000"/>
              </a:lnSpc>
            </a:pPr>
            <a:r>
              <a:rPr lang="en-US" altLang="en-US" dirty="0"/>
              <a:t>Effort required</a:t>
            </a:r>
          </a:p>
          <a:p>
            <a:pPr>
              <a:lnSpc>
                <a:spcPct val="90000"/>
              </a:lnSpc>
            </a:pPr>
            <a:endParaRPr lang="en-US" altLang="en-US" dirty="0"/>
          </a:p>
          <a:p>
            <a:pPr>
              <a:lnSpc>
                <a:spcPct val="90000"/>
              </a:lnSpc>
            </a:pPr>
            <a:r>
              <a:rPr lang="en-US" altLang="en-US" dirty="0"/>
              <a:t>Little incentive for repetition</a:t>
            </a:r>
          </a:p>
          <a:p>
            <a:pPr>
              <a:lnSpc>
                <a:spcPct val="90000"/>
              </a:lnSpc>
            </a:pPr>
            <a:endParaRPr lang="en-US" altLang="en-US" dirty="0"/>
          </a:p>
          <a:p>
            <a:pPr>
              <a:lnSpc>
                <a:spcPct val="90000"/>
              </a:lnSpc>
            </a:pPr>
            <a:r>
              <a:rPr lang="en-US" altLang="en-US" dirty="0"/>
              <a:t>Relevant to the situation where possible</a:t>
            </a:r>
          </a:p>
          <a:p>
            <a:pPr>
              <a:lnSpc>
                <a:spcPct val="90000"/>
              </a:lnSpc>
            </a:pPr>
            <a:endParaRPr lang="en-US" altLang="en-US" dirty="0"/>
          </a:p>
          <a:p>
            <a:pPr>
              <a:lnSpc>
                <a:spcPct val="90000"/>
              </a:lnSpc>
            </a:pPr>
            <a:endParaRPr lang="en-US" altLang="en-US" sz="1200" dirty="0"/>
          </a:p>
          <a:p>
            <a:pPr>
              <a:lnSpc>
                <a:spcPct val="90000"/>
              </a:lnSpc>
            </a:pPr>
            <a:endParaRPr lang="en-US" altLang="en-US" sz="1200" dirty="0"/>
          </a:p>
        </p:txBody>
      </p:sp>
    </p:spTree>
    <p:extLst>
      <p:ext uri="{BB962C8B-B14F-4D97-AF65-F5344CB8AC3E}">
        <p14:creationId xmlns:p14="http://schemas.microsoft.com/office/powerpoint/2010/main" val="230942728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 calcmode="lin" valueType="num">
                                      <p:cBhvr additive="base">
                                        <p:cTn id="1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anim calcmode="lin" valueType="num">
                                      <p:cBhvr additive="base">
                                        <p:cTn id="2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4800" b="1">
                <a:solidFill>
                  <a:schemeClr val="folHlink"/>
                </a:solidFill>
              </a:rPr>
              <a:t>Characteristics…</a:t>
            </a:r>
          </a:p>
        </p:txBody>
      </p:sp>
      <p:sp>
        <p:nvSpPr>
          <p:cNvPr id="10243" name="Rectangle 3"/>
          <p:cNvSpPr>
            <a:spLocks noGrp="1" noChangeArrowheads="1"/>
          </p:cNvSpPr>
          <p:nvPr>
            <p:ph type="body" idx="1"/>
          </p:nvPr>
        </p:nvSpPr>
        <p:spPr/>
        <p:txBody>
          <a:bodyPr/>
          <a:lstStyle/>
          <a:p>
            <a:pPr>
              <a:lnSpc>
                <a:spcPct val="90000"/>
              </a:lnSpc>
            </a:pPr>
            <a:r>
              <a:rPr lang="en-US" altLang="en-US" sz="2800" dirty="0"/>
              <a:t>Tied to a higher value, mission statement</a:t>
            </a:r>
          </a:p>
          <a:p>
            <a:pPr>
              <a:lnSpc>
                <a:spcPct val="90000"/>
              </a:lnSpc>
            </a:pPr>
            <a:endParaRPr lang="en-US" altLang="en-US" sz="2800" dirty="0"/>
          </a:p>
          <a:p>
            <a:pPr>
              <a:lnSpc>
                <a:spcPct val="90000"/>
              </a:lnSpc>
            </a:pPr>
            <a:r>
              <a:rPr lang="en-US" altLang="en-US" sz="2800" dirty="0"/>
              <a:t>Strengthens the person who has offended</a:t>
            </a:r>
          </a:p>
          <a:p>
            <a:pPr>
              <a:lnSpc>
                <a:spcPct val="90000"/>
              </a:lnSpc>
            </a:pPr>
            <a:endParaRPr lang="en-US" altLang="en-US" sz="2800" dirty="0"/>
          </a:p>
          <a:p>
            <a:pPr>
              <a:lnSpc>
                <a:spcPct val="90000"/>
              </a:lnSpc>
            </a:pPr>
            <a:r>
              <a:rPr lang="en-US" altLang="en-US" sz="2800" dirty="0"/>
              <a:t>No resentment by the planner/helper</a:t>
            </a:r>
          </a:p>
          <a:p>
            <a:pPr>
              <a:lnSpc>
                <a:spcPct val="90000"/>
              </a:lnSpc>
            </a:pPr>
            <a:endParaRPr lang="en-US" altLang="en-US" sz="2800" dirty="0"/>
          </a:p>
          <a:p>
            <a:pPr>
              <a:lnSpc>
                <a:spcPct val="90000"/>
              </a:lnSpc>
            </a:pPr>
            <a:r>
              <a:rPr lang="en-US" altLang="en-US" sz="2800" dirty="0"/>
              <a:t>Restraint of criticism, guilt or anger</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439972923"/>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wipe(left)">
                                      <p:cBhvr>
                                        <p:cTn id="17" dur="500"/>
                                        <p:tgtEl>
                                          <p:spTgt spid="102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wipe(left)">
                                      <p:cBhvr>
                                        <p:cTn id="2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normAutofit lnSpcReduction="10000"/>
          </a:bodyPr>
          <a:lstStyle/>
          <a:p>
            <a:pPr marL="0" indent="0">
              <a:buNone/>
            </a:pPr>
            <a:endParaRPr lang="en-US" dirty="0" smtClean="0"/>
          </a:p>
          <a:p>
            <a:r>
              <a:rPr lang="en-US" dirty="0" smtClean="0"/>
              <a:t>Affective </a:t>
            </a:r>
            <a:r>
              <a:rPr lang="en-US" dirty="0"/>
              <a:t>S</a:t>
            </a:r>
            <a:r>
              <a:rPr lang="en-US" dirty="0" smtClean="0"/>
              <a:t>tatements</a:t>
            </a:r>
          </a:p>
          <a:p>
            <a:pPr lvl="1"/>
            <a:r>
              <a:rPr lang="en-US" b="1" dirty="0"/>
              <a:t>Listening and Speaking </a:t>
            </a:r>
            <a:r>
              <a:rPr lang="en-US" dirty="0"/>
              <a:t>u</a:t>
            </a:r>
            <a:r>
              <a:rPr lang="en-US" dirty="0" smtClean="0"/>
              <a:t>sing the language of feeling, of empathy</a:t>
            </a:r>
          </a:p>
          <a:p>
            <a:pPr marL="457200" lvl="1" indent="0">
              <a:buNone/>
            </a:pPr>
            <a:endParaRPr lang="en-US" dirty="0"/>
          </a:p>
          <a:p>
            <a:r>
              <a:rPr lang="en-US" dirty="0" smtClean="0"/>
              <a:t>Restorative Conversations</a:t>
            </a:r>
          </a:p>
          <a:p>
            <a:pPr lvl="1"/>
            <a:r>
              <a:rPr lang="en-US" dirty="0" smtClean="0"/>
              <a:t>With one or two people or a small group</a:t>
            </a:r>
          </a:p>
          <a:p>
            <a:endParaRPr lang="en-US" dirty="0"/>
          </a:p>
          <a:p>
            <a:r>
              <a:rPr lang="en-US" dirty="0" smtClean="0"/>
              <a:t>Circles</a:t>
            </a:r>
          </a:p>
          <a:p>
            <a:pPr lvl="1"/>
            <a:r>
              <a:rPr lang="en-US" dirty="0" smtClean="0"/>
              <a:t>To build relationships, to teach, to meet, to problem-solve, to repair harm, to provide on-going support</a:t>
            </a:r>
          </a:p>
          <a:p>
            <a:endParaRPr lang="en-US" dirty="0"/>
          </a:p>
          <a:p>
            <a:r>
              <a:rPr lang="en-US" dirty="0" smtClean="0"/>
              <a:t>Conferences</a:t>
            </a:r>
          </a:p>
          <a:p>
            <a:pPr lvl="1"/>
            <a:r>
              <a:rPr lang="en-US" dirty="0" smtClean="0"/>
              <a:t>To repair harm, to problem-solve</a:t>
            </a:r>
          </a:p>
          <a:p>
            <a:endParaRPr lang="en-US" dirty="0"/>
          </a:p>
          <a:p>
            <a:endParaRPr lang="en-US" dirty="0"/>
          </a:p>
        </p:txBody>
      </p:sp>
      <p:sp>
        <p:nvSpPr>
          <p:cNvPr id="3" name="Title 2"/>
          <p:cNvSpPr>
            <a:spLocks noGrp="1"/>
          </p:cNvSpPr>
          <p:nvPr>
            <p:ph type="title"/>
          </p:nvPr>
        </p:nvSpPr>
        <p:spPr/>
        <p:txBody>
          <a:bodyPr/>
          <a:lstStyle/>
          <a:p>
            <a:r>
              <a:rPr lang="en-US" dirty="0" smtClean="0"/>
              <a:t>Practices</a:t>
            </a:r>
            <a:endParaRPr lang="en-US" dirty="0"/>
          </a:p>
        </p:txBody>
      </p:sp>
      <p:sp>
        <p:nvSpPr>
          <p:cNvPr id="5" name="Slide Number Placeholder 4"/>
          <p:cNvSpPr>
            <a:spLocks noGrp="1"/>
          </p:cNvSpPr>
          <p:nvPr>
            <p:ph type="sldNum" sz="quarter" idx="11"/>
          </p:nvPr>
        </p:nvSpPr>
        <p:spPr/>
        <p:txBody>
          <a:bodyPr/>
          <a:lstStyle/>
          <a:p>
            <a:pPr>
              <a:defRPr/>
            </a:pPr>
            <a:fld id="{6A5E847F-A240-42F0-B0D0-BC035625A249}" type="slidenum">
              <a:rPr lang="en-US" smtClean="0"/>
              <a:pPr>
                <a:defRPr/>
              </a:pPr>
              <a:t>16</a:t>
            </a:fld>
            <a:endParaRPr lang="en-US" dirty="0"/>
          </a:p>
        </p:txBody>
      </p:sp>
    </p:spTree>
    <p:extLst>
      <p:ext uri="{BB962C8B-B14F-4D97-AF65-F5344CB8AC3E}">
        <p14:creationId xmlns:p14="http://schemas.microsoft.com/office/powerpoint/2010/main" val="40845066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heel(1)">
                                      <p:cBhvr>
                                        <p:cTn id="29" dur="2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wheel(1)">
                                      <p:cBhvr>
                                        <p:cTn id="34" dur="20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20C8B76-645F-498B-8216-42054E5D3714}" type="slidenum">
              <a:rPr lang="en-US" altLang="en-US">
                <a:solidFill>
                  <a:srgbClr val="898989"/>
                </a:solidFill>
              </a:rPr>
              <a:pPr algn="ctr" eaLnBrk="1" hangingPunct="1"/>
              <a:t>17</a:t>
            </a:fld>
            <a:endParaRPr lang="en-US" altLang="en-US">
              <a:solidFill>
                <a:srgbClr val="898989"/>
              </a:solidFill>
            </a:endParaRPr>
          </a:p>
        </p:txBody>
      </p:sp>
      <p:sp>
        <p:nvSpPr>
          <p:cNvPr id="6" name="Oval 5"/>
          <p:cNvSpPr/>
          <p:nvPr/>
        </p:nvSpPr>
        <p:spPr>
          <a:xfrm>
            <a:off x="2525917" y="1674892"/>
            <a:ext cx="4037845" cy="32987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rPr>
              <a:t>Restorative School</a:t>
            </a:r>
          </a:p>
        </p:txBody>
      </p:sp>
      <p:sp>
        <p:nvSpPr>
          <p:cNvPr id="7" name="Curved Right Arrow 6"/>
          <p:cNvSpPr/>
          <p:nvPr/>
        </p:nvSpPr>
        <p:spPr>
          <a:xfrm>
            <a:off x="2133600" y="1524000"/>
            <a:ext cx="1273175" cy="39258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TextBox 9"/>
          <p:cNvSpPr txBox="1">
            <a:spLocks noChangeArrowheads="1"/>
          </p:cNvSpPr>
          <p:nvPr/>
        </p:nvSpPr>
        <p:spPr bwMode="auto">
          <a:xfrm>
            <a:off x="2895600" y="804863"/>
            <a:ext cx="3322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Building </a:t>
            </a:r>
          </a:p>
          <a:p>
            <a:pPr algn="ctr" eaLnBrk="1" hangingPunct="1">
              <a:spcBef>
                <a:spcPct val="0"/>
              </a:spcBef>
              <a:buFontTx/>
              <a:buNone/>
            </a:pPr>
            <a:r>
              <a:rPr lang="en-US" altLang="en-US" sz="2800" b="1">
                <a:latin typeface="Arial" panose="020B0604020202020204" pitchFamily="34" charset="0"/>
              </a:rPr>
              <a:t>Community</a:t>
            </a:r>
          </a:p>
        </p:txBody>
      </p:sp>
      <p:sp>
        <p:nvSpPr>
          <p:cNvPr id="11" name="TextBox 10"/>
          <p:cNvSpPr txBox="1">
            <a:spLocks noChangeArrowheads="1"/>
          </p:cNvSpPr>
          <p:nvPr/>
        </p:nvSpPr>
        <p:spPr bwMode="auto">
          <a:xfrm>
            <a:off x="3646488" y="4973638"/>
            <a:ext cx="1941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Repairing </a:t>
            </a:r>
          </a:p>
          <a:p>
            <a:pPr algn="ctr" eaLnBrk="1" hangingPunct="1">
              <a:spcBef>
                <a:spcPct val="0"/>
              </a:spcBef>
              <a:buFontTx/>
              <a:buNone/>
            </a:pPr>
            <a:r>
              <a:rPr lang="en-US" altLang="en-US" sz="2800" b="1">
                <a:latin typeface="Arial" panose="020B0604020202020204" pitchFamily="34" charset="0"/>
              </a:rPr>
              <a:t>Harm</a:t>
            </a:r>
          </a:p>
        </p:txBody>
      </p:sp>
      <p:sp>
        <p:nvSpPr>
          <p:cNvPr id="12" name="Curved Up Arrow 11"/>
          <p:cNvSpPr/>
          <p:nvPr/>
        </p:nvSpPr>
        <p:spPr>
          <a:xfrm rot="16200000">
            <a:off x="4522787" y="2693988"/>
            <a:ext cx="3984625" cy="1295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49830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54864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Constantia" pitchFamily="18" charset="0"/>
            </a:endParaRPr>
          </a:p>
        </p:txBody>
      </p:sp>
      <p:sp>
        <p:nvSpPr>
          <p:cNvPr id="11268" name="Text Box 20"/>
          <p:cNvSpPr txBox="1">
            <a:spLocks noChangeArrowheads="1"/>
          </p:cNvSpPr>
          <p:nvPr/>
        </p:nvSpPr>
        <p:spPr bwMode="auto">
          <a:xfrm>
            <a:off x="1828800" y="838200"/>
            <a:ext cx="55626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n-US" altLang="en-US" sz="2400" b="1" dirty="0">
                <a:solidFill>
                  <a:srgbClr val="008000"/>
                </a:solidFill>
                <a:latin typeface="Calibri" pitchFamily="34" charset="0"/>
                <a:cs typeface="Arial" pitchFamily="34" charset="0"/>
              </a:rPr>
              <a:t>COMMUNITY BUILDING</a:t>
            </a:r>
            <a:endParaRPr lang="en-US" altLang="en-US" dirty="0">
              <a:cs typeface="Arial" pitchFamily="34" charset="0"/>
            </a:endParaRPr>
          </a:p>
        </p:txBody>
      </p:sp>
      <p:sp>
        <p:nvSpPr>
          <p:cNvPr id="11269" name="Text Box 19"/>
          <p:cNvSpPr txBox="1">
            <a:spLocks noChangeArrowheads="1"/>
          </p:cNvSpPr>
          <p:nvPr/>
        </p:nvSpPr>
        <p:spPr bwMode="auto">
          <a:xfrm>
            <a:off x="1828800" y="152400"/>
            <a:ext cx="5562600" cy="609600"/>
          </a:xfrm>
          <a:prstGeom prst="rect">
            <a:avLst/>
          </a:pr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n-US" altLang="en-US" sz="3600" b="1" i="1" dirty="0">
                <a:latin typeface="Calibri" pitchFamily="34" charset="0"/>
                <a:cs typeface="Arial" pitchFamily="34" charset="0"/>
              </a:rPr>
              <a:t>COLLECTIVE ACTION</a:t>
            </a:r>
            <a:endParaRPr lang="en-US" altLang="en-US" sz="3600" i="1" dirty="0">
              <a:cs typeface="Arial" pitchFamily="34" charset="0"/>
            </a:endParaRPr>
          </a:p>
        </p:txBody>
      </p:sp>
      <p:sp>
        <p:nvSpPr>
          <p:cNvPr id="11270" name="Text Box 21"/>
          <p:cNvSpPr txBox="1">
            <a:spLocks noChangeArrowheads="1"/>
          </p:cNvSpPr>
          <p:nvPr/>
        </p:nvSpPr>
        <p:spPr bwMode="auto">
          <a:xfrm>
            <a:off x="6400800" y="1371600"/>
            <a:ext cx="18288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US" altLang="en-US" sz="2400" b="1" dirty="0">
                <a:solidFill>
                  <a:srgbClr val="008000"/>
                </a:solidFill>
                <a:latin typeface="Calibri" pitchFamily="34" charset="0"/>
                <a:cs typeface="Arial" pitchFamily="34" charset="0"/>
              </a:rPr>
              <a:t>HEALING</a:t>
            </a:r>
            <a:endParaRPr lang="en-US" altLang="en-US" dirty="0">
              <a:cs typeface="Arial" pitchFamily="34" charset="0"/>
            </a:endParaRPr>
          </a:p>
        </p:txBody>
      </p:sp>
      <p:sp>
        <p:nvSpPr>
          <p:cNvPr id="11271" name="Text Box 23"/>
          <p:cNvSpPr txBox="1">
            <a:spLocks noChangeArrowheads="1"/>
          </p:cNvSpPr>
          <p:nvPr/>
        </p:nvSpPr>
        <p:spPr bwMode="auto">
          <a:xfrm>
            <a:off x="762000" y="1447800"/>
            <a:ext cx="24003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US" altLang="en-US" sz="2400" b="1" dirty="0">
                <a:solidFill>
                  <a:srgbClr val="008000"/>
                </a:solidFill>
                <a:latin typeface="Calibri" pitchFamily="34" charset="0"/>
                <a:cs typeface="Arial" pitchFamily="34" charset="0"/>
              </a:rPr>
              <a:t>CONNECTIONS</a:t>
            </a:r>
            <a:endParaRPr lang="en-US" altLang="en-US" dirty="0">
              <a:cs typeface="Arial" pitchFamily="34" charset="0"/>
            </a:endParaRPr>
          </a:p>
        </p:txBody>
      </p:sp>
      <p:sp>
        <p:nvSpPr>
          <p:cNvPr id="11272" name="Text Box 24"/>
          <p:cNvSpPr txBox="1">
            <a:spLocks noChangeArrowheads="1"/>
          </p:cNvSpPr>
          <p:nvPr/>
        </p:nvSpPr>
        <p:spPr bwMode="auto">
          <a:xfrm>
            <a:off x="381000" y="5486400"/>
            <a:ext cx="2590800" cy="1028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1000"/>
              </a:spcAft>
            </a:pPr>
            <a:r>
              <a:rPr lang="en-US" altLang="en-US" sz="2400" b="1" dirty="0">
                <a:solidFill>
                  <a:srgbClr val="993300"/>
                </a:solidFill>
                <a:latin typeface="Calibri" pitchFamily="34" charset="0"/>
                <a:cs typeface="Arial" pitchFamily="34" charset="0"/>
              </a:rPr>
              <a:t>SHARED VALUES</a:t>
            </a:r>
            <a:endParaRPr lang="en-US" altLang="en-US" sz="2400" dirty="0">
              <a:cs typeface="Arial" pitchFamily="34" charset="0"/>
            </a:endParaRPr>
          </a:p>
        </p:txBody>
      </p:sp>
      <p:sp>
        <p:nvSpPr>
          <p:cNvPr id="11273" name="Text Box 25"/>
          <p:cNvSpPr txBox="1">
            <a:spLocks noChangeArrowheads="1"/>
          </p:cNvSpPr>
          <p:nvPr/>
        </p:nvSpPr>
        <p:spPr bwMode="auto">
          <a:xfrm>
            <a:off x="6400800" y="4953000"/>
            <a:ext cx="2209800"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endParaRPr lang="en-US" altLang="en-US" sz="2000" b="1" dirty="0">
              <a:solidFill>
                <a:srgbClr val="993300"/>
              </a:solidFill>
              <a:latin typeface="Times New Roman" pitchFamily="18" charset="0"/>
              <a:cs typeface="Arial" pitchFamily="34" charset="0"/>
            </a:endParaRPr>
          </a:p>
          <a:p>
            <a:pPr eaLnBrk="1" hangingPunct="1">
              <a:spcAft>
                <a:spcPts val="1000"/>
              </a:spcAft>
            </a:pPr>
            <a:r>
              <a:rPr lang="en-US" altLang="en-US" sz="2400" b="1" dirty="0">
                <a:solidFill>
                  <a:srgbClr val="993300"/>
                </a:solidFill>
                <a:latin typeface="Calibri" pitchFamily="34" charset="0"/>
                <a:cs typeface="Arial" pitchFamily="34" charset="0"/>
              </a:rPr>
              <a:t>INDIGENOUS</a:t>
            </a:r>
          </a:p>
          <a:p>
            <a:pPr eaLnBrk="1" hangingPunct="1">
              <a:spcAft>
                <a:spcPts val="1000"/>
              </a:spcAft>
            </a:pPr>
            <a:r>
              <a:rPr lang="en-US" altLang="en-US" sz="2400" b="1" dirty="0">
                <a:solidFill>
                  <a:srgbClr val="993300"/>
                </a:solidFill>
                <a:latin typeface="Calibri" pitchFamily="34" charset="0"/>
                <a:cs typeface="Arial" pitchFamily="34" charset="0"/>
              </a:rPr>
              <a:t>TEACHINGS</a:t>
            </a:r>
          </a:p>
          <a:p>
            <a:pPr eaLnBrk="1" hangingPunct="1"/>
            <a:endParaRPr lang="en-US" altLang="en-US" dirty="0">
              <a:cs typeface="Arial" pitchFamily="34" charset="0"/>
            </a:endParaRPr>
          </a:p>
        </p:txBody>
      </p:sp>
      <p:sp>
        <p:nvSpPr>
          <p:cNvPr id="11274" name="Text Box 26"/>
          <p:cNvSpPr txBox="1">
            <a:spLocks noChangeArrowheads="1"/>
          </p:cNvSpPr>
          <p:nvPr/>
        </p:nvSpPr>
        <p:spPr bwMode="auto">
          <a:xfrm>
            <a:off x="6019800" y="3492708"/>
            <a:ext cx="2057400" cy="176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1000"/>
              </a:spcAft>
            </a:pPr>
            <a:r>
              <a:rPr lang="en-US" altLang="en-US" sz="1600" b="1" dirty="0">
                <a:latin typeface="Calibri" pitchFamily="34" charset="0"/>
                <a:cs typeface="Arial" pitchFamily="34" charset="0"/>
              </a:rPr>
              <a:t>GUIDELINES</a:t>
            </a:r>
          </a:p>
          <a:p>
            <a:pPr eaLnBrk="1" hangingPunct="1">
              <a:spcAft>
                <a:spcPts val="1000"/>
              </a:spcAft>
            </a:pPr>
            <a:r>
              <a:rPr lang="en-US" altLang="en-US" sz="1600" b="1" dirty="0">
                <a:latin typeface="Calibri" pitchFamily="34" charset="0"/>
                <a:cs typeface="Arial" pitchFamily="34" charset="0"/>
              </a:rPr>
              <a:t>TALKING PIECE</a:t>
            </a:r>
          </a:p>
          <a:p>
            <a:pPr eaLnBrk="1" hangingPunct="1">
              <a:spcAft>
                <a:spcPts val="1000"/>
              </a:spcAft>
            </a:pPr>
            <a:r>
              <a:rPr lang="en-US" altLang="en-US" sz="1600" b="1" dirty="0">
                <a:latin typeface="Calibri" pitchFamily="34" charset="0"/>
                <a:cs typeface="Arial" pitchFamily="34" charset="0"/>
              </a:rPr>
              <a:t>CIRCLE KEEPING</a:t>
            </a:r>
          </a:p>
          <a:p>
            <a:pPr eaLnBrk="1" hangingPunct="1">
              <a:spcAft>
                <a:spcPts val="1000"/>
              </a:spcAft>
            </a:pPr>
            <a:r>
              <a:rPr lang="en-US" altLang="en-US" sz="1600" b="1" dirty="0">
                <a:latin typeface="Calibri" pitchFamily="34" charset="0"/>
                <a:cs typeface="Arial" pitchFamily="34" charset="0"/>
              </a:rPr>
              <a:t>CONSENSUS</a:t>
            </a:r>
          </a:p>
          <a:p>
            <a:pPr eaLnBrk="1" hangingPunct="1">
              <a:spcAft>
                <a:spcPts val="1000"/>
              </a:spcAft>
            </a:pPr>
            <a:r>
              <a:rPr lang="en-US" altLang="en-US" sz="1600" b="1" dirty="0">
                <a:latin typeface="Calibri" pitchFamily="34" charset="0"/>
                <a:cs typeface="Arial" pitchFamily="34" charset="0"/>
              </a:rPr>
              <a:t>CEREMONY </a:t>
            </a:r>
            <a:endParaRPr lang="en-US" altLang="en-US" sz="1600" dirty="0">
              <a:cs typeface="Arial" pitchFamily="34" charset="0"/>
            </a:endParaRPr>
          </a:p>
        </p:txBody>
      </p:sp>
      <p:sp>
        <p:nvSpPr>
          <p:cNvPr id="11281" name="TextBox 59"/>
          <p:cNvSpPr txBox="1">
            <a:spLocks noChangeArrowheads="1"/>
          </p:cNvSpPr>
          <p:nvPr/>
        </p:nvSpPr>
        <p:spPr bwMode="auto">
          <a:xfrm>
            <a:off x="1828800" y="6396038"/>
            <a:ext cx="548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i="1" dirty="0">
                <a:latin typeface="Andy"/>
                <a:cs typeface="Estrangelo Edessa" pitchFamily="66" charset="0"/>
              </a:rPr>
              <a:t>© Kay Pranis</a:t>
            </a:r>
          </a:p>
        </p:txBody>
      </p:sp>
    </p:spTree>
    <p:extLst>
      <p:ext uri="{BB962C8B-B14F-4D97-AF65-F5344CB8AC3E}">
        <p14:creationId xmlns:p14="http://schemas.microsoft.com/office/powerpoint/2010/main" val="164988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Common Agreements</a:t>
            </a:r>
          </a:p>
        </p:txBody>
      </p:sp>
      <p:sp>
        <p:nvSpPr>
          <p:cNvPr id="13315" name="Rectangle 3"/>
          <p:cNvSpPr>
            <a:spLocks noGrp="1" noChangeArrowheads="1"/>
          </p:cNvSpPr>
          <p:nvPr>
            <p:ph type="body" idx="1"/>
          </p:nvPr>
        </p:nvSpPr>
        <p:spPr>
          <a:xfrm>
            <a:off x="457200" y="1371600"/>
            <a:ext cx="8229600" cy="5029200"/>
          </a:xfrm>
        </p:spPr>
        <p:txBody>
          <a:bodyPr>
            <a:normAutofit fontScale="62500" lnSpcReduction="20000"/>
          </a:bodyPr>
          <a:lstStyle/>
          <a:p>
            <a:pPr marL="0" indent="0" eaLnBrk="1" hangingPunct="1">
              <a:buNone/>
            </a:pPr>
            <a:r>
              <a:rPr lang="en-US" altLang="en-US" sz="5100" dirty="0" smtClean="0"/>
              <a:t>Respect the talking piece</a:t>
            </a:r>
          </a:p>
          <a:p>
            <a:pPr marL="0" indent="0" eaLnBrk="1" hangingPunct="1">
              <a:buNone/>
            </a:pPr>
            <a:r>
              <a:rPr lang="en-US" altLang="en-US" sz="5100" dirty="0" smtClean="0"/>
              <a:t>	Speak from the heart</a:t>
            </a:r>
          </a:p>
          <a:p>
            <a:pPr marL="0" indent="0" eaLnBrk="1" hangingPunct="1">
              <a:buNone/>
            </a:pPr>
            <a:r>
              <a:rPr lang="en-US" altLang="en-US" sz="5100" dirty="0" smtClean="0"/>
              <a:t>	Speak with respect</a:t>
            </a:r>
          </a:p>
          <a:p>
            <a:pPr marL="0" indent="0" eaLnBrk="1" hangingPunct="1">
              <a:buNone/>
            </a:pPr>
            <a:r>
              <a:rPr lang="en-US" altLang="en-US" sz="5100" dirty="0" smtClean="0"/>
              <a:t>	Listen with respect</a:t>
            </a:r>
          </a:p>
          <a:p>
            <a:pPr marL="0" indent="0" eaLnBrk="1" hangingPunct="1">
              <a:buNone/>
            </a:pPr>
            <a:endParaRPr lang="en-US" altLang="en-US" sz="5100" dirty="0" smtClean="0"/>
          </a:p>
          <a:p>
            <a:pPr marL="0" indent="0" eaLnBrk="1" hangingPunct="1">
              <a:buNone/>
            </a:pPr>
            <a:r>
              <a:rPr lang="en-US" altLang="en-US" sz="5100" dirty="0" smtClean="0"/>
              <a:t>Remain in the circle</a:t>
            </a:r>
          </a:p>
          <a:p>
            <a:pPr marL="0" indent="0" eaLnBrk="1" hangingPunct="1">
              <a:buNone/>
            </a:pPr>
            <a:r>
              <a:rPr lang="en-US" altLang="en-US" sz="5100" dirty="0" smtClean="0"/>
              <a:t>Honor confidentiality</a:t>
            </a:r>
          </a:p>
          <a:p>
            <a:pPr marL="0" indent="0" eaLnBrk="1" hangingPunct="1">
              <a:buNone/>
            </a:pPr>
            <a:r>
              <a:rPr lang="en-US" altLang="en-US" sz="5100" dirty="0" smtClean="0"/>
              <a:t>You may pass</a:t>
            </a:r>
          </a:p>
          <a:p>
            <a:pPr marL="0" indent="0" eaLnBrk="1" hangingPunct="1">
              <a:buNone/>
            </a:pPr>
            <a:endParaRPr lang="en-US" altLang="en-US" dirty="0"/>
          </a:p>
          <a:p>
            <a:pPr marL="0" indent="0" eaLnBrk="1" hangingPunct="1">
              <a:buNone/>
            </a:pPr>
            <a:r>
              <a:rPr lang="en-US" altLang="en-US" dirty="0" smtClean="0"/>
              <a:t>	</a:t>
            </a:r>
          </a:p>
          <a:p>
            <a:pPr marL="0" indent="0">
              <a:buNone/>
            </a:pPr>
            <a:r>
              <a:rPr lang="en-US" altLang="en-US" dirty="0"/>
              <a:t>	</a:t>
            </a:r>
            <a:r>
              <a:rPr lang="en-US" altLang="en-US" dirty="0" smtClean="0"/>
              <a:t>-</a:t>
            </a:r>
            <a:r>
              <a:rPr lang="en-US" altLang="en-US" sz="2200" dirty="0" smtClean="0"/>
              <a:t>Pranis</a:t>
            </a:r>
            <a:r>
              <a:rPr lang="en-US" altLang="en-US" sz="2200" dirty="0"/>
              <a:t>, Stuart and Wedge</a:t>
            </a:r>
          </a:p>
          <a:p>
            <a:pPr marL="0" indent="0" eaLnBrk="1" hangingPunct="1">
              <a:buNone/>
            </a:pPr>
            <a:endParaRPr lang="en-US" altLang="en-US" dirty="0" smtClean="0"/>
          </a:p>
        </p:txBody>
      </p:sp>
      <p:sp>
        <p:nvSpPr>
          <p:cNvPr id="13316" name="Oval 4"/>
          <p:cNvSpPr>
            <a:spLocks noChangeArrowheads="1"/>
          </p:cNvSpPr>
          <p:nvPr/>
        </p:nvSpPr>
        <p:spPr bwMode="auto">
          <a:xfrm>
            <a:off x="4800600" y="2895600"/>
            <a:ext cx="3810000" cy="2971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17" name="Oval 5"/>
          <p:cNvSpPr>
            <a:spLocks noChangeArrowheads="1"/>
          </p:cNvSpPr>
          <p:nvPr/>
        </p:nvSpPr>
        <p:spPr bwMode="auto">
          <a:xfrm>
            <a:off x="5715000" y="2590800"/>
            <a:ext cx="8382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18" name="Oval 6"/>
          <p:cNvSpPr>
            <a:spLocks noChangeArrowheads="1"/>
          </p:cNvSpPr>
          <p:nvPr/>
        </p:nvSpPr>
        <p:spPr bwMode="auto">
          <a:xfrm>
            <a:off x="7086600" y="2743200"/>
            <a:ext cx="838200" cy="685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19" name="Oval 7"/>
          <p:cNvSpPr>
            <a:spLocks noChangeArrowheads="1"/>
          </p:cNvSpPr>
          <p:nvPr/>
        </p:nvSpPr>
        <p:spPr bwMode="auto">
          <a:xfrm>
            <a:off x="7696200" y="5029200"/>
            <a:ext cx="685800" cy="609600"/>
          </a:xfrm>
          <a:prstGeom prst="ellipse">
            <a:avLst/>
          </a:prstGeom>
          <a:solidFill>
            <a:srgbClr val="3F47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0" name="Oval 8"/>
          <p:cNvSpPr>
            <a:spLocks noChangeArrowheads="1"/>
          </p:cNvSpPr>
          <p:nvPr/>
        </p:nvSpPr>
        <p:spPr bwMode="auto">
          <a:xfrm>
            <a:off x="5562600" y="5562600"/>
            <a:ext cx="762000" cy="685800"/>
          </a:xfrm>
          <a:prstGeom prst="ellipse">
            <a:avLst/>
          </a:prstGeom>
          <a:solidFill>
            <a:srgbClr val="DA3EB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1" name="Oval 9"/>
          <p:cNvSpPr>
            <a:spLocks noChangeArrowheads="1"/>
          </p:cNvSpPr>
          <p:nvPr/>
        </p:nvSpPr>
        <p:spPr bwMode="auto">
          <a:xfrm>
            <a:off x="4800600" y="4953000"/>
            <a:ext cx="762000" cy="7620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2" name="Oval 10"/>
          <p:cNvSpPr>
            <a:spLocks noChangeArrowheads="1"/>
          </p:cNvSpPr>
          <p:nvPr/>
        </p:nvSpPr>
        <p:spPr bwMode="auto">
          <a:xfrm>
            <a:off x="4419600" y="4114800"/>
            <a:ext cx="762000" cy="685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3" name="Oval 11"/>
          <p:cNvSpPr>
            <a:spLocks noChangeArrowheads="1"/>
          </p:cNvSpPr>
          <p:nvPr/>
        </p:nvSpPr>
        <p:spPr bwMode="auto">
          <a:xfrm>
            <a:off x="4800600" y="3124200"/>
            <a:ext cx="762000" cy="762000"/>
          </a:xfrm>
          <a:prstGeom prst="ellipse">
            <a:avLst/>
          </a:prstGeom>
          <a:solidFill>
            <a:srgbClr val="B87C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dirty="0">
              <a:solidFill>
                <a:srgbClr val="FF3300"/>
              </a:solidFill>
            </a:endParaRPr>
          </a:p>
        </p:txBody>
      </p:sp>
      <p:sp>
        <p:nvSpPr>
          <p:cNvPr id="13324" name="Oval 12"/>
          <p:cNvSpPr>
            <a:spLocks noChangeArrowheads="1"/>
          </p:cNvSpPr>
          <p:nvPr/>
        </p:nvSpPr>
        <p:spPr bwMode="auto">
          <a:xfrm>
            <a:off x="8001000" y="3429000"/>
            <a:ext cx="838200" cy="6858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5" name="Oval 13"/>
          <p:cNvSpPr>
            <a:spLocks noChangeArrowheads="1"/>
          </p:cNvSpPr>
          <p:nvPr/>
        </p:nvSpPr>
        <p:spPr bwMode="auto">
          <a:xfrm>
            <a:off x="8153400" y="4343400"/>
            <a:ext cx="685800" cy="6096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3326" name="Oval 14"/>
          <p:cNvSpPr>
            <a:spLocks noChangeArrowheads="1"/>
          </p:cNvSpPr>
          <p:nvPr/>
        </p:nvSpPr>
        <p:spPr bwMode="auto">
          <a:xfrm>
            <a:off x="6781800" y="5562600"/>
            <a:ext cx="838200" cy="685800"/>
          </a:xfrm>
          <a:prstGeom prst="ellipse">
            <a:avLst/>
          </a:prstGeom>
          <a:solidFill>
            <a:srgbClr val="E5E53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418450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548" y="1129856"/>
            <a:ext cx="7772400" cy="2200275"/>
          </a:xfrm>
        </p:spPr>
        <p:txBody>
          <a:bodyPr/>
          <a:lstStyle/>
          <a:p>
            <a:r>
              <a:rPr lang="en-US" dirty="0" smtClean="0"/>
              <a:t>Restorative Principles, Circle Practices</a:t>
            </a:r>
            <a:endParaRPr lang="en-US" dirty="0"/>
          </a:p>
        </p:txBody>
      </p:sp>
      <p:sp>
        <p:nvSpPr>
          <p:cNvPr id="7" name="TextBox 3"/>
          <p:cNvSpPr txBox="1">
            <a:spLocks noGrp="1" noChangeArrowheads="1"/>
          </p:cNvSpPr>
          <p:nvPr>
            <p:ph type="body"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cs typeface="Arial" panose="020B0604020202020204" pitchFamily="34" charset="0"/>
              </a:rPr>
              <a:t>Nancy Riestenberg</a:t>
            </a:r>
          </a:p>
          <a:p>
            <a:pPr eaLnBrk="1" hangingPunct="1">
              <a:spcBef>
                <a:spcPct val="0"/>
              </a:spcBef>
              <a:buFontTx/>
              <a:buNone/>
            </a:pPr>
            <a:r>
              <a:rPr lang="en-US" altLang="en-US" sz="1800" dirty="0">
                <a:latin typeface="Arial" panose="020B0604020202020204" pitchFamily="34" charset="0"/>
                <a:cs typeface="Arial" panose="020B0604020202020204" pitchFamily="34" charset="0"/>
              </a:rPr>
              <a:t>Restorative Practices Specialist</a:t>
            </a:r>
          </a:p>
          <a:p>
            <a:pPr eaLnBrk="1" hangingPunct="1">
              <a:spcBef>
                <a:spcPct val="0"/>
              </a:spcBef>
              <a:buFontTx/>
              <a:buNone/>
            </a:pPr>
            <a:r>
              <a:rPr lang="en-US" altLang="en-US" sz="1800" dirty="0">
                <a:latin typeface="Arial" panose="020B0604020202020204" pitchFamily="34" charset="0"/>
                <a:cs typeface="Arial" panose="020B0604020202020204" pitchFamily="34" charset="0"/>
              </a:rPr>
              <a:t>Minnesota Department </a:t>
            </a:r>
          </a:p>
          <a:p>
            <a:pPr eaLnBrk="1" hangingPunct="1">
              <a:spcBef>
                <a:spcPct val="0"/>
              </a:spcBef>
              <a:buFontTx/>
              <a:buNone/>
            </a:pPr>
            <a:r>
              <a:rPr lang="en-US" altLang="en-US" sz="1800" dirty="0">
                <a:latin typeface="Arial" panose="020B0604020202020204" pitchFamily="34" charset="0"/>
                <a:cs typeface="Arial" panose="020B0604020202020204" pitchFamily="34" charset="0"/>
              </a:rPr>
              <a:t> of  Education</a:t>
            </a:r>
          </a:p>
        </p:txBody>
      </p:sp>
      <p:sp>
        <p:nvSpPr>
          <p:cNvPr id="8" name="TextBox 3"/>
          <p:cNvSpPr txBox="1">
            <a:spLocks noChangeArrowheads="1"/>
          </p:cNvSpPr>
          <p:nvPr/>
        </p:nvSpPr>
        <p:spPr bwMode="auto">
          <a:xfrm>
            <a:off x="609600" y="4495800"/>
            <a:ext cx="3416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accent5">
                    <a:lumMod val="75000"/>
                  </a:schemeClr>
                </a:solidFill>
                <a:latin typeface="Arial" panose="020B0604020202020204" pitchFamily="34" charset="0"/>
                <a:cs typeface="Arial" panose="020B0604020202020204" pitchFamily="34" charset="0"/>
              </a:rPr>
              <a:t>Nancy Riestenberg</a:t>
            </a:r>
          </a:p>
          <a:p>
            <a:pPr eaLnBrk="1" hangingPunct="1">
              <a:spcBef>
                <a:spcPct val="0"/>
              </a:spcBef>
              <a:buFontTx/>
              <a:buNone/>
            </a:pPr>
            <a:r>
              <a:rPr lang="en-US" altLang="en-US" sz="1800" dirty="0">
                <a:solidFill>
                  <a:schemeClr val="accent5">
                    <a:lumMod val="75000"/>
                  </a:schemeClr>
                </a:solidFill>
                <a:latin typeface="Arial" panose="020B0604020202020204" pitchFamily="34" charset="0"/>
                <a:cs typeface="Arial" panose="020B0604020202020204" pitchFamily="34" charset="0"/>
              </a:rPr>
              <a:t>Restorative Practices Specialist</a:t>
            </a:r>
          </a:p>
          <a:p>
            <a:pPr eaLnBrk="1" hangingPunct="1">
              <a:spcBef>
                <a:spcPct val="0"/>
              </a:spcBef>
              <a:buFontTx/>
              <a:buNone/>
            </a:pPr>
            <a:r>
              <a:rPr lang="en-US" altLang="en-US" sz="1800" dirty="0">
                <a:solidFill>
                  <a:schemeClr val="accent5">
                    <a:lumMod val="75000"/>
                  </a:schemeClr>
                </a:solidFill>
                <a:latin typeface="Arial" panose="020B0604020202020204" pitchFamily="34" charset="0"/>
                <a:cs typeface="Arial" panose="020B0604020202020204" pitchFamily="34" charset="0"/>
              </a:rPr>
              <a:t>Minnesota </a:t>
            </a:r>
            <a:r>
              <a:rPr lang="en-US" altLang="en-US" sz="1800" dirty="0" smtClean="0">
                <a:solidFill>
                  <a:schemeClr val="accent5">
                    <a:lumMod val="75000"/>
                  </a:schemeClr>
                </a:solidFill>
                <a:latin typeface="Arial" panose="020B0604020202020204" pitchFamily="34" charset="0"/>
                <a:cs typeface="Arial" panose="020B0604020202020204" pitchFamily="34" charset="0"/>
              </a:rPr>
              <a:t>Department </a:t>
            </a:r>
            <a:endParaRPr lang="en-US" altLang="en-US" sz="1800" dirty="0">
              <a:solidFill>
                <a:schemeClr val="accent5">
                  <a:lumMod val="75000"/>
                </a:schemeClr>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a:solidFill>
                  <a:schemeClr val="accent5">
                    <a:lumMod val="75000"/>
                  </a:schemeClr>
                </a:solidFill>
                <a:latin typeface="Arial" panose="020B0604020202020204" pitchFamily="34" charset="0"/>
                <a:cs typeface="Arial" panose="020B0604020202020204" pitchFamily="34" charset="0"/>
              </a:rPr>
              <a:t> of  </a:t>
            </a:r>
            <a:r>
              <a:rPr lang="en-US" altLang="en-US" sz="1800" dirty="0" smtClean="0">
                <a:solidFill>
                  <a:schemeClr val="accent5">
                    <a:lumMod val="75000"/>
                  </a:schemeClr>
                </a:solidFill>
                <a:latin typeface="Arial" panose="020B0604020202020204" pitchFamily="34" charset="0"/>
                <a:cs typeface="Arial" panose="020B0604020202020204" pitchFamily="34" charset="0"/>
              </a:rPr>
              <a:t>Education</a:t>
            </a:r>
            <a:endParaRPr lang="en-US" altLang="en-US" sz="18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813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22313" y="849009"/>
            <a:ext cx="7772400" cy="2652370"/>
          </a:xfrm>
        </p:spPr>
        <p:txBody>
          <a:bodyPr/>
          <a:lstStyle/>
          <a:p>
            <a:r>
              <a:rPr lang="en-US" b="1" dirty="0" smtClean="0"/>
              <a:t>Circle</a:t>
            </a:r>
            <a:endParaRPr lang="en-US" b="1" dirty="0"/>
          </a:p>
        </p:txBody>
      </p:sp>
      <p:sp>
        <p:nvSpPr>
          <p:cNvPr id="4" name="Picture Placeholder 3"/>
          <p:cNvSpPr>
            <a:spLocks noGrp="1"/>
          </p:cNvSpPr>
          <p:nvPr>
            <p:ph type="pic" idx="11"/>
          </p:nvPr>
        </p:nvSpPr>
        <p:spPr/>
      </p:sp>
      <p:sp>
        <p:nvSpPr>
          <p:cNvPr id="5" name="Rectangle 4"/>
          <p:cNvSpPr/>
          <p:nvPr/>
        </p:nvSpPr>
        <p:spPr>
          <a:xfrm>
            <a:off x="4152654" y="3244334"/>
            <a:ext cx="902811" cy="369332"/>
          </a:xfrm>
          <a:prstGeom prst="rect">
            <a:avLst/>
          </a:prstGeom>
        </p:spPr>
        <p:txBody>
          <a:bodyPr wrap="none">
            <a:spAutoFit/>
          </a:bodyPr>
          <a:lstStyle/>
          <a:p>
            <a:r>
              <a:rPr lang="en-US" dirty="0" smtClean="0"/>
              <a:t>Buy-in </a:t>
            </a:r>
            <a:endParaRPr lang="en-US" dirty="0"/>
          </a:p>
        </p:txBody>
      </p:sp>
      <p:pic>
        <p:nvPicPr>
          <p:cNvPr id="6" name="Picture Placeholder 6"/>
          <p:cNvPicPr>
            <a:picLocks noChangeAspect="1"/>
          </p:cNvPicPr>
          <p:nvPr/>
        </p:nvPicPr>
        <p:blipFill>
          <a:blip r:embed="rId2" cstate="print">
            <a:extLst>
              <a:ext uri="{28A0092B-C50C-407E-A947-70E740481C1C}">
                <a14:useLocalDpi xmlns:a14="http://schemas.microsoft.com/office/drawing/2010/main" val="0"/>
              </a:ext>
            </a:extLst>
          </a:blip>
          <a:srcRect l="2381" r="2381"/>
          <a:stretch>
            <a:fillRect/>
          </a:stretch>
        </p:blipFill>
        <p:spPr bwMode="auto">
          <a:xfrm>
            <a:off x="3289582" y="2138289"/>
            <a:ext cx="5417605" cy="4269429"/>
          </a:xfrm>
          <a:prstGeom prst="rect">
            <a:avLst/>
          </a:prstGeom>
          <a:noFill/>
          <a:ln w="76200">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837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idx="1"/>
          </p:nvPr>
        </p:nvSpPr>
        <p:spPr/>
        <p:txBody>
          <a:bodyPr/>
          <a:lstStyle/>
          <a:p>
            <a:r>
              <a:rPr lang="en-US" dirty="0" smtClean="0"/>
              <a:t>Human beings are relational and thrive in contexts of social engagement over control.</a:t>
            </a:r>
          </a:p>
          <a:p>
            <a:endParaRPr lang="en-US" dirty="0"/>
          </a:p>
          <a:p>
            <a:pPr lvl="3"/>
            <a:r>
              <a:rPr lang="en-US" dirty="0" smtClean="0"/>
              <a:t>Morrison, 2007</a:t>
            </a:r>
          </a:p>
          <a:p>
            <a:pPr lvl="1"/>
            <a:endParaRPr lang="en-US" dirty="0"/>
          </a:p>
          <a:p>
            <a:r>
              <a:rPr lang="en-US" dirty="0"/>
              <a:t>There is simply no substitute for the </a:t>
            </a:r>
            <a:r>
              <a:rPr lang="en-US" dirty="0" smtClean="0"/>
              <a:t>personal.</a:t>
            </a:r>
            <a:endParaRPr lang="en-US" dirty="0"/>
          </a:p>
          <a:p>
            <a:pPr lvl="1"/>
            <a:r>
              <a:rPr lang="en-US" dirty="0"/>
              <a:t>Building respectful relationships is foundational and an outcome of any </a:t>
            </a:r>
            <a:r>
              <a:rPr lang="en-US" dirty="0" smtClean="0"/>
              <a:t>process.</a:t>
            </a:r>
          </a:p>
          <a:p>
            <a:pPr lvl="1"/>
            <a:endParaRPr lang="en-US" dirty="0"/>
          </a:p>
          <a:p>
            <a:pPr lvl="3"/>
            <a:r>
              <a:rPr lang="en-US" dirty="0"/>
              <a:t>Oakland Unified School District Restorative Practices Implementation </a:t>
            </a:r>
            <a:r>
              <a:rPr lang="en-US" dirty="0" smtClean="0"/>
              <a:t>Guide, 2016</a:t>
            </a:r>
            <a:endParaRPr lang="en-US" dirty="0"/>
          </a:p>
          <a:p>
            <a:pPr lvl="1"/>
            <a:endParaRPr lang="en-US" dirty="0" smtClean="0"/>
          </a:p>
        </p:txBody>
      </p:sp>
    </p:spTree>
    <p:extLst>
      <p:ext uri="{BB962C8B-B14F-4D97-AF65-F5344CB8AC3E}">
        <p14:creationId xmlns:p14="http://schemas.microsoft.com/office/powerpoint/2010/main" val="3853228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Community</a:t>
            </a:r>
            <a:endParaRPr lang="en-US" dirty="0"/>
          </a:p>
        </p:txBody>
      </p:sp>
      <p:sp>
        <p:nvSpPr>
          <p:cNvPr id="5" name="Content Placeholder 4"/>
          <p:cNvSpPr>
            <a:spLocks noGrp="1"/>
          </p:cNvSpPr>
          <p:nvPr>
            <p:ph idx="1"/>
          </p:nvPr>
        </p:nvSpPr>
        <p:spPr/>
        <p:txBody>
          <a:bodyPr/>
          <a:lstStyle/>
          <a:p>
            <a:r>
              <a:rPr lang="en-US" dirty="0" smtClean="0"/>
              <a:t>Building a strong caring </a:t>
            </a:r>
          </a:p>
          <a:p>
            <a:pPr marL="0" indent="0">
              <a:buNone/>
            </a:pPr>
            <a:r>
              <a:rPr lang="en-US" dirty="0" smtClean="0"/>
              <a:t>community is the foundation of a </a:t>
            </a:r>
          </a:p>
          <a:p>
            <a:pPr marL="0" indent="0">
              <a:buNone/>
            </a:pPr>
            <a:r>
              <a:rPr lang="en-US" dirty="0" smtClean="0"/>
              <a:t>healthy school.</a:t>
            </a:r>
          </a:p>
          <a:p>
            <a:endParaRPr lang="en-US" dirty="0" smtClean="0"/>
          </a:p>
          <a:p>
            <a:r>
              <a:rPr lang="en-US" dirty="0" smtClean="0"/>
              <a:t>Everyone wants to be in good relationship with each other and with themselves:</a:t>
            </a:r>
          </a:p>
          <a:p>
            <a:pPr lvl="1"/>
            <a:r>
              <a:rPr lang="en-US" dirty="0" smtClean="0"/>
              <a:t>Feel respected,</a:t>
            </a:r>
          </a:p>
          <a:p>
            <a:pPr lvl="1"/>
            <a:r>
              <a:rPr lang="en-US" dirty="0" smtClean="0"/>
              <a:t>Have a sense of dignity, </a:t>
            </a:r>
          </a:p>
          <a:p>
            <a:pPr lvl="1"/>
            <a:r>
              <a:rPr lang="en-US" dirty="0" smtClean="0"/>
              <a:t>Feel as if they matter to others,</a:t>
            </a:r>
          </a:p>
          <a:p>
            <a:pPr lvl="1"/>
            <a:r>
              <a:rPr lang="en-US" dirty="0" smtClean="0"/>
              <a:t>Fee that they are valued.</a:t>
            </a:r>
          </a:p>
          <a:p>
            <a:pPr marL="1188720" lvl="5" indent="0">
              <a:buNone/>
            </a:pPr>
            <a:r>
              <a:rPr lang="en-US" dirty="0" smtClean="0"/>
              <a:t>				</a:t>
            </a:r>
            <a:r>
              <a:rPr lang="en-US" sz="1600" dirty="0" smtClean="0"/>
              <a:t>Boyse-Watson &amp; Pranis, 2015</a:t>
            </a:r>
            <a:endParaRPr lang="en-US" sz="1600" dirty="0"/>
          </a:p>
        </p:txBody>
      </p:sp>
      <p:pic>
        <p:nvPicPr>
          <p:cNvPr id="4" name="Picture Placeholder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282380" y="243840"/>
            <a:ext cx="3541580" cy="2834322"/>
          </a:xfrm>
          <a:prstGeom prst="rect">
            <a:avLst/>
          </a:prstGeom>
          <a:ln w="9525"/>
          <a:extLst>
            <a:ext uri="{91240B29-F687-4F45-9708-019B960494DF}">
              <a14:hiddenLine xmlns:a14="http://schemas.microsoft.com/office/drawing/2010/main" w="76200">
                <a:solidFill>
                  <a:srgbClr val="000000"/>
                </a:solidFill>
                <a:miter lim="800000"/>
                <a:headEnd/>
                <a:tailEnd/>
              </a14:hiddenLine>
            </a:ext>
          </a:extLst>
        </p:spPr>
      </p:pic>
    </p:spTree>
    <p:extLst>
      <p:ext uri="{BB962C8B-B14F-4D97-AF65-F5344CB8AC3E}">
        <p14:creationId xmlns:p14="http://schemas.microsoft.com/office/powerpoint/2010/main" val="2770139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nchor="t">
            <a:normAutofit fontScale="90000"/>
          </a:bodyPr>
          <a:lstStyle/>
          <a:p>
            <a:pPr eaLnBrk="1" hangingPunct="1"/>
            <a:r>
              <a:rPr lang="en-US" altLang="en-US" dirty="0" smtClean="0"/>
              <a:t>Social Justice and Equity</a:t>
            </a:r>
          </a:p>
        </p:txBody>
      </p:sp>
      <p:sp>
        <p:nvSpPr>
          <p:cNvPr id="11267" name="Content Placeholder 1"/>
          <p:cNvSpPr>
            <a:spLocks noGrp="1"/>
          </p:cNvSpPr>
          <p:nvPr>
            <p:ph idx="1"/>
          </p:nvPr>
        </p:nvSpPr>
        <p:spPr>
          <a:xfrm>
            <a:off x="315310" y="1524000"/>
            <a:ext cx="8229600" cy="4525963"/>
          </a:xfrm>
        </p:spPr>
        <p:txBody>
          <a:bodyPr/>
          <a:lstStyle/>
          <a:p>
            <a:pPr marL="0" indent="0">
              <a:buNone/>
            </a:pPr>
            <a:r>
              <a:rPr lang="en-US" altLang="en-US" dirty="0"/>
              <a:t>“Restorative </a:t>
            </a:r>
            <a:r>
              <a:rPr lang="en-US" altLang="en-US" dirty="0" smtClean="0"/>
              <a:t>justice promotes </a:t>
            </a:r>
            <a:r>
              <a:rPr lang="en-US" altLang="en-US" dirty="0"/>
              <a:t>v</a:t>
            </a:r>
            <a:r>
              <a:rPr lang="en-US" altLang="en-US" dirty="0" smtClean="0"/>
              <a:t>alues and principles that use inclusive, collaborative approaches for </a:t>
            </a:r>
            <a:r>
              <a:rPr lang="en-US" altLang="en-US" dirty="0" smtClean="0">
                <a:solidFill>
                  <a:schemeClr val="accent6">
                    <a:lumMod val="50000"/>
                  </a:schemeClr>
                </a:solidFill>
              </a:rPr>
              <a:t>being in community. </a:t>
            </a:r>
          </a:p>
          <a:p>
            <a:endParaRPr lang="en-US" altLang="en-US" dirty="0" smtClean="0"/>
          </a:p>
          <a:p>
            <a:pPr marL="0" indent="0">
              <a:buNone/>
            </a:pPr>
            <a:r>
              <a:rPr lang="en-US" altLang="en-US" dirty="0" smtClean="0"/>
              <a:t>These approaches validate the experiences and needs of everyone within </a:t>
            </a:r>
            <a:r>
              <a:rPr lang="en-US" altLang="en-US" dirty="0"/>
              <a:t>t</a:t>
            </a:r>
            <a:r>
              <a:rPr lang="en-US" altLang="en-US" dirty="0" smtClean="0"/>
              <a:t>he community</a:t>
            </a:r>
            <a:r>
              <a:rPr lang="en-US" altLang="en-US" dirty="0" smtClean="0">
                <a:solidFill>
                  <a:schemeClr val="accent6">
                    <a:lumMod val="50000"/>
                  </a:schemeClr>
                </a:solidFill>
              </a:rPr>
              <a:t>, particularity those who have been marginalized, oppressed, or harmed</a:t>
            </a:r>
            <a:r>
              <a:rPr lang="en-US" altLang="en-US" dirty="0" smtClean="0"/>
              <a:t>.</a:t>
            </a:r>
          </a:p>
          <a:p>
            <a:endParaRPr lang="en-US" altLang="en-US" dirty="0" smtClean="0"/>
          </a:p>
          <a:p>
            <a:pPr marL="0" indent="0">
              <a:buNone/>
            </a:pPr>
            <a:r>
              <a:rPr lang="en-US" altLang="en-US" dirty="0" smtClean="0"/>
              <a:t>These approaches allow us to act and respond in ways that are </a:t>
            </a:r>
            <a:r>
              <a:rPr lang="en-US" altLang="en-US" dirty="0" smtClean="0">
                <a:solidFill>
                  <a:schemeClr val="accent6">
                    <a:lumMod val="50000"/>
                  </a:schemeClr>
                </a:solidFill>
              </a:rPr>
              <a:t>healing rather than alienating or coercive</a:t>
            </a:r>
            <a:r>
              <a:rPr lang="en-US" altLang="en-US" dirty="0" smtClean="0"/>
              <a:t>.”</a:t>
            </a:r>
          </a:p>
          <a:p>
            <a:pPr lvl="1" eaLnBrk="1" hangingPunct="1"/>
            <a:endParaRPr lang="en-US" altLang="en-US" dirty="0" smtClean="0"/>
          </a:p>
          <a:p>
            <a:pPr lvl="4"/>
            <a:r>
              <a:rPr lang="en-US" dirty="0"/>
              <a:t>Stutzman Amstutz &amp; Mullet, 2005</a:t>
            </a:r>
            <a:endParaRPr lang="en-US" altLang="en-US" dirty="0" smtClean="0"/>
          </a:p>
        </p:txBody>
      </p:sp>
      <p:sp>
        <p:nvSpPr>
          <p:cNvPr id="11268"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67F4499-0DA6-43E6-9FEF-3C0199B8250B}" type="slidenum">
              <a:rPr lang="en-US" altLang="en-US" sz="1200" smtClean="0">
                <a:latin typeface="Arial" charset="0"/>
                <a:cs typeface="Arial" charset="0"/>
              </a:rPr>
              <a:pPr eaLnBrk="1" hangingPunct="1">
                <a:spcBef>
                  <a:spcPct val="0"/>
                </a:spcBef>
                <a:buFontTx/>
                <a:buNone/>
              </a:pPr>
              <a:t>23</a:t>
            </a:fld>
            <a:endParaRPr lang="en-US" altLang="en-US" sz="1200" dirty="0" smtClean="0">
              <a:latin typeface="Arial" charset="0"/>
              <a:cs typeface="Arial" charset="0"/>
            </a:endParaRPr>
          </a:p>
        </p:txBody>
      </p:sp>
    </p:spTree>
    <p:extLst>
      <p:ext uri="{BB962C8B-B14F-4D97-AF65-F5344CB8AC3E}">
        <p14:creationId xmlns:p14="http://schemas.microsoft.com/office/powerpoint/2010/main" val="316596068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responsibility</a:t>
            </a:r>
            <a:endParaRPr lang="en-US" dirty="0"/>
          </a:p>
        </p:txBody>
      </p:sp>
      <p:sp>
        <p:nvSpPr>
          <p:cNvPr id="3" name="Content Placeholder 2"/>
          <p:cNvSpPr>
            <a:spLocks noGrp="1"/>
          </p:cNvSpPr>
          <p:nvPr>
            <p:ph idx="1"/>
          </p:nvPr>
        </p:nvSpPr>
        <p:spPr/>
        <p:txBody>
          <a:bodyPr/>
          <a:lstStyle/>
          <a:p>
            <a:r>
              <a:rPr lang="en-US" dirty="0" smtClean="0"/>
              <a:t>Real accountability comes from understanding the impact of one’s behavior and actions on another person</a:t>
            </a:r>
          </a:p>
          <a:p>
            <a:endParaRPr lang="en-US" dirty="0" smtClean="0"/>
          </a:p>
          <a:p>
            <a:r>
              <a:rPr lang="en-US" dirty="0" smtClean="0"/>
              <a:t>And an attempt to acknowledge and put things right when that impact is negative</a:t>
            </a:r>
          </a:p>
          <a:p>
            <a:endParaRPr lang="en-US" dirty="0"/>
          </a:p>
          <a:p>
            <a:pPr lvl="3"/>
            <a:r>
              <a:rPr lang="en-US" dirty="0" smtClean="0"/>
              <a:t>Stutzman </a:t>
            </a:r>
            <a:r>
              <a:rPr lang="en-US" dirty="0"/>
              <a:t>Amstutz &amp; Mullet, 2005</a:t>
            </a:r>
          </a:p>
          <a:p>
            <a:pPr lvl="3"/>
            <a:endParaRPr lang="en-US" dirty="0"/>
          </a:p>
        </p:txBody>
      </p:sp>
      <p:pic>
        <p:nvPicPr>
          <p:cNvPr id="4" name="Picture 5" descr="MDE_art_pieces-0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375" y="2797493"/>
            <a:ext cx="5305425"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55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story</a:t>
            </a:r>
            <a:endParaRPr lang="en-US" dirty="0"/>
          </a:p>
        </p:txBody>
      </p:sp>
      <p:sp>
        <p:nvSpPr>
          <p:cNvPr id="5" name="Text Placeholder 4"/>
          <p:cNvSpPr>
            <a:spLocks noGrp="1"/>
          </p:cNvSpPr>
          <p:nvPr>
            <p:ph type="body" idx="1"/>
          </p:nvPr>
        </p:nvSpPr>
        <p:spPr/>
        <p:txBody>
          <a:bodyPr/>
          <a:lstStyle/>
          <a:p>
            <a:r>
              <a:rPr lang="en-US" dirty="0" smtClean="0"/>
              <a:t>The fight and the apology</a:t>
            </a:r>
            <a:endParaRPr lang="en-US" dirty="0"/>
          </a:p>
        </p:txBody>
      </p:sp>
    </p:spTree>
    <p:extLst>
      <p:ext uri="{BB962C8B-B14F-4D97-AF65-F5344CB8AC3E}">
        <p14:creationId xmlns:p14="http://schemas.microsoft.com/office/powerpoint/2010/main" val="785438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Restorative discipline shifts from</a:t>
            </a:r>
            <a:endParaRPr lang="en-US" dirty="0">
              <a:solidFill>
                <a:schemeClr val="accent6">
                  <a:lumMod val="75000"/>
                </a:schemeClr>
              </a:solidFill>
            </a:endParaRPr>
          </a:p>
        </p:txBody>
      </p:sp>
      <p:sp>
        <p:nvSpPr>
          <p:cNvPr id="4" name="Content Placeholder 3"/>
          <p:cNvSpPr>
            <a:spLocks noGrp="1"/>
          </p:cNvSpPr>
          <p:nvPr>
            <p:ph sz="half" idx="1"/>
          </p:nvPr>
        </p:nvSpPr>
        <p:spPr/>
        <p:txBody>
          <a:bodyPr/>
          <a:lstStyle/>
          <a:p>
            <a:r>
              <a:rPr lang="en-US" dirty="0" smtClean="0"/>
              <a:t>Telling</a:t>
            </a:r>
          </a:p>
          <a:p>
            <a:r>
              <a:rPr lang="en-US" dirty="0" smtClean="0"/>
              <a:t>Knowing the answers</a:t>
            </a:r>
          </a:p>
          <a:p>
            <a:endParaRPr lang="en-US" dirty="0" smtClean="0"/>
          </a:p>
          <a:p>
            <a:r>
              <a:rPr lang="en-US" dirty="0" smtClean="0"/>
              <a:t>Institution/third party trying to restore balance </a:t>
            </a:r>
          </a:p>
          <a:p>
            <a:r>
              <a:rPr lang="en-US" dirty="0" smtClean="0"/>
              <a:t>Focus on wrongdoer</a:t>
            </a:r>
          </a:p>
          <a:p>
            <a:endParaRPr lang="en-US" dirty="0"/>
          </a:p>
          <a:p>
            <a:endParaRPr lang="en-US" dirty="0" smtClean="0"/>
          </a:p>
          <a:p>
            <a:r>
              <a:rPr lang="en-US" dirty="0" smtClean="0"/>
              <a:t>External coercion</a:t>
            </a:r>
          </a:p>
        </p:txBody>
      </p:sp>
      <p:sp>
        <p:nvSpPr>
          <p:cNvPr id="5" name="Content Placeholder 4"/>
          <p:cNvSpPr>
            <a:spLocks noGrp="1"/>
          </p:cNvSpPr>
          <p:nvPr>
            <p:ph sz="half" idx="2"/>
          </p:nvPr>
        </p:nvSpPr>
        <p:spPr/>
        <p:txBody>
          <a:bodyPr/>
          <a:lstStyle/>
          <a:p>
            <a:r>
              <a:rPr lang="en-US" dirty="0" smtClean="0"/>
              <a:t>To   </a:t>
            </a:r>
            <a:r>
              <a:rPr lang="en-US" i="1" dirty="0" smtClean="0"/>
              <a:t>listening</a:t>
            </a:r>
          </a:p>
          <a:p>
            <a:r>
              <a:rPr lang="en-US" dirty="0" smtClean="0"/>
              <a:t>To   </a:t>
            </a:r>
            <a:r>
              <a:rPr lang="en-US" i="1" dirty="0" smtClean="0"/>
              <a:t>being curious</a:t>
            </a:r>
          </a:p>
          <a:p>
            <a:endParaRPr lang="en-US" dirty="0" smtClean="0"/>
          </a:p>
          <a:p>
            <a:r>
              <a:rPr lang="en-US" dirty="0" smtClean="0"/>
              <a:t>To    </a:t>
            </a:r>
            <a:r>
              <a:rPr lang="en-US" i="1" dirty="0" smtClean="0"/>
              <a:t>those affected trying to restore balance</a:t>
            </a:r>
          </a:p>
          <a:p>
            <a:r>
              <a:rPr lang="en-US" dirty="0" smtClean="0"/>
              <a:t>To     </a:t>
            </a:r>
            <a:r>
              <a:rPr lang="en-US" i="1" dirty="0" smtClean="0"/>
              <a:t>focus on those harmed and those who caused harm</a:t>
            </a:r>
          </a:p>
          <a:p>
            <a:r>
              <a:rPr lang="en-US" dirty="0" smtClean="0"/>
              <a:t>        </a:t>
            </a:r>
            <a:r>
              <a:rPr lang="en-US" i="1" dirty="0" smtClean="0"/>
              <a:t>Internal motivation</a:t>
            </a:r>
          </a:p>
          <a:p>
            <a:pPr marL="457201" lvl="3">
              <a:buSzPct val="85000"/>
            </a:pPr>
            <a:r>
              <a:rPr lang="en-US" dirty="0" smtClean="0"/>
              <a:t>B </a:t>
            </a:r>
            <a:r>
              <a:rPr lang="en-US" dirty="0"/>
              <a:t>Hopkins</a:t>
            </a:r>
          </a:p>
          <a:p>
            <a:endParaRPr lang="en-US" i="1" dirty="0"/>
          </a:p>
        </p:txBody>
      </p:sp>
    </p:spTree>
    <p:extLst>
      <p:ext uri="{BB962C8B-B14F-4D97-AF65-F5344CB8AC3E}">
        <p14:creationId xmlns:p14="http://schemas.microsoft.com/office/powerpoint/2010/main" val="4152983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nchor="t"/>
          <a:lstStyle/>
          <a:p>
            <a:pPr eaLnBrk="1" hangingPunct="1"/>
            <a:r>
              <a:rPr lang="en-US" altLang="en-US" dirty="0" smtClean="0"/>
              <a:t>References</a:t>
            </a:r>
          </a:p>
        </p:txBody>
      </p:sp>
      <p:sp>
        <p:nvSpPr>
          <p:cNvPr id="22531" name="Content Placeholder 1"/>
          <p:cNvSpPr>
            <a:spLocks noGrp="1"/>
          </p:cNvSpPr>
          <p:nvPr>
            <p:ph idx="1"/>
          </p:nvPr>
        </p:nvSpPr>
        <p:spPr>
          <a:xfrm>
            <a:off x="533400" y="1219200"/>
            <a:ext cx="8229600" cy="5181600"/>
          </a:xfrm>
        </p:spPr>
        <p:txBody>
          <a:bodyPr/>
          <a:lstStyle/>
          <a:p>
            <a:pPr marL="0" lvl="1" indent="0" eaLnBrk="1" hangingPunct="1">
              <a:buNone/>
              <a:defRPr/>
            </a:pPr>
            <a:r>
              <a:rPr lang="en-US" altLang="en-US" sz="1200" dirty="0" smtClean="0"/>
              <a:t>Boyes Watson, C &amp; Pranis, K. (2015. Circle Forward: Building A Restorative School Community. Living Justice Press, St. Paul, MN </a:t>
            </a:r>
            <a:r>
              <a:rPr lang="en-US" altLang="en-US" sz="1200" dirty="0" smtClean="0">
                <a:hlinkClick r:id="rId2"/>
              </a:rPr>
              <a:t>www.livingjusticepress.org</a:t>
            </a:r>
            <a:r>
              <a:rPr lang="en-US" altLang="en-US" sz="1200" dirty="0" smtClean="0"/>
              <a:t> </a:t>
            </a:r>
          </a:p>
          <a:p>
            <a:pPr marL="0" lvl="1" indent="0" eaLnBrk="1" hangingPunct="1">
              <a:buNone/>
              <a:defRPr/>
            </a:pPr>
            <a:endParaRPr lang="en-US" altLang="en-US" sz="1200" dirty="0" smtClean="0"/>
          </a:p>
          <a:p>
            <a:pPr marL="0" lvl="1" indent="0" eaLnBrk="1" hangingPunct="1">
              <a:buNone/>
              <a:defRPr/>
            </a:pPr>
            <a:r>
              <a:rPr lang="en-US" altLang="en-US" sz="1200" dirty="0" smtClean="0"/>
              <a:t> Costello, Wachtel &amp; Wachtel</a:t>
            </a:r>
            <a:r>
              <a:rPr lang="en-US" altLang="en-US" sz="1200" dirty="0"/>
              <a:t> </a:t>
            </a:r>
            <a:r>
              <a:rPr lang="en-US" altLang="en-US" sz="1200" dirty="0" smtClean="0"/>
              <a:t>(2009). </a:t>
            </a:r>
            <a:r>
              <a:rPr lang="en-US" altLang="en-US" sz="1200" i="1" dirty="0" smtClean="0"/>
              <a:t>The Restorative Practices Handbook</a:t>
            </a:r>
            <a:r>
              <a:rPr lang="en-US" altLang="en-US" sz="1200" dirty="0" smtClean="0"/>
              <a:t>, International Institute for Restorative Practices </a:t>
            </a:r>
            <a:r>
              <a:rPr lang="en-US" altLang="en-US" sz="1200" dirty="0" smtClean="0">
                <a:hlinkClick r:id="rId3"/>
              </a:rPr>
              <a:t>http://www.iirp.edu/</a:t>
            </a:r>
            <a:r>
              <a:rPr lang="en-US" altLang="en-US" sz="1200" dirty="0" smtClean="0"/>
              <a:t>.</a:t>
            </a:r>
          </a:p>
          <a:p>
            <a:pPr marL="0" lvl="1" indent="0" eaLnBrk="1" hangingPunct="1">
              <a:buNone/>
              <a:defRPr/>
            </a:pPr>
            <a:endParaRPr lang="en-US" altLang="en-US" sz="1200" dirty="0" smtClean="0"/>
          </a:p>
          <a:p>
            <a:pPr marL="0" lvl="1" indent="0" eaLnBrk="1" hangingPunct="1">
              <a:buNone/>
              <a:defRPr/>
            </a:pPr>
            <a:r>
              <a:rPr lang="en-US" sz="1200" dirty="0" smtClean="0"/>
              <a:t>Hopkins</a:t>
            </a:r>
            <a:r>
              <a:rPr lang="en-US" sz="1200" dirty="0"/>
              <a:t>, B. (</a:t>
            </a:r>
            <a:r>
              <a:rPr lang="en-US" sz="1200" dirty="0" smtClean="0"/>
              <a:t>2004). </a:t>
            </a:r>
            <a:r>
              <a:rPr lang="en-US" sz="1200" i="1" dirty="0" smtClean="0"/>
              <a:t>Just Schools: A Whole School Approach to Restorative Justice. Jessica Kinsley Press, London</a:t>
            </a:r>
            <a:r>
              <a:rPr lang="en-US" sz="1200" dirty="0" smtClean="0"/>
              <a:t>, </a:t>
            </a:r>
            <a:r>
              <a:rPr lang="en-US" sz="1200" dirty="0"/>
              <a:t>UK</a:t>
            </a:r>
            <a:r>
              <a:rPr lang="en-US" sz="1200" dirty="0" smtClean="0"/>
              <a:t>: </a:t>
            </a:r>
            <a:r>
              <a:rPr lang="en-US" sz="1200" dirty="0" smtClean="0">
                <a:hlinkClick r:id="rId4"/>
              </a:rPr>
              <a:t>www.jkp.com</a:t>
            </a:r>
            <a:r>
              <a:rPr lang="en-US" sz="1200" dirty="0" smtClean="0"/>
              <a:t>. </a:t>
            </a:r>
          </a:p>
          <a:p>
            <a:pPr marL="0" lvl="1" indent="0" eaLnBrk="1" hangingPunct="1">
              <a:buNone/>
              <a:defRPr/>
            </a:pPr>
            <a:endParaRPr lang="en-US" altLang="en-US" sz="1200" dirty="0" smtClean="0"/>
          </a:p>
          <a:p>
            <a:pPr marL="0" lvl="1" indent="0" eaLnBrk="1" hangingPunct="1">
              <a:buNone/>
              <a:defRPr/>
            </a:pPr>
            <a:r>
              <a:rPr lang="en-US" altLang="en-US" sz="1200" i="1" dirty="0" smtClean="0"/>
              <a:t>Morrison, B. (2007). Restoring Safe School Communities: a whole school response to bullying violence and alienation</a:t>
            </a:r>
            <a:r>
              <a:rPr lang="en-US" altLang="en-US" sz="1200" dirty="0" smtClean="0"/>
              <a:t>, Brenda Morrison, Federation Press, 2007, </a:t>
            </a:r>
            <a:r>
              <a:rPr lang="en-US" altLang="en-US" sz="1200" u="sng" dirty="0" smtClean="0">
                <a:hlinkClick r:id="rId5" tooltip="http://www.federationpress.com.au/"/>
              </a:rPr>
              <a:t>www.federationpress.com.au</a:t>
            </a:r>
            <a:r>
              <a:rPr lang="en-US" altLang="en-US" sz="1200" dirty="0" smtClean="0"/>
              <a:t>.</a:t>
            </a:r>
          </a:p>
          <a:p>
            <a:pPr marL="0" lvl="1" indent="0" eaLnBrk="1" hangingPunct="1">
              <a:buNone/>
              <a:defRPr/>
            </a:pPr>
            <a:endParaRPr lang="en-US" altLang="en-US" sz="1200" dirty="0" smtClean="0"/>
          </a:p>
          <a:p>
            <a:pPr marL="0" lvl="1" indent="0">
              <a:buNone/>
              <a:defRPr/>
            </a:pPr>
            <a:r>
              <a:rPr lang="en-US" altLang="en-US" sz="1200" dirty="0" smtClean="0"/>
              <a:t>Stutzman Amstutz</a:t>
            </a:r>
            <a:r>
              <a:rPr lang="en-US" altLang="en-US" sz="1200" dirty="0"/>
              <a:t> </a:t>
            </a:r>
            <a:r>
              <a:rPr lang="en-US" altLang="en-US" sz="1200" dirty="0" smtClean="0"/>
              <a:t>&amp; Mullet, The Little book of Restorative Discipline for Schools: Teaching responsibility; creating caring climates. </a:t>
            </a:r>
            <a:r>
              <a:rPr lang="en-US" altLang="en-US" sz="1200" dirty="0"/>
              <a:t>Good Books, Intercourse, PA</a:t>
            </a:r>
          </a:p>
          <a:p>
            <a:pPr marL="0" lvl="1" indent="0" eaLnBrk="1" hangingPunct="1">
              <a:buFont typeface="Arial" pitchFamily="34" charset="0"/>
              <a:buNone/>
              <a:defRPr/>
            </a:pPr>
            <a:endParaRPr lang="en-US" altLang="en-US" sz="1200" dirty="0" smtClean="0"/>
          </a:p>
          <a:p>
            <a:pPr marL="0" indent="0" eaLnBrk="1" hangingPunct="1">
              <a:buNone/>
              <a:defRPr/>
            </a:pPr>
            <a:r>
              <a:rPr lang="en-US" altLang="en-US" sz="1200" dirty="0" smtClean="0">
                <a:solidFill>
                  <a:schemeClr val="tx1"/>
                </a:solidFill>
              </a:rPr>
              <a:t>Thorsborne and Vinegrad, (2006). </a:t>
            </a:r>
            <a:r>
              <a:rPr lang="en-US" altLang="en-US" sz="1200" i="1" dirty="0" smtClean="0">
                <a:solidFill>
                  <a:schemeClr val="tx1"/>
                </a:solidFill>
              </a:rPr>
              <a:t>Restorative Practices and Bullying:         Rethinking Behaviour Management</a:t>
            </a:r>
            <a:r>
              <a:rPr lang="en-US" altLang="en-US" sz="1200" dirty="0" smtClean="0">
                <a:solidFill>
                  <a:schemeClr val="tx1"/>
                </a:solidFill>
              </a:rPr>
              <a:t>.  Inyahead Press, </a:t>
            </a:r>
            <a:r>
              <a:rPr lang="en-US" altLang="en-US" sz="1200" dirty="0" smtClean="0">
                <a:solidFill>
                  <a:schemeClr val="tx1"/>
                </a:solidFill>
                <a:hlinkClick r:id="rId6"/>
              </a:rPr>
              <a:t>www.inyahead.com.au</a:t>
            </a:r>
            <a:r>
              <a:rPr lang="en-US" altLang="en-US" sz="1200" dirty="0" smtClean="0">
                <a:solidFill>
                  <a:schemeClr val="tx1"/>
                </a:solidFill>
              </a:rPr>
              <a:t>.  </a:t>
            </a:r>
          </a:p>
          <a:p>
            <a:pPr marL="0" indent="0" eaLnBrk="1" hangingPunct="1">
              <a:buNone/>
              <a:defRPr/>
            </a:pPr>
            <a:endParaRPr lang="en-US" altLang="en-US" sz="1200" dirty="0" smtClean="0">
              <a:solidFill>
                <a:schemeClr val="tx1"/>
              </a:solidFill>
            </a:endParaRPr>
          </a:p>
          <a:p>
            <a:pPr marL="0" lvl="2" indent="0">
              <a:buSzPct val="85000"/>
              <a:buNone/>
              <a:defRPr/>
            </a:pPr>
            <a:r>
              <a:rPr lang="en-US" altLang="en-US" sz="1200" dirty="0" smtClean="0">
                <a:solidFill>
                  <a:schemeClr val="tx1"/>
                </a:solidFill>
              </a:rPr>
              <a:t>Yussum, et, al. (2014) </a:t>
            </a:r>
            <a:r>
              <a:rPr lang="en-US" sz="1200" dirty="0"/>
              <a:t>Oakland Unified School District Restorative Practices Implementation Guide, </a:t>
            </a:r>
            <a:r>
              <a:rPr lang="en-US" sz="1200" dirty="0" smtClean="0"/>
              <a:t>2016. </a:t>
            </a:r>
            <a:r>
              <a:rPr lang="en-US" sz="1200" dirty="0"/>
              <a:t>contact David Yusem (</a:t>
            </a:r>
            <a:r>
              <a:rPr lang="en-US" sz="1200" dirty="0">
                <a:hlinkClick r:id="rId7"/>
              </a:rPr>
              <a:t>david.yusem@ousd.org</a:t>
            </a:r>
            <a:r>
              <a:rPr lang="en-US" sz="1200" dirty="0" smtClean="0"/>
              <a:t>). </a:t>
            </a:r>
          </a:p>
          <a:p>
            <a:pPr marL="0" lvl="2" indent="0">
              <a:buSzPct val="85000"/>
              <a:buNone/>
              <a:defRPr/>
            </a:pPr>
            <a:endParaRPr lang="en-US" sz="1200" dirty="0"/>
          </a:p>
          <a:p>
            <a:pPr marL="0" indent="0" eaLnBrk="1" hangingPunct="1">
              <a:buNone/>
              <a:defRPr/>
            </a:pPr>
            <a:r>
              <a:rPr lang="en-US" altLang="en-US" sz="1200" dirty="0" smtClean="0">
                <a:solidFill>
                  <a:schemeClr val="tx1"/>
                </a:solidFill>
              </a:rPr>
              <a:t>Zehr, H. (2002), The Little book of Restorative Justice. Good Books, Intercourse, PA</a:t>
            </a:r>
          </a:p>
        </p:txBody>
      </p:sp>
      <p:sp>
        <p:nvSpPr>
          <p:cNvPr id="22533"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7600D36-EA50-4179-96F6-AF3B1C536CBA}" type="slidenum">
              <a:rPr lang="en-US" altLang="en-US" sz="1200" smtClean="0">
                <a:latin typeface="Arial" charset="0"/>
                <a:cs typeface="Arial" charset="0"/>
              </a:rPr>
              <a:pPr eaLnBrk="1" hangingPunct="1">
                <a:spcBef>
                  <a:spcPct val="0"/>
                </a:spcBef>
                <a:buFontTx/>
                <a:buNone/>
              </a:pPr>
              <a:t>27</a:t>
            </a:fld>
            <a:endParaRPr lang="en-US" altLang="en-US" sz="1200" dirty="0" smtClean="0">
              <a:latin typeface="Arial" charset="0"/>
              <a:cs typeface="Arial" charset="0"/>
            </a:endParaRPr>
          </a:p>
        </p:txBody>
      </p:sp>
    </p:spTree>
    <p:extLst>
      <p:ext uri="{BB962C8B-B14F-4D97-AF65-F5344CB8AC3E}">
        <p14:creationId xmlns:p14="http://schemas.microsoft.com/office/powerpoint/2010/main" val="102207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0775"/>
            <a:ext cx="8229600" cy="990600"/>
          </a:xfrm>
        </p:spPr>
        <p:txBody>
          <a:bodyPr/>
          <a:lstStyle/>
          <a:p>
            <a:pPr algn="ctr" fontAlgn="auto">
              <a:spcAft>
                <a:spcPts val="0"/>
              </a:spcAft>
              <a:defRPr/>
            </a:pPr>
            <a:r>
              <a:rPr lang="en-US" sz="2400" b="0" dirty="0">
                <a:solidFill>
                  <a:schemeClr val="tx1"/>
                </a:solidFill>
                <a:ea typeface="+mj-ea"/>
                <a:cs typeface="+mj-cs"/>
              </a:rPr>
              <a:t>MDE.SSTAC@state.mn.us     |    651.582.8364</a:t>
            </a:r>
          </a:p>
        </p:txBody>
      </p:sp>
      <p:pic>
        <p:nvPicPr>
          <p:cNvPr id="12290" name="Content Placeholder 3" descr="MDE_logo_redrawn-01.png"/>
          <p:cNvPicPr>
            <a:picLocks noGrp="1" noChangeAspect="1"/>
          </p:cNvPicPr>
          <p:nvPr>
            <p:ph idx="1"/>
          </p:nvPr>
        </p:nvPicPr>
        <p:blipFill>
          <a:blip r:embed="rId2" cstate="print">
            <a:extLst>
              <a:ext uri="{28A0092B-C50C-407E-A947-70E740481C1C}">
                <a14:useLocalDpi xmlns:a14="http://schemas.microsoft.com/office/drawing/2010/main" val="0"/>
              </a:ext>
            </a:extLst>
          </a:blip>
          <a:srcRect t="-25073" b="-25073"/>
          <a:stretch>
            <a:fillRect/>
          </a:stretch>
        </p:blipFill>
        <p:spPr>
          <a:xfrm>
            <a:off x="457200" y="300038"/>
            <a:ext cx="8229600" cy="4876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1768186"/>
            <a:ext cx="7772400" cy="4358865"/>
          </a:xfrm>
        </p:spPr>
        <p:txBody>
          <a:bodyPr/>
          <a:lstStyle/>
          <a:p>
            <a:endParaRPr lang="en-US" dirty="0" smtClean="0"/>
          </a:p>
          <a:p>
            <a:pPr algn="ctr"/>
            <a:r>
              <a:rPr lang="en-US" b="1" dirty="0"/>
              <a:t>Our Mission:</a:t>
            </a:r>
          </a:p>
          <a:p>
            <a:pPr algn="ctr"/>
            <a:endParaRPr lang="en-US" sz="1400" b="1" dirty="0"/>
          </a:p>
          <a:p>
            <a:pPr algn="ctr"/>
            <a:r>
              <a:rPr lang="en-US" dirty="0"/>
              <a:t>To foster collaborative opportunities to creatively address community needs in Anoka County</a:t>
            </a:r>
            <a:r>
              <a:rPr lang="en-US" b="1" dirty="0"/>
              <a:t>.</a:t>
            </a:r>
          </a:p>
          <a:p>
            <a:endParaRPr lang="en-US" dirty="0" smtClean="0"/>
          </a:p>
          <a:p>
            <a:endParaRPr lang="en-US" dirty="0"/>
          </a:p>
          <a:p>
            <a:r>
              <a:rPr lang="en-US" dirty="0" smtClean="0"/>
              <a:t>If there is a topic you would like CAN to cover at the next event, please talk to us after or visit our website and send us a message</a:t>
            </a:r>
          </a:p>
          <a:p>
            <a:pPr algn="ctr"/>
            <a:r>
              <a:rPr lang="en-US" b="1" dirty="0">
                <a:latin typeface="Arial Black"/>
                <a:cs typeface="Arial Black"/>
              </a:rPr>
              <a:t>www.compassionactionnetwork.org</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43" y="0"/>
            <a:ext cx="8251539" cy="1768186"/>
          </a:xfrm>
          <a:prstGeom prst="rect">
            <a:avLst/>
          </a:prstGeom>
        </p:spPr>
      </p:pic>
    </p:spTree>
    <p:extLst>
      <p:ext uri="{BB962C8B-B14F-4D97-AF65-F5344CB8AC3E}">
        <p14:creationId xmlns:p14="http://schemas.microsoft.com/office/powerpoint/2010/main" val="116390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371600" y="2189163"/>
            <a:ext cx="7772400" cy="2198687"/>
          </a:xfrm>
        </p:spPr>
        <p:txBody>
          <a:bodyPr/>
          <a:lstStyle/>
          <a:p>
            <a:pPr eaLnBrk="1" hangingPunct="1"/>
            <a:r>
              <a:rPr lang="en-US" altLang="en-US" b="1" smtClean="0"/>
              <a:t>Introductions</a:t>
            </a:r>
          </a:p>
        </p:txBody>
      </p:sp>
      <p:sp>
        <p:nvSpPr>
          <p:cNvPr id="7" name="Text Placeholder 6"/>
          <p:cNvSpPr>
            <a:spLocks noGrp="1"/>
          </p:cNvSpPr>
          <p:nvPr>
            <p:ph type="body" idx="4294967295"/>
          </p:nvPr>
        </p:nvSpPr>
        <p:spPr>
          <a:xfrm>
            <a:off x="1371600" y="1663700"/>
            <a:ext cx="7772400" cy="595313"/>
          </a:xfrm>
        </p:spPr>
        <p:txBody>
          <a:bodyPr/>
          <a:lstStyle/>
          <a:p>
            <a:pPr eaLnBrk="1" hangingPunct="1"/>
            <a:r>
              <a:rPr lang="en-US" altLang="en-US" b="1" smtClean="0"/>
              <a:t>Share your name and a hidden skill</a:t>
            </a:r>
          </a:p>
        </p:txBody>
      </p:sp>
      <p:pic>
        <p:nvPicPr>
          <p:cNvPr id="4" name="Picture 5" descr="[Guernsey-cow-photo-england.jpg]"/>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6525" r="6525"/>
          <a:stretch>
            <a:fillRect/>
          </a:stretch>
        </p:blipFill>
        <p:spPr>
          <a:xfrm>
            <a:off x="5129213" y="3659188"/>
            <a:ext cx="3486150" cy="2747962"/>
          </a:xfrm>
          <a:noFill/>
        </p:spPr>
      </p:pic>
    </p:spTree>
    <p:extLst>
      <p:ext uri="{BB962C8B-B14F-4D97-AF65-F5344CB8AC3E}">
        <p14:creationId xmlns:p14="http://schemas.microsoft.com/office/powerpoint/2010/main" val="46426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980502"/>
            <a:ext cx="7772400" cy="5310130"/>
          </a:xfrm>
        </p:spPr>
        <p:txBody>
          <a:bodyPr>
            <a:normAutofit/>
          </a:bodyPr>
          <a:lstStyle/>
          <a:p>
            <a:pPr algn="ctr"/>
            <a:endParaRPr lang="en-US" sz="4800" b="1" dirty="0" smtClean="0"/>
          </a:p>
          <a:p>
            <a:pPr algn="ctr"/>
            <a:endParaRPr lang="en-US" sz="4800" b="1" dirty="0" smtClean="0"/>
          </a:p>
          <a:p>
            <a:pPr algn="ctr"/>
            <a:endParaRPr lang="en-US" sz="4800" b="1" dirty="0"/>
          </a:p>
          <a:p>
            <a:pPr algn="ctr"/>
            <a:r>
              <a:rPr lang="en-US" sz="4800" b="1" dirty="0" smtClean="0"/>
              <a:t>Thanks </a:t>
            </a:r>
            <a:r>
              <a:rPr lang="en-US" sz="4800" b="1" dirty="0"/>
              <a:t>in Advance for Your Contribution</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099" y="319489"/>
            <a:ext cx="3349128" cy="3008323"/>
          </a:xfrm>
          <a:prstGeom prst="rect">
            <a:avLst/>
          </a:prstGeom>
        </p:spPr>
      </p:pic>
    </p:spTree>
    <p:extLst>
      <p:ext uri="{BB962C8B-B14F-4D97-AF65-F5344CB8AC3E}">
        <p14:creationId xmlns:p14="http://schemas.microsoft.com/office/powerpoint/2010/main" val="542373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3388"/>
            <a:ext cx="7772400" cy="1972019"/>
          </a:xfrm>
        </p:spPr>
        <p:txBody>
          <a:bodyPr/>
          <a:lstStyle/>
          <a:p>
            <a:r>
              <a:rPr lang="en-US" dirty="0">
                <a:solidFill>
                  <a:schemeClr val="bg2">
                    <a:lumMod val="75000"/>
                    <a:lumOff val="25000"/>
                  </a:schemeClr>
                </a:solidFill>
              </a:rPr>
              <a:t>Thank you so much for attending! </a:t>
            </a:r>
          </a:p>
        </p:txBody>
      </p:sp>
      <p:sp>
        <p:nvSpPr>
          <p:cNvPr id="5" name="Text Placeholder 4"/>
          <p:cNvSpPr>
            <a:spLocks noGrp="1"/>
          </p:cNvSpPr>
          <p:nvPr>
            <p:ph type="body" idx="1"/>
          </p:nvPr>
        </p:nvSpPr>
        <p:spPr>
          <a:xfrm>
            <a:off x="722313" y="2379643"/>
            <a:ext cx="7772400" cy="3966073"/>
          </a:xfrm>
        </p:spPr>
        <p:txBody>
          <a:bodyPr/>
          <a:lstStyle/>
          <a:p>
            <a:r>
              <a:rPr lang="en-US" u="sng" dirty="0" smtClean="0"/>
              <a:t>For resources on local restorative justice initiatives be sure to check out:</a:t>
            </a:r>
          </a:p>
          <a:p>
            <a:endParaRPr lang="en-US" sz="1600" u="sng" dirty="0" smtClean="0"/>
          </a:p>
          <a:p>
            <a:pPr marL="342900" indent="-342900">
              <a:buClr>
                <a:srgbClr val="C00000"/>
              </a:buClr>
              <a:buFont typeface="Wingdings" panose="05000000000000000000" pitchFamily="2" charset="2"/>
              <a:buChar char="v"/>
            </a:pPr>
            <a:r>
              <a:rPr lang="en-US" dirty="0" smtClean="0"/>
              <a:t>Community Circles Initiative, working with Washing County Community Circles (WCCC) </a:t>
            </a:r>
          </a:p>
          <a:p>
            <a:pPr>
              <a:buClr>
                <a:srgbClr val="C00000"/>
              </a:buClr>
            </a:pPr>
            <a:endParaRPr lang="en-US" dirty="0" smtClean="0"/>
          </a:p>
          <a:p>
            <a:pPr marL="342900" indent="-342900">
              <a:buClr>
                <a:srgbClr val="C00000"/>
              </a:buClr>
              <a:buFont typeface="Wingdings" panose="05000000000000000000" pitchFamily="2" charset="2"/>
              <a:buChar char="v"/>
            </a:pPr>
            <a:r>
              <a:rPr lang="en-US" dirty="0" smtClean="0"/>
              <a:t>Mediation Services for Anoka County</a:t>
            </a:r>
          </a:p>
          <a:p>
            <a:pPr>
              <a:buClr>
                <a:srgbClr val="C00000"/>
              </a:buClr>
            </a:pPr>
            <a:endParaRPr lang="en-US" dirty="0" smtClean="0"/>
          </a:p>
          <a:p>
            <a:pPr marL="342900" indent="-342900">
              <a:buClr>
                <a:srgbClr val="C00000"/>
              </a:buClr>
              <a:buFont typeface="Wingdings" panose="05000000000000000000" pitchFamily="2" charset="2"/>
              <a:buChar char="v"/>
            </a:pPr>
            <a:r>
              <a:rPr lang="en-US" dirty="0" smtClean="0"/>
              <a:t>Anoka County Attorney’s Office </a:t>
            </a:r>
          </a:p>
          <a:p>
            <a:endParaRPr lang="en-US" dirty="0" smtClean="0"/>
          </a:p>
        </p:txBody>
      </p:sp>
    </p:spTree>
    <p:extLst>
      <p:ext uri="{BB962C8B-B14F-4D97-AF65-F5344CB8AC3E}">
        <p14:creationId xmlns:p14="http://schemas.microsoft.com/office/powerpoint/2010/main" val="14760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48768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54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124200" y="6356350"/>
            <a:ext cx="2895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20C8B76-645F-498B-8216-42054E5D3714}" type="slidenum">
              <a:rPr lang="en-US" altLang="en-US">
                <a:solidFill>
                  <a:srgbClr val="898989"/>
                </a:solidFill>
              </a:rPr>
              <a:pPr algn="ctr" eaLnBrk="1" hangingPunct="1"/>
              <a:t>5</a:t>
            </a:fld>
            <a:endParaRPr lang="en-US" altLang="en-US">
              <a:solidFill>
                <a:srgbClr val="898989"/>
              </a:solidFill>
            </a:endParaRPr>
          </a:p>
        </p:txBody>
      </p:sp>
      <p:sp>
        <p:nvSpPr>
          <p:cNvPr id="6" name="Oval 5"/>
          <p:cNvSpPr/>
          <p:nvPr/>
        </p:nvSpPr>
        <p:spPr>
          <a:xfrm>
            <a:off x="2525917" y="1674892"/>
            <a:ext cx="4037845" cy="32987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rPr>
              <a:t>Restorative School</a:t>
            </a:r>
          </a:p>
        </p:txBody>
      </p:sp>
      <p:sp>
        <p:nvSpPr>
          <p:cNvPr id="7" name="Curved Right Arrow 6"/>
          <p:cNvSpPr/>
          <p:nvPr/>
        </p:nvSpPr>
        <p:spPr>
          <a:xfrm>
            <a:off x="2133600" y="1524000"/>
            <a:ext cx="1273175" cy="39258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TextBox 9"/>
          <p:cNvSpPr txBox="1">
            <a:spLocks noChangeArrowheads="1"/>
          </p:cNvSpPr>
          <p:nvPr/>
        </p:nvSpPr>
        <p:spPr bwMode="auto">
          <a:xfrm>
            <a:off x="2895600" y="804863"/>
            <a:ext cx="3322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Building </a:t>
            </a:r>
          </a:p>
          <a:p>
            <a:pPr algn="ctr" eaLnBrk="1" hangingPunct="1">
              <a:spcBef>
                <a:spcPct val="0"/>
              </a:spcBef>
              <a:buFontTx/>
              <a:buNone/>
            </a:pPr>
            <a:r>
              <a:rPr lang="en-US" altLang="en-US" sz="2800" b="1">
                <a:latin typeface="Arial" panose="020B0604020202020204" pitchFamily="34" charset="0"/>
              </a:rPr>
              <a:t>Community</a:t>
            </a:r>
          </a:p>
        </p:txBody>
      </p:sp>
      <p:sp>
        <p:nvSpPr>
          <p:cNvPr id="11" name="TextBox 10"/>
          <p:cNvSpPr txBox="1">
            <a:spLocks noChangeArrowheads="1"/>
          </p:cNvSpPr>
          <p:nvPr/>
        </p:nvSpPr>
        <p:spPr bwMode="auto">
          <a:xfrm>
            <a:off x="3646488" y="4973638"/>
            <a:ext cx="1941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Repairing </a:t>
            </a:r>
          </a:p>
          <a:p>
            <a:pPr algn="ctr" eaLnBrk="1" hangingPunct="1">
              <a:spcBef>
                <a:spcPct val="0"/>
              </a:spcBef>
              <a:buFontTx/>
              <a:buNone/>
            </a:pPr>
            <a:r>
              <a:rPr lang="en-US" altLang="en-US" sz="2800" b="1">
                <a:latin typeface="Arial" panose="020B0604020202020204" pitchFamily="34" charset="0"/>
              </a:rPr>
              <a:t>Harm</a:t>
            </a:r>
          </a:p>
        </p:txBody>
      </p:sp>
      <p:sp>
        <p:nvSpPr>
          <p:cNvPr id="12" name="Curved Up Arrow 11"/>
          <p:cNvSpPr/>
          <p:nvPr/>
        </p:nvSpPr>
        <p:spPr>
          <a:xfrm rot="16200000">
            <a:off x="4522787" y="2693988"/>
            <a:ext cx="3984625" cy="1295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61582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Restorative Practices are based on:</a:t>
            </a:r>
            <a:endParaRPr lang="en-US" dirty="0"/>
          </a:p>
        </p:txBody>
      </p:sp>
      <p:sp>
        <p:nvSpPr>
          <p:cNvPr id="3" name="Content Placeholder 2"/>
          <p:cNvSpPr>
            <a:spLocks noGrp="1"/>
          </p:cNvSpPr>
          <p:nvPr>
            <p:ph idx="1"/>
          </p:nvPr>
        </p:nvSpPr>
        <p:spPr/>
        <p:txBody>
          <a:bodyPr/>
          <a:lstStyle/>
          <a:p>
            <a:r>
              <a:rPr lang="en-US" dirty="0" smtClean="0"/>
              <a:t>Indigenous Wisdom</a:t>
            </a:r>
          </a:p>
          <a:p>
            <a:r>
              <a:rPr lang="en-US" dirty="0" smtClean="0"/>
              <a:t>Current Restorative Justice theory</a:t>
            </a:r>
          </a:p>
          <a:p>
            <a:r>
              <a:rPr lang="en-US" dirty="0" smtClean="0"/>
              <a:t>Affect </a:t>
            </a:r>
            <a:r>
              <a:rPr lang="en-US" dirty="0"/>
              <a:t>S</a:t>
            </a:r>
            <a:r>
              <a:rPr lang="en-US" dirty="0" smtClean="0"/>
              <a:t>cript Psychology</a:t>
            </a:r>
          </a:p>
          <a:p>
            <a:endParaRPr lang="en-US" dirty="0" smtClean="0"/>
          </a:p>
          <a:p>
            <a:r>
              <a:rPr lang="en-US" dirty="0" smtClean="0"/>
              <a:t>Quality Schools, William Glasser</a:t>
            </a:r>
          </a:p>
          <a:p>
            <a:r>
              <a:rPr lang="en-US" dirty="0" smtClean="0"/>
              <a:t>Peaceable Schools</a:t>
            </a:r>
          </a:p>
          <a:p>
            <a:r>
              <a:rPr lang="en-US" dirty="0" smtClean="0"/>
              <a:t>Social </a:t>
            </a:r>
            <a:r>
              <a:rPr lang="en-US" dirty="0"/>
              <a:t>E</a:t>
            </a:r>
            <a:r>
              <a:rPr lang="en-US" dirty="0" smtClean="0"/>
              <a:t>motional Learning (SEL)</a:t>
            </a:r>
          </a:p>
          <a:p>
            <a:r>
              <a:rPr lang="en-US" dirty="0" smtClean="0"/>
              <a:t>Resilience Research</a:t>
            </a:r>
          </a:p>
          <a:p>
            <a:r>
              <a:rPr lang="en-US" dirty="0" smtClean="0"/>
              <a:t>Positive Youth Development Theory</a:t>
            </a:r>
          </a:p>
          <a:p>
            <a:r>
              <a:rPr lang="en-US" dirty="0" smtClean="0"/>
              <a:t>Conflict Resolution Education</a:t>
            </a:r>
          </a:p>
          <a:p>
            <a:endParaRPr lang="en-US" dirty="0"/>
          </a:p>
        </p:txBody>
      </p:sp>
    </p:spTree>
    <p:extLst>
      <p:ext uri="{BB962C8B-B14F-4D97-AF65-F5344CB8AC3E}">
        <p14:creationId xmlns:p14="http://schemas.microsoft.com/office/powerpoint/2010/main" val="990421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Harm &amp; needs, obligations and engagement</a:t>
            </a:r>
            <a:endParaRPr lang="en-US" dirty="0"/>
          </a:p>
        </p:txBody>
      </p:sp>
      <p:sp>
        <p:nvSpPr>
          <p:cNvPr id="3" name="Content Placeholder 2"/>
          <p:cNvSpPr>
            <a:spLocks noGrp="1"/>
          </p:cNvSpPr>
          <p:nvPr>
            <p:ph idx="1"/>
          </p:nvPr>
        </p:nvSpPr>
        <p:spPr/>
        <p:txBody>
          <a:bodyPr/>
          <a:lstStyle/>
          <a:p>
            <a:r>
              <a:rPr lang="en-US" dirty="0" smtClean="0"/>
              <a:t>Who has been hurt?</a:t>
            </a:r>
          </a:p>
          <a:p>
            <a:endParaRPr lang="en-US" dirty="0" smtClean="0"/>
          </a:p>
          <a:p>
            <a:r>
              <a:rPr lang="en-US" dirty="0" smtClean="0"/>
              <a:t>What are their needs?</a:t>
            </a:r>
          </a:p>
          <a:p>
            <a:endParaRPr lang="en-US" dirty="0" smtClean="0"/>
          </a:p>
          <a:p>
            <a:r>
              <a:rPr lang="en-US" dirty="0" smtClean="0"/>
              <a:t>Whose obligations are these?</a:t>
            </a:r>
          </a:p>
          <a:p>
            <a:endParaRPr lang="en-US" dirty="0" smtClean="0"/>
          </a:p>
          <a:p>
            <a:pPr lvl="1"/>
            <a:r>
              <a:rPr lang="en-US" sz="2400" dirty="0" smtClean="0"/>
              <a:t>                “If </a:t>
            </a:r>
            <a:r>
              <a:rPr lang="en-US" sz="2400" dirty="0"/>
              <a:t>crime hurts, justice should be healing</a:t>
            </a:r>
            <a:r>
              <a:rPr lang="en-US" sz="2400" dirty="0" smtClean="0"/>
              <a:t>.”</a:t>
            </a:r>
            <a:endParaRPr lang="en-US" sz="2400" dirty="0"/>
          </a:p>
          <a:p>
            <a:endParaRPr lang="en-US" dirty="0"/>
          </a:p>
          <a:p>
            <a:pPr lvl="3"/>
            <a:r>
              <a:rPr lang="en-US" dirty="0" smtClean="0"/>
              <a:t>                                                                                            Zehr, 2002</a:t>
            </a:r>
          </a:p>
          <a:p>
            <a:endParaRPr lang="en-US" dirty="0"/>
          </a:p>
        </p:txBody>
      </p:sp>
    </p:spTree>
    <p:extLst>
      <p:ext uri="{BB962C8B-B14F-4D97-AF65-F5344CB8AC3E}">
        <p14:creationId xmlns:p14="http://schemas.microsoft.com/office/powerpoint/2010/main" val="378601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95300"/>
            <a:ext cx="8229600" cy="685800"/>
          </a:xfrm>
        </p:spPr>
        <p:txBody>
          <a:bodyPr/>
          <a:lstStyle/>
          <a:p>
            <a:pPr eaLnBrk="1" hangingPunct="1"/>
            <a:r>
              <a:rPr lang="en-US" altLang="en-US" sz="3600" smtClean="0"/>
              <a:t>Compare and Contrast</a:t>
            </a:r>
          </a:p>
        </p:txBody>
      </p:sp>
      <p:sp>
        <p:nvSpPr>
          <p:cNvPr id="19459" name="Rectangle 3"/>
          <p:cNvSpPr>
            <a:spLocks noGrp="1" noChangeArrowheads="1"/>
          </p:cNvSpPr>
          <p:nvPr>
            <p:ph sz="half" idx="1"/>
          </p:nvPr>
        </p:nvSpPr>
        <p:spPr>
          <a:xfrm>
            <a:off x="457200" y="1600200"/>
            <a:ext cx="4038600" cy="4419600"/>
          </a:xfrm>
          <a:solidFill>
            <a:schemeClr val="accent1"/>
          </a:solidFill>
        </p:spPr>
        <p:txBody>
          <a:bodyPr/>
          <a:lstStyle/>
          <a:p>
            <a:pPr eaLnBrk="1" hangingPunct="1">
              <a:lnSpc>
                <a:spcPct val="80000"/>
              </a:lnSpc>
              <a:buFont typeface="Arial" panose="020B0604020202020204" pitchFamily="34" charset="0"/>
              <a:buNone/>
            </a:pPr>
            <a:r>
              <a:rPr lang="en-US" altLang="en-US" sz="2400" b="1" dirty="0" smtClean="0">
                <a:solidFill>
                  <a:schemeClr val="tx1"/>
                </a:solidFill>
              </a:rPr>
              <a:t>Formal System</a:t>
            </a:r>
          </a:p>
          <a:p>
            <a:pPr eaLnBrk="1" hangingPunct="1">
              <a:lnSpc>
                <a:spcPct val="80000"/>
              </a:lnSpc>
            </a:pPr>
            <a:endParaRPr lang="en-US" altLang="en-US" sz="2400" b="1" dirty="0" smtClean="0">
              <a:solidFill>
                <a:schemeClr val="tx1"/>
              </a:solidFill>
            </a:endParaRPr>
          </a:p>
          <a:p>
            <a:pPr eaLnBrk="1" hangingPunct="1">
              <a:lnSpc>
                <a:spcPct val="80000"/>
              </a:lnSpc>
            </a:pPr>
            <a:r>
              <a:rPr lang="en-US" altLang="en-US" sz="2400" dirty="0" smtClean="0">
                <a:solidFill>
                  <a:schemeClr val="tx1"/>
                </a:solidFill>
              </a:rPr>
              <a:t>What was the rule and who broke it?</a:t>
            </a:r>
          </a:p>
          <a:p>
            <a:pPr eaLnBrk="1" hangingPunct="1">
              <a:lnSpc>
                <a:spcPct val="80000"/>
              </a:lnSpc>
            </a:pPr>
            <a:endParaRPr lang="en-US" altLang="en-US" sz="2400" dirty="0" smtClean="0">
              <a:solidFill>
                <a:schemeClr val="tx1"/>
              </a:solidFill>
            </a:endParaRPr>
          </a:p>
          <a:p>
            <a:pPr eaLnBrk="1" hangingPunct="1">
              <a:lnSpc>
                <a:spcPct val="80000"/>
              </a:lnSpc>
            </a:pPr>
            <a:r>
              <a:rPr lang="en-US" altLang="en-US" sz="2400" dirty="0" smtClean="0">
                <a:solidFill>
                  <a:schemeClr val="tx1"/>
                </a:solidFill>
              </a:rPr>
              <a:t>What is the punishment per the student handbook?</a:t>
            </a:r>
          </a:p>
          <a:p>
            <a:pPr eaLnBrk="1" hangingPunct="1">
              <a:lnSpc>
                <a:spcPct val="80000"/>
              </a:lnSpc>
            </a:pPr>
            <a:endParaRPr lang="en-US" altLang="en-US" sz="2400" dirty="0" smtClean="0">
              <a:solidFill>
                <a:schemeClr val="tx1"/>
              </a:solidFill>
            </a:endParaRPr>
          </a:p>
          <a:p>
            <a:pPr eaLnBrk="1" hangingPunct="1">
              <a:lnSpc>
                <a:spcPct val="80000"/>
              </a:lnSpc>
            </a:pPr>
            <a:endParaRPr lang="en-US" altLang="en-US" sz="2400" dirty="0" smtClean="0">
              <a:solidFill>
                <a:schemeClr val="tx1"/>
              </a:solidFill>
            </a:endParaRPr>
          </a:p>
          <a:p>
            <a:pPr eaLnBrk="1" hangingPunct="1">
              <a:lnSpc>
                <a:spcPct val="80000"/>
              </a:lnSpc>
            </a:pPr>
            <a:r>
              <a:rPr lang="en-US" altLang="en-US" sz="2400" dirty="0" smtClean="0">
                <a:solidFill>
                  <a:schemeClr val="tx1"/>
                </a:solidFill>
              </a:rPr>
              <a:t>Administrator decision</a:t>
            </a:r>
          </a:p>
        </p:txBody>
      </p:sp>
      <p:sp>
        <p:nvSpPr>
          <p:cNvPr id="17412" name="Rectangle 4"/>
          <p:cNvSpPr>
            <a:spLocks noGrp="1" noChangeArrowheads="1"/>
          </p:cNvSpPr>
          <p:nvPr>
            <p:ph sz="half" idx="2"/>
          </p:nvPr>
        </p:nvSpPr>
        <p:spPr>
          <a:xfrm>
            <a:off x="4648200" y="1600200"/>
            <a:ext cx="4191000" cy="4267200"/>
          </a:xfrm>
          <a:solidFill>
            <a:srgbClr val="FFFF00"/>
          </a:solidFill>
        </p:spPr>
        <p:txBody>
          <a:bodyPr rtlCol="0">
            <a:normAutofit/>
          </a:bodyPr>
          <a:lstStyle/>
          <a:p>
            <a:pPr eaLnBrk="1" fontAlgn="auto" hangingPunct="1">
              <a:lnSpc>
                <a:spcPct val="80000"/>
              </a:lnSpc>
              <a:spcAft>
                <a:spcPts val="0"/>
              </a:spcAft>
              <a:buFont typeface="Arial" panose="020B0604020202020204" pitchFamily="34" charset="0"/>
              <a:buNone/>
              <a:defRPr/>
            </a:pPr>
            <a:r>
              <a:rPr lang="en-US" sz="2400" b="1" dirty="0" smtClean="0">
                <a:solidFill>
                  <a:schemeClr val="tx1">
                    <a:lumMod val="95000"/>
                    <a:lumOff val="5000"/>
                  </a:schemeClr>
                </a:solidFill>
              </a:rPr>
              <a:t>Restorative Approach</a:t>
            </a:r>
          </a:p>
          <a:p>
            <a:pPr eaLnBrk="1" fontAlgn="auto" hangingPunct="1">
              <a:lnSpc>
                <a:spcPct val="80000"/>
              </a:lnSpc>
              <a:spcAft>
                <a:spcPts val="0"/>
              </a:spcAft>
              <a:defRPr/>
            </a:pPr>
            <a:endParaRPr lang="en-US" sz="2400" b="1" dirty="0" smtClean="0">
              <a:solidFill>
                <a:schemeClr val="tx1">
                  <a:lumMod val="95000"/>
                  <a:lumOff val="5000"/>
                </a:schemeClr>
              </a:solidFill>
            </a:endParaRPr>
          </a:p>
          <a:p>
            <a:pPr eaLnBrk="1" fontAlgn="auto" hangingPunct="1">
              <a:lnSpc>
                <a:spcPct val="80000"/>
              </a:lnSpc>
              <a:spcAft>
                <a:spcPts val="0"/>
              </a:spcAft>
              <a:defRPr/>
            </a:pPr>
            <a:r>
              <a:rPr lang="en-US" sz="2400" dirty="0" smtClean="0">
                <a:solidFill>
                  <a:schemeClr val="tx1">
                    <a:lumMod val="95000"/>
                    <a:lumOff val="5000"/>
                  </a:schemeClr>
                </a:solidFill>
              </a:rPr>
              <a:t>What was the harm and who all was affected by it?</a:t>
            </a:r>
          </a:p>
          <a:p>
            <a:pPr eaLnBrk="1" fontAlgn="auto" hangingPunct="1">
              <a:lnSpc>
                <a:spcPct val="80000"/>
              </a:lnSpc>
              <a:spcAft>
                <a:spcPts val="0"/>
              </a:spcAft>
              <a:buFontTx/>
              <a:buNone/>
              <a:defRPr/>
            </a:pPr>
            <a:endParaRPr lang="en-US" sz="2400" dirty="0" smtClean="0">
              <a:solidFill>
                <a:schemeClr val="tx1">
                  <a:lumMod val="95000"/>
                  <a:lumOff val="5000"/>
                </a:schemeClr>
              </a:solidFill>
            </a:endParaRPr>
          </a:p>
          <a:p>
            <a:pPr eaLnBrk="1" fontAlgn="auto" hangingPunct="1">
              <a:lnSpc>
                <a:spcPct val="80000"/>
              </a:lnSpc>
              <a:spcAft>
                <a:spcPts val="0"/>
              </a:spcAft>
              <a:defRPr/>
            </a:pPr>
            <a:r>
              <a:rPr lang="en-US" sz="2400" dirty="0" smtClean="0">
                <a:solidFill>
                  <a:schemeClr val="tx1">
                    <a:lumMod val="95000"/>
                    <a:lumOff val="5000"/>
                  </a:schemeClr>
                </a:solidFill>
              </a:rPr>
              <a:t>How do we make amends, repair the harm, re-connect all to community?</a:t>
            </a:r>
          </a:p>
          <a:p>
            <a:pPr eaLnBrk="1" fontAlgn="auto" hangingPunct="1">
              <a:lnSpc>
                <a:spcPct val="80000"/>
              </a:lnSpc>
              <a:spcAft>
                <a:spcPts val="0"/>
              </a:spcAft>
              <a:defRPr/>
            </a:pPr>
            <a:endParaRPr lang="en-US" sz="2400" dirty="0" smtClean="0">
              <a:solidFill>
                <a:schemeClr val="tx1">
                  <a:lumMod val="95000"/>
                  <a:lumOff val="5000"/>
                </a:schemeClr>
              </a:solidFill>
            </a:endParaRPr>
          </a:p>
          <a:p>
            <a:pPr eaLnBrk="1" fontAlgn="auto" hangingPunct="1">
              <a:lnSpc>
                <a:spcPct val="80000"/>
              </a:lnSpc>
              <a:spcAft>
                <a:spcPts val="0"/>
              </a:spcAft>
              <a:defRPr/>
            </a:pPr>
            <a:r>
              <a:rPr lang="en-US" sz="2400" dirty="0" smtClean="0">
                <a:solidFill>
                  <a:schemeClr val="tx1">
                    <a:lumMod val="95000"/>
                    <a:lumOff val="5000"/>
                  </a:schemeClr>
                </a:solidFill>
              </a:rPr>
              <a:t>Victim/Offender/</a:t>
            </a:r>
          </a:p>
          <a:p>
            <a:pPr eaLnBrk="1" fontAlgn="auto" hangingPunct="1">
              <a:lnSpc>
                <a:spcPct val="80000"/>
              </a:lnSpc>
              <a:spcAft>
                <a:spcPts val="0"/>
              </a:spcAft>
              <a:buFont typeface="Wingdings" pitchFamily="2" charset="2"/>
              <a:buNone/>
              <a:defRPr/>
            </a:pPr>
            <a:r>
              <a:rPr lang="en-US" sz="2400" dirty="0" smtClean="0">
                <a:solidFill>
                  <a:schemeClr val="tx1">
                    <a:lumMod val="95000"/>
                    <a:lumOff val="5000"/>
                  </a:schemeClr>
                </a:solidFill>
              </a:rPr>
              <a:t>    Community decision</a:t>
            </a:r>
          </a:p>
        </p:txBody>
      </p:sp>
    </p:spTree>
    <p:extLst>
      <p:ext uri="{BB962C8B-B14F-4D97-AF65-F5344CB8AC3E}">
        <p14:creationId xmlns:p14="http://schemas.microsoft.com/office/powerpoint/2010/main" val="3541904380"/>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sz="4800" b="1" dirty="0"/>
              <a:t>Restorative </a:t>
            </a:r>
            <a:r>
              <a:rPr lang="en-US" altLang="en-US" sz="4800" b="1" dirty="0" smtClean="0"/>
              <a:t>Practice: repairing harm</a:t>
            </a:r>
            <a:endParaRPr lang="en-US" altLang="en-US" sz="2800" b="1" dirty="0"/>
          </a:p>
        </p:txBody>
      </p:sp>
      <p:sp>
        <p:nvSpPr>
          <p:cNvPr id="6147" name="AutoShape 3"/>
          <p:cNvSpPr>
            <a:spLocks noChangeArrowheads="1"/>
          </p:cNvSpPr>
          <p:nvPr/>
        </p:nvSpPr>
        <p:spPr bwMode="auto">
          <a:xfrm>
            <a:off x="2438400" y="2628900"/>
            <a:ext cx="4267200" cy="1600200"/>
          </a:xfrm>
          <a:prstGeom prst="triangle">
            <a:avLst>
              <a:gd name="adj" fmla="val 50000"/>
            </a:avLst>
          </a:prstGeom>
          <a:solidFill>
            <a:srgbClr val="92D050"/>
          </a:solidFill>
          <a:ln w="19050">
            <a:solidFill>
              <a:schemeClr val="tx1"/>
            </a:solidFill>
            <a:miter lim="800000"/>
            <a:headEnd/>
            <a:tailEnd/>
          </a:ln>
          <a:effectLst/>
        </p:spPr>
        <p:txBody>
          <a:bodyPr wrap="none" anchor="ctr"/>
          <a:lstStyle/>
          <a:p>
            <a:endParaRPr lang="en-US"/>
          </a:p>
        </p:txBody>
      </p:sp>
      <p:sp>
        <p:nvSpPr>
          <p:cNvPr id="6148" name="Oval 4"/>
          <p:cNvSpPr>
            <a:spLocks noChangeArrowheads="1"/>
          </p:cNvSpPr>
          <p:nvPr/>
        </p:nvSpPr>
        <p:spPr bwMode="auto">
          <a:xfrm>
            <a:off x="4470400" y="2457450"/>
            <a:ext cx="30480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p:cNvSpPr>
            <a:spLocks noChangeArrowheads="1"/>
          </p:cNvSpPr>
          <p:nvPr/>
        </p:nvSpPr>
        <p:spPr bwMode="auto">
          <a:xfrm>
            <a:off x="6705600" y="4171950"/>
            <a:ext cx="30480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Text Box 6"/>
          <p:cNvSpPr txBox="1">
            <a:spLocks noChangeArrowheads="1"/>
          </p:cNvSpPr>
          <p:nvPr/>
        </p:nvSpPr>
        <p:spPr bwMode="auto">
          <a:xfrm>
            <a:off x="3124200" y="1906588"/>
            <a:ext cx="2776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accent5">
                    <a:lumMod val="75000"/>
                  </a:schemeClr>
                </a:solidFill>
              </a:rPr>
              <a:t>Person(s) harmed</a:t>
            </a:r>
            <a:endParaRPr lang="en-US" altLang="en-US" sz="2400" dirty="0">
              <a:solidFill>
                <a:schemeClr val="accent5">
                  <a:lumMod val="75000"/>
                </a:schemeClr>
              </a:solidFill>
              <a:latin typeface="Times New Roman" panose="02020603050405020304" pitchFamily="18" charset="0"/>
            </a:endParaRPr>
          </a:p>
        </p:txBody>
      </p:sp>
      <p:sp>
        <p:nvSpPr>
          <p:cNvPr id="6151" name="Text Box 7"/>
          <p:cNvSpPr txBox="1">
            <a:spLocks noChangeArrowheads="1"/>
          </p:cNvSpPr>
          <p:nvPr/>
        </p:nvSpPr>
        <p:spPr bwMode="auto">
          <a:xfrm>
            <a:off x="711200" y="4383088"/>
            <a:ext cx="21820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accent5">
                    <a:lumMod val="75000"/>
                  </a:schemeClr>
                </a:solidFill>
              </a:rPr>
              <a:t>Person(s)</a:t>
            </a:r>
          </a:p>
          <a:p>
            <a:r>
              <a:rPr lang="en-US" altLang="en-US" sz="2400" b="1" dirty="0">
                <a:solidFill>
                  <a:schemeClr val="accent5">
                    <a:lumMod val="75000"/>
                  </a:schemeClr>
                </a:solidFill>
              </a:rPr>
              <a:t>who did harm</a:t>
            </a:r>
            <a:endParaRPr lang="en-US" altLang="en-US" sz="2800" b="1" dirty="0">
              <a:solidFill>
                <a:schemeClr val="accent5">
                  <a:lumMod val="75000"/>
                </a:schemeClr>
              </a:solidFill>
              <a:latin typeface="Times New Roman" panose="02020603050405020304" pitchFamily="18" charset="0"/>
            </a:endParaRPr>
          </a:p>
        </p:txBody>
      </p:sp>
      <p:sp>
        <p:nvSpPr>
          <p:cNvPr id="6152" name="Text Box 8"/>
          <p:cNvSpPr txBox="1">
            <a:spLocks noChangeArrowheads="1"/>
          </p:cNvSpPr>
          <p:nvPr/>
        </p:nvSpPr>
        <p:spPr bwMode="auto">
          <a:xfrm>
            <a:off x="6629400" y="4419600"/>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solidFill>
                  <a:schemeClr val="accent5">
                    <a:lumMod val="75000"/>
                  </a:schemeClr>
                </a:solidFill>
              </a:rPr>
              <a:t>Community</a:t>
            </a:r>
            <a:endParaRPr lang="en-US" altLang="en-US" sz="2800" b="1" dirty="0">
              <a:solidFill>
                <a:schemeClr val="accent5">
                  <a:lumMod val="75000"/>
                </a:schemeClr>
              </a:solidFill>
              <a:latin typeface="Times New Roman" panose="02020603050405020304" pitchFamily="18" charset="0"/>
            </a:endParaRPr>
          </a:p>
        </p:txBody>
      </p:sp>
      <p:sp>
        <p:nvSpPr>
          <p:cNvPr id="6153" name="Text Box 9"/>
          <p:cNvSpPr txBox="1">
            <a:spLocks noChangeArrowheads="1"/>
          </p:cNvSpPr>
          <p:nvPr/>
        </p:nvSpPr>
        <p:spPr bwMode="auto">
          <a:xfrm>
            <a:off x="685800" y="5256213"/>
            <a:ext cx="5145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chemeClr val="accent5">
                    <a:lumMod val="75000"/>
                  </a:schemeClr>
                </a:solidFill>
              </a:rPr>
              <a:t>conflict/problem/harm done</a:t>
            </a:r>
            <a:r>
              <a:rPr lang="en-US" altLang="en-US" sz="2000" b="1" dirty="0">
                <a:solidFill>
                  <a:schemeClr val="accent5">
                    <a:lumMod val="75000"/>
                  </a:schemeClr>
                </a:solidFill>
                <a:latin typeface="Times New Roman" panose="02020603050405020304" pitchFamily="18" charset="0"/>
              </a:rPr>
              <a:t> :  </a:t>
            </a:r>
            <a:endParaRPr lang="en-US" altLang="en-US" sz="1400" b="1" dirty="0">
              <a:solidFill>
                <a:schemeClr val="accent5">
                  <a:lumMod val="75000"/>
                </a:schemeClr>
              </a:solidFill>
              <a:latin typeface="Times New Roman" panose="02020603050405020304" pitchFamily="18" charset="0"/>
            </a:endParaRPr>
          </a:p>
        </p:txBody>
      </p:sp>
      <p:sp>
        <p:nvSpPr>
          <p:cNvPr id="6154" name="Text Box 10"/>
          <p:cNvSpPr txBox="1">
            <a:spLocks noChangeArrowheads="1"/>
          </p:cNvSpPr>
          <p:nvPr/>
        </p:nvSpPr>
        <p:spPr bwMode="auto">
          <a:xfrm>
            <a:off x="5715000" y="5029200"/>
            <a:ext cx="3124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400" b="1" dirty="0">
                <a:solidFill>
                  <a:schemeClr val="accent5">
                    <a:lumMod val="75000"/>
                  </a:schemeClr>
                </a:solidFill>
              </a:rPr>
              <a:t>talk it through</a:t>
            </a:r>
          </a:p>
          <a:p>
            <a:pPr>
              <a:buFontTx/>
              <a:buChar char="•"/>
            </a:pPr>
            <a:r>
              <a:rPr lang="en-US" altLang="en-US" sz="2400" b="1" dirty="0">
                <a:solidFill>
                  <a:schemeClr val="accent5">
                    <a:lumMod val="75000"/>
                  </a:schemeClr>
                </a:solidFill>
              </a:rPr>
              <a:t>identify solutions</a:t>
            </a:r>
          </a:p>
          <a:p>
            <a:pPr>
              <a:buFontTx/>
              <a:buChar char="•"/>
            </a:pPr>
            <a:r>
              <a:rPr lang="en-US" altLang="en-US" sz="2400" b="1" dirty="0">
                <a:solidFill>
                  <a:schemeClr val="accent5">
                    <a:lumMod val="75000"/>
                  </a:schemeClr>
                </a:solidFill>
              </a:rPr>
              <a:t>restore </a:t>
            </a:r>
            <a:r>
              <a:rPr lang="en-US" altLang="en-US" sz="2400" b="1" dirty="0" smtClean="0">
                <a:solidFill>
                  <a:schemeClr val="accent5">
                    <a:lumMod val="75000"/>
                  </a:schemeClr>
                </a:solidFill>
              </a:rPr>
              <a:t>order</a:t>
            </a:r>
            <a:endParaRPr lang="en-US" altLang="en-US" sz="1600" dirty="0">
              <a:latin typeface="Times New Roman" panose="02020603050405020304" pitchFamily="18" charset="0"/>
            </a:endParaRPr>
          </a:p>
          <a:p>
            <a:pPr>
              <a:buFontTx/>
              <a:buChar char="•"/>
            </a:pPr>
            <a:endParaRPr lang="en-US" altLang="en-US" sz="2400" dirty="0"/>
          </a:p>
        </p:txBody>
      </p:sp>
      <p:sp>
        <p:nvSpPr>
          <p:cNvPr id="6155" name="Oval 11"/>
          <p:cNvSpPr>
            <a:spLocks noChangeArrowheads="1"/>
          </p:cNvSpPr>
          <p:nvPr/>
        </p:nvSpPr>
        <p:spPr bwMode="auto">
          <a:xfrm>
            <a:off x="2133600" y="4171950"/>
            <a:ext cx="304800" cy="171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24317621"/>
      </p:ext>
    </p:extLst>
  </p:cSld>
  <p:clrMapOvr>
    <a:masterClrMapping/>
  </p:clrMapOvr>
  <p:transition spd="med">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1_MDE_TRAINING">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10.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11.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12.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13.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14.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2.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3.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4.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5.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6.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7.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8.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ppt/theme/themeOverride9.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docProps/app.xml><?xml version="1.0" encoding="utf-8"?>
<Properties xmlns="http://schemas.openxmlformats.org/officeDocument/2006/extended-properties" xmlns:vt="http://schemas.openxmlformats.org/officeDocument/2006/docPropsVTypes">
  <Template>R1_MDE_TRAINING</Template>
  <TotalTime>496</TotalTime>
  <Words>1700</Words>
  <Application>Microsoft Office PowerPoint</Application>
  <PresentationFormat>On-screen Show (4:3)</PresentationFormat>
  <Paragraphs>282</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Andy</vt:lpstr>
      <vt:lpstr>Arial</vt:lpstr>
      <vt:lpstr>Arial Black</vt:lpstr>
      <vt:lpstr>Calibri</vt:lpstr>
      <vt:lpstr>Constantia</vt:lpstr>
      <vt:lpstr>Estrangelo Edessa</vt:lpstr>
      <vt:lpstr>Times New Roman</vt:lpstr>
      <vt:lpstr>Wingdings</vt:lpstr>
      <vt:lpstr>R1_MDE_TRAINING</vt:lpstr>
      <vt:lpstr>PowerPoint Presentation</vt:lpstr>
      <vt:lpstr>Restorative Principles, Circle Practices</vt:lpstr>
      <vt:lpstr>Introductions</vt:lpstr>
      <vt:lpstr>PowerPoint Presentation</vt:lpstr>
      <vt:lpstr>PowerPoint Presentation</vt:lpstr>
      <vt:lpstr>Restorative Practices are based on:</vt:lpstr>
      <vt:lpstr>Harm &amp; needs, obligations and engagement</vt:lpstr>
      <vt:lpstr>Compare and Contrast</vt:lpstr>
      <vt:lpstr>Restorative Practice: repairing harm</vt:lpstr>
      <vt:lpstr>Person harmed</vt:lpstr>
      <vt:lpstr>Those who do harm</vt:lpstr>
      <vt:lpstr>The community’s role</vt:lpstr>
      <vt:lpstr>Restorative Conference</vt:lpstr>
      <vt:lpstr>Characteristics of Restitution ( D. Gossen)</vt:lpstr>
      <vt:lpstr>Characteristics…</vt:lpstr>
      <vt:lpstr>Practices</vt:lpstr>
      <vt:lpstr>PowerPoint Presentation</vt:lpstr>
      <vt:lpstr>PowerPoint Presentation</vt:lpstr>
      <vt:lpstr>Common Agreements</vt:lpstr>
      <vt:lpstr>PowerPoint Presentation</vt:lpstr>
      <vt:lpstr>Relationships</vt:lpstr>
      <vt:lpstr>Community</vt:lpstr>
      <vt:lpstr>Social Justice and Equity</vt:lpstr>
      <vt:lpstr>Taking responsibility</vt:lpstr>
      <vt:lpstr>A story</vt:lpstr>
      <vt:lpstr>Restorative discipline shifts from</vt:lpstr>
      <vt:lpstr>References</vt:lpstr>
      <vt:lpstr>MDE.SSTAC@state.mn.us     |    651.582.8364</vt:lpstr>
      <vt:lpstr>PowerPoint Presentation</vt:lpstr>
      <vt:lpstr>PowerPoint Presentation</vt:lpstr>
      <vt:lpstr>Thank you so much for attending! </vt:lpstr>
    </vt:vector>
  </TitlesOfParts>
  <Company>Minnesota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safe &amp; supportive schools</dc:title>
  <dc:creator>Wethington, Craig</dc:creator>
  <cp:lastModifiedBy>Meagan Brostrom</cp:lastModifiedBy>
  <cp:revision>31</cp:revision>
  <cp:lastPrinted>2016-06-14T19:32:59Z</cp:lastPrinted>
  <dcterms:created xsi:type="dcterms:W3CDTF">2015-07-29T18:36:38Z</dcterms:created>
  <dcterms:modified xsi:type="dcterms:W3CDTF">2016-09-21T22:10:15Z</dcterms:modified>
</cp:coreProperties>
</file>