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4069" r:id="rId2"/>
    <p:sldMasterId id="2147484091" r:id="rId3"/>
  </p:sldMasterIdLst>
  <p:notesMasterIdLst>
    <p:notesMasterId r:id="rId30"/>
  </p:notesMasterIdLst>
  <p:handoutMasterIdLst>
    <p:handoutMasterId r:id="rId31"/>
  </p:handoutMasterIdLst>
  <p:sldIdLst>
    <p:sldId id="448" r:id="rId4"/>
    <p:sldId id="449" r:id="rId5"/>
    <p:sldId id="430" r:id="rId6"/>
    <p:sldId id="336" r:id="rId7"/>
    <p:sldId id="338" r:id="rId8"/>
    <p:sldId id="339" r:id="rId9"/>
    <p:sldId id="340" r:id="rId10"/>
    <p:sldId id="418" r:id="rId11"/>
    <p:sldId id="360" r:id="rId12"/>
    <p:sldId id="361" r:id="rId13"/>
    <p:sldId id="363" r:id="rId14"/>
    <p:sldId id="365" r:id="rId15"/>
    <p:sldId id="366" r:id="rId16"/>
    <p:sldId id="367" r:id="rId17"/>
    <p:sldId id="371" r:id="rId18"/>
    <p:sldId id="373" r:id="rId19"/>
    <p:sldId id="374" r:id="rId20"/>
    <p:sldId id="380" r:id="rId21"/>
    <p:sldId id="381" r:id="rId22"/>
    <p:sldId id="382" r:id="rId23"/>
    <p:sldId id="384" r:id="rId24"/>
    <p:sldId id="442" r:id="rId25"/>
    <p:sldId id="443" r:id="rId26"/>
    <p:sldId id="440" r:id="rId27"/>
    <p:sldId id="451" r:id="rId28"/>
    <p:sldId id="452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7" autoAdjust="0"/>
    <p:restoredTop sz="71853" autoAdjust="0"/>
  </p:normalViewPr>
  <p:slideViewPr>
    <p:cSldViewPr>
      <p:cViewPr>
        <p:scale>
          <a:sx n="57" d="100"/>
          <a:sy n="57" d="100"/>
        </p:scale>
        <p:origin x="-1050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67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8F5488A6-7629-49F8-901D-BD968F4B8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815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355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E6B631-FEBB-4B03-9A51-E4F2E5490A7B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6888" cy="463550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F836D3E-4632-40FF-AFE7-AD39D8E29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246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C3D626-B8A2-4315-9CD7-BAD491B53D64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indent="-227013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97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DB382-4505-4800-895F-79486720189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91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0A1AD-FC82-4A4B-82D5-8AEE553F057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787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0A1AD-FC82-4A4B-82D5-8AEE553F0576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0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8A14A-8F07-41AF-B570-923171570E2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43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70" y="6043618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3C63E6A2-234B-4ABF-9C4D-8ADC8137ACE2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43"/>
            <a:ext cx="78232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 smtClean="0">
                <a:solidFill>
                  <a:srgbClr val="EBDDC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B50CF9-064D-48C0-BC85-BB976A1B7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7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27C724-2077-46DB-863E-E3A6E3A20BAF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F4EBF4-3199-403E-BC08-D64E30A85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34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3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5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0509E91-76DE-41AA-853A-847307AAC37E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6248405"/>
            <a:ext cx="743161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21"/>
            <a:ext cx="533400" cy="325967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D09BB-B5F8-405F-8071-CF76AD0C2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22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15603" y="593369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3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867" b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‹#›</a:t>
            </a:fld>
            <a:endParaRPr lang="en" sz="1867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26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972A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CEC91D5-D956-49B1-B6D6-F7B721B9CFE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28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BB3C27B-AD78-410F-B8B8-685C4AFE6F1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944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74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187902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3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182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7614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35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902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3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320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0EB8C5-F603-46ED-B916-213BA3CD65DD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81BE4D-81BF-4CA6-B76B-A49986106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26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0587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1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902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3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231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7384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8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902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3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0703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778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299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3084" y="2187902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3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71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444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CA2AEB1-5F3A-4DB9-AE08-CD73BE8AB329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94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ECE9F4-D7FF-47FC-905E-3EB76592B327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5"/>
            <a:ext cx="1727200" cy="701675"/>
          </a:xfrm>
        </p:spPr>
        <p:txBody>
          <a:bodyPr>
            <a:noAutofit/>
          </a:bodyPr>
          <a:lstStyle>
            <a:lvl1pPr>
              <a:defRPr sz="2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5252E1-FA0D-4B74-A01A-5AEEF916B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75436"/>
            <a:ext cx="10972800" cy="3984074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49AE2F2-9F46-4D3D-8358-A80CCCC413DB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79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53367" y="439912"/>
            <a:ext cx="11130636" cy="607571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9579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5"/>
            <a:ext cx="5578475" cy="2117"/>
          </a:xfrm>
          <a:prstGeom prst="line">
            <a:avLst/>
          </a:prstGeom>
          <a:ln w="19050">
            <a:solidFill>
              <a:srgbClr val="FFC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7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52CF223-E09A-43C2-8882-D60EDA14DC1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564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8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08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3685410" y="792482"/>
            <a:ext cx="7896993" cy="5424333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4B16595-CCCD-4106-830A-54F91E185DF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346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972A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4CEC91D5-D956-49B1-B6D6-F7B721B9CFE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777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0BB3C27B-AD78-410F-B8B8-685C4AFE6F1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1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511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187898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1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4039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567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48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48D8B7-3D9F-4024-9930-3534694FD80F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FB572B-2A1B-4B66-A664-5F1DA5265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898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1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4807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1122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687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898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1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716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5681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211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2187898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1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756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929314"/>
            <a:ext cx="10363200" cy="265237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7650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972A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44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63084" y="2187898"/>
            <a:ext cx="10363200" cy="2200275"/>
          </a:xfrm>
        </p:spPr>
        <p:txBody>
          <a:bodyPr anchor="t" anchorCtr="0"/>
          <a:lstStyle>
            <a:lvl1pPr algn="l">
              <a:defRPr sz="4800" b="0" cap="all">
                <a:solidFill>
                  <a:srgbClr val="6871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63711"/>
            <a:ext cx="10363200" cy="593931"/>
          </a:xfrm>
        </p:spPr>
        <p:txBody>
          <a:bodyPr>
            <a:normAutofit/>
          </a:bodyPr>
          <a:lstStyle>
            <a:lvl1pPr marL="0" indent="0">
              <a:buNone/>
              <a:defRPr sz="2400" b="1" i="0" cap="all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6961323" y="3660367"/>
            <a:ext cx="4648260" cy="274735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13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6D55FA-8CC8-4E00-909C-8551F1861494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7CF3F7-8565-4F91-A2B8-F07C2B7E8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59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DCA2AEB1-5F3A-4DB9-AE08-CD73BE8AB329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7097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75436"/>
            <a:ext cx="10972800" cy="3984074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49AE2F2-9F46-4D3D-8358-A80CCCC413DB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256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53365" y="439909"/>
            <a:ext cx="11130636" cy="6075711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2140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rgbClr val="FFC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952CF223-E09A-43C2-8882-D60EDA14DC1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12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92876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12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t" anchorCtr="0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083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3685408" y="792481"/>
            <a:ext cx="7896993" cy="5424333"/>
          </a:xfrm>
          <a:noFill/>
          <a:ln w="76200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00813"/>
            <a:ext cx="3860800" cy="3286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0160000" y="6529388"/>
            <a:ext cx="1422400" cy="328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84B16595-CCCD-4106-830A-54F91E185DF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5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658D3B8-BF4F-4883-AB2F-C1595F2A8CDD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DCD771-3F8F-485B-B300-37A962B53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3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052590-B159-4276-A287-53B5EE7D296B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 smtClean="0">
                <a:solidFill>
                  <a:srgbClr val="775F5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AC4D9B-F1C5-4C61-8710-5D4AB8B2D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86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C1BD40-278C-4BBD-84DF-0D1A0FEDEAC2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138C3D-141E-4908-AB36-70A369AB3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6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5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7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3" y="3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5"/>
            <a:ext cx="355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8ABD2C-9E62-49A7-8E09-ECF57EE408F4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5"/>
            <a:ext cx="1930400" cy="663575"/>
          </a:xfrm>
        </p:spPr>
        <p:txBody>
          <a:bodyPr/>
          <a:lstStyle>
            <a:lvl1pPr>
              <a:defRPr sz="28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0CF54-FAD8-412D-89A6-DBA41F8B8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5"/>
            <a:ext cx="6096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9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5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CA33A0ED-0077-4D78-8427-9CEFD3DE40B8}" type="datetimeFigureOut">
              <a:rPr lang="en-US"/>
              <a:pPr>
                <a:defRPr/>
              </a:pPr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4" y="6248405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93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0437D3DD-0F5E-4070-A795-C17BF2282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13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-100">
          <a:solidFill>
            <a:srgbClr val="6871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972A26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27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all" spc="-100">
          <a:solidFill>
            <a:srgbClr val="687127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87127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972A26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ark.sander@hennepin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1637" y="1820481"/>
            <a:ext cx="10943423" cy="492454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sz="5400" u="sng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sz="5400" u="sng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5400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CAN Connect Presents:</a:t>
            </a:r>
          </a:p>
          <a:p>
            <a:pPr algn="ctr"/>
            <a:endParaRPr lang="en-US" sz="12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dirty="0"/>
              <a:t> </a:t>
            </a:r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School Based Mental Health in MN:   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What We've Learned and Where We're Going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May 18, 2017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240193"/>
            <a:ext cx="609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Key Components to Sustainability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3" y="1600200"/>
            <a:ext cx="10210799" cy="5029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Build program with sustainability in mind</a:t>
            </a:r>
          </a:p>
          <a:p>
            <a:pPr eaLnBrk="1" hangingPunct="1"/>
            <a:r>
              <a:rPr lang="en-US" altLang="en-US" sz="2800" dirty="0"/>
              <a:t>Significant partnership development </a:t>
            </a:r>
          </a:p>
          <a:p>
            <a:pPr marL="742950" lvl="1" indent="-285750" eaLnBrk="1" hangingPunct="1"/>
            <a:r>
              <a:rPr lang="en-US" altLang="en-US" sz="2700" dirty="0"/>
              <a:t>Learning how each others systems work</a:t>
            </a:r>
          </a:p>
          <a:p>
            <a:pPr marL="742950" lvl="1" indent="-285750" eaLnBrk="1" hangingPunct="1"/>
            <a:r>
              <a:rPr lang="en-US" altLang="en-US" sz="2700" dirty="0"/>
              <a:t>Select providers together so you know the partner you chose can get a contract with them</a:t>
            </a:r>
          </a:p>
          <a:p>
            <a:pPr marL="1016000" lvl="2" indent="-285750" eaLnBrk="1" hangingPunct="1"/>
            <a:r>
              <a:rPr lang="en-US" altLang="en-US" sz="2500" dirty="0"/>
              <a:t>Eligible providers, Eligible services, Eligible students</a:t>
            </a:r>
          </a:p>
          <a:p>
            <a:pPr marL="742950" lvl="1" indent="-285750" eaLnBrk="1" hangingPunct="1"/>
            <a:r>
              <a:rPr lang="en-US" altLang="en-US" sz="2700" dirty="0"/>
              <a:t>Trust and transparency </a:t>
            </a:r>
          </a:p>
          <a:p>
            <a:pPr eaLnBrk="1" hangingPunct="1"/>
            <a:r>
              <a:rPr lang="en-US" altLang="en-US" sz="2800" dirty="0"/>
              <a:t>Build on existing funding streams and diversify funding</a:t>
            </a:r>
          </a:p>
          <a:p>
            <a:pPr marL="742950" lvl="1" indent="-285750" eaLnBrk="1" hangingPunct="1"/>
            <a:r>
              <a:rPr lang="en-US" altLang="en-US" sz="2700" dirty="0"/>
              <a:t>MH $$ - Health Insurance, MA</a:t>
            </a:r>
          </a:p>
          <a:p>
            <a:pPr marL="742950" lvl="1" indent="-285750" eaLnBrk="1" hangingPunct="1"/>
            <a:r>
              <a:rPr lang="en-US" altLang="en-US" sz="2700" dirty="0"/>
              <a:t>County – un and under insured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11125200" cy="838200"/>
          </a:xfrm>
        </p:spPr>
        <p:txBody>
          <a:bodyPr/>
          <a:lstStyle/>
          <a:p>
            <a:pPr eaLnBrk="1" hangingPunct="1"/>
            <a:r>
              <a:rPr lang="en-US" altLang="en-US" sz="3800" dirty="0"/>
              <a:t>Building Sustainability: Programmatically and Financially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10058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u="sng" dirty="0"/>
              <a:t>Systematic and Systemic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What are the current and developing policy initiatives related to mental health and education?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Who are the logical partners?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How do I help you meet your organizational goals?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How does this become a “way of doing business”?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How do we access constant and stable funding streams?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Are we staying on track?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How do we know this works? How do our stakeholders know this works?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Are we building something that can grow?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Collaborative Planning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3" y="1600200"/>
            <a:ext cx="93757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400" dirty="0"/>
              <a:t>How do I help you meet your organizational goals? 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Agency and school administrators design the system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Align efforts – small shifts can make a big difference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Capitalize on the strengths and resources of partners throughout the planning process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Shared leadership - which organization is in the strongest position to take the lead in accomplishing a goal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 Building Service Model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76404"/>
            <a:ext cx="9372600" cy="4449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How does this become a “way of doing business”?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Build the needed component into organizational structure and operating procedures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Elements of clinical service: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Service delivery:</a:t>
            </a:r>
            <a:r>
              <a:rPr lang="en-US" altLang="en-US" sz="1800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600" dirty="0"/>
              <a:t>Beyond the presence of a clinician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600" dirty="0"/>
              <a:t>Universally accessible mental health services </a:t>
            </a:r>
            <a:r>
              <a:rPr lang="en-US" altLang="en-US" sz="2600" u="sng" dirty="0"/>
              <a:t>within</a:t>
            </a:r>
            <a:r>
              <a:rPr lang="en-US" altLang="en-US" sz="2600" dirty="0"/>
              <a:t> school context and </a:t>
            </a:r>
            <a:r>
              <a:rPr lang="en-US" altLang="en-US" sz="2600" u="sng" dirty="0"/>
              <a:t>with </a:t>
            </a:r>
            <a:r>
              <a:rPr lang="en-US" altLang="en-US" sz="2600" dirty="0"/>
              <a:t>school staff</a:t>
            </a:r>
            <a:r>
              <a:rPr lang="en-US" altLang="en-US" sz="16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Role clarification and integration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Training and cross training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Collaboration and commitment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Financing the Model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828801"/>
            <a:ext cx="99060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How do we access constant and stable funding streams?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Limit expense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Using existing organizational structures limits additional expense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School district student support services provide school wide, prevention and early intervention components and access to intensive community based 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Use mental health funding streams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Identify partner benefit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Associate </a:t>
            </a:r>
            <a:r>
              <a:rPr lang="en-US" altLang="en-US" sz="2200" dirty="0" err="1"/>
              <a:t>unreimbursable</a:t>
            </a:r>
            <a:r>
              <a:rPr lang="en-US" altLang="en-US" sz="2200" dirty="0"/>
              <a:t> activities with partner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Demonstrate enhancement to delivery system (access, coordination across systems, efficiency)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/>
              <a:t>Collaboratively built and Maintained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762003" y="1447800"/>
            <a:ext cx="10286999" cy="52578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theme across components </a:t>
            </a:r>
          </a:p>
          <a:p>
            <a:pPr eaLnBrk="1" hangingPunct="1"/>
            <a:r>
              <a:rPr lang="en-US" altLang="en-US" dirty="0"/>
              <a:t>Service model – practice model </a:t>
            </a:r>
          </a:p>
          <a:p>
            <a:pPr lvl="1" eaLnBrk="1" hangingPunct="1"/>
            <a:r>
              <a:rPr lang="en-US" altLang="en-US" dirty="0"/>
              <a:t>Hennepin County SMH work group just completed a consensus statement on the SMH practice framework </a:t>
            </a:r>
          </a:p>
          <a:p>
            <a:pPr lvl="1" eaLnBrk="1" hangingPunct="1"/>
            <a:r>
              <a:rPr lang="en-US" altLang="en-US" dirty="0"/>
              <a:t>State SMH grantees are working towards a similar type of consensus statement </a:t>
            </a:r>
          </a:p>
          <a:p>
            <a:pPr eaLnBrk="1" hangingPunct="1"/>
            <a:r>
              <a:rPr lang="en-US" altLang="en-US" dirty="0"/>
              <a:t>Financing and contractual relationships </a:t>
            </a:r>
          </a:p>
          <a:p>
            <a:pPr lvl="1" eaLnBrk="1" hangingPunct="1"/>
            <a:r>
              <a:rPr lang="en-US" altLang="en-US" dirty="0"/>
              <a:t>Clear roles and responsibilities across programs </a:t>
            </a:r>
          </a:p>
          <a:p>
            <a:pPr lvl="1" eaLnBrk="1" hangingPunct="1"/>
            <a:r>
              <a:rPr lang="en-US" altLang="en-US" dirty="0"/>
              <a:t>Moving towards a more consistent conversation about shared benefit and shared financial responsibility </a:t>
            </a:r>
          </a:p>
          <a:p>
            <a:pPr eaLnBrk="1" hangingPunct="1"/>
            <a:r>
              <a:rPr lang="en-US" altLang="en-US" dirty="0"/>
              <a:t>Building consistent data, evaluation, and research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3" y="228600"/>
            <a:ext cx="8232775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Public Sources of Funding for Sustaining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76404"/>
            <a:ext cx="9296400" cy="4449763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party reimbursement from health plans</a:t>
            </a:r>
          </a:p>
          <a:p>
            <a:pPr lvl="1" eaLnBrk="1" hangingPunct="1"/>
            <a:r>
              <a:rPr lang="en-US" altLang="en-US" dirty="0"/>
              <a:t>MA fee for service, MA managed care- PMAP </a:t>
            </a:r>
          </a:p>
          <a:p>
            <a:pPr lvl="1" eaLnBrk="1" hangingPunct="1"/>
            <a:r>
              <a:rPr lang="en-US" altLang="en-US" dirty="0"/>
              <a:t>Commercial plans – health plans try to make the commercial product as similar to their PMAP</a:t>
            </a:r>
          </a:p>
          <a:p>
            <a:pPr eaLnBrk="1" hangingPunct="1"/>
            <a:r>
              <a:rPr lang="en-US" altLang="en-US" dirty="0"/>
              <a:t>County reimbursement for un- and under-insured clients with mental health diagnosis</a:t>
            </a:r>
          </a:p>
          <a:p>
            <a:pPr eaLnBrk="1" hangingPunct="1"/>
            <a:r>
              <a:rPr lang="en-US" altLang="en-US" dirty="0"/>
              <a:t>District contributions for support and ancillary services</a:t>
            </a:r>
          </a:p>
          <a:p>
            <a:pPr eaLnBrk="1" hangingPunct="1"/>
            <a:r>
              <a:rPr lang="en-US" altLang="en-US" dirty="0"/>
              <a:t>State grant supporting services for a couple of our mental health partners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Private Sources of Funding for Sustaining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981205"/>
            <a:ext cx="9829800" cy="4144963"/>
          </a:xfrm>
        </p:spPr>
        <p:txBody>
          <a:bodyPr/>
          <a:lstStyle/>
          <a:p>
            <a:pPr eaLnBrk="1" hangingPunct="1"/>
            <a:r>
              <a:rPr lang="en-US" altLang="en-US" dirty="0"/>
              <a:t>Each agency contributes resources for program sustainability (e.g., meeting time, planning, braiding some resources, etc.)</a:t>
            </a:r>
          </a:p>
          <a:p>
            <a:pPr eaLnBrk="1" hangingPunct="1"/>
            <a:r>
              <a:rPr lang="en-US" altLang="en-US" dirty="0"/>
              <a:t>Foundation support</a:t>
            </a:r>
          </a:p>
          <a:p>
            <a:pPr eaLnBrk="1" hangingPunct="1"/>
            <a:r>
              <a:rPr lang="en-US" altLang="en-US" dirty="0"/>
              <a:t>Local Children’s Mental Health Collaborative Support – ongoing grants </a:t>
            </a:r>
          </a:p>
          <a:p>
            <a:pPr eaLnBrk="1" hangingPunct="1"/>
            <a:r>
              <a:rPr lang="en-US" altLang="en-US" dirty="0"/>
              <a:t>Pursuing grant support for outreach, prevention, early intervention work and training in EBPs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Making the Case – Schools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838203" y="1600200"/>
            <a:ext cx="9982199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School District </a:t>
            </a:r>
          </a:p>
          <a:p>
            <a:pPr lvl="1" eaLnBrk="1" hangingPunct="1"/>
            <a:r>
              <a:rPr lang="en-US" altLang="en-US" dirty="0"/>
              <a:t>School survey data – principals and social workers continually rate high quality, collaborative relationships and decreases in office referrals, and suspensions, increase in attendance and academic achievement </a:t>
            </a:r>
          </a:p>
          <a:p>
            <a:pPr lvl="1" eaLnBrk="1" hangingPunct="1"/>
            <a:r>
              <a:rPr lang="en-US" altLang="en-US" dirty="0"/>
              <a:t>Empirical data on decreasing suspensions and increase attendance – showed evidence of closing the suspension gap with African American</a:t>
            </a:r>
          </a:p>
          <a:p>
            <a:pPr lvl="1" eaLnBrk="1" hangingPunct="1"/>
            <a:r>
              <a:rPr lang="en-US" altLang="en-US" dirty="0"/>
              <a:t>4 year Longitudinal study show a positive impact on reading scores </a:t>
            </a:r>
          </a:p>
          <a:p>
            <a:pPr lvl="1" eaLnBrk="1" hangingPunct="1"/>
            <a:r>
              <a:rPr lang="en-US" altLang="en-US" dirty="0"/>
              <a:t>School Mental Health Part of the Strategic Plan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800"/>
              <a:t>Making the Case – County and State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838203" y="1600200"/>
            <a:ext cx="9451975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Efficiently and effectively increases access and engagement for a population difficult for these systems to reach</a:t>
            </a:r>
          </a:p>
          <a:p>
            <a:pPr eaLnBrk="1" hangingPunct="1"/>
            <a:r>
              <a:rPr lang="en-US" altLang="en-US" dirty="0"/>
              <a:t>Keeping students from more intensive and costly services </a:t>
            </a:r>
          </a:p>
          <a:p>
            <a:pPr eaLnBrk="1" hangingPunct="1"/>
            <a:r>
              <a:rPr lang="en-US" altLang="en-US" dirty="0"/>
              <a:t>Can reduce drop out and improve the graduation rate </a:t>
            </a:r>
          </a:p>
          <a:p>
            <a:pPr eaLnBrk="1" hangingPunct="1"/>
            <a:r>
              <a:rPr lang="en-US" altLang="en-US" dirty="0"/>
              <a:t>Helps state and local governments achieve their children’s mental health system mandate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63084" y="1768187"/>
            <a:ext cx="10363200" cy="4358865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b="1" dirty="0"/>
              <a:t>Our Mission:</a:t>
            </a:r>
          </a:p>
          <a:p>
            <a:pPr algn="ctr"/>
            <a:endParaRPr lang="en-US" sz="1400" b="1" dirty="0"/>
          </a:p>
          <a:p>
            <a:pPr algn="ctr"/>
            <a:r>
              <a:rPr lang="en-US" dirty="0"/>
              <a:t>To foster collaborative opportunities to creatively address community needs in Anoka County</a:t>
            </a:r>
            <a:r>
              <a:rPr lang="en-US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there is a topic you would like CAN to cover at the next event, please talk to us after or visit our website and send us a message</a:t>
            </a:r>
          </a:p>
          <a:p>
            <a:pPr algn="ctr"/>
            <a:r>
              <a:rPr lang="en-US" b="1" dirty="0">
                <a:latin typeface="Arial Black"/>
                <a:cs typeface="Arial Black"/>
              </a:rPr>
              <a:t>www.compassionactionnetwork.org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9" y="0"/>
            <a:ext cx="11002052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66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Make the Case – Health Plans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10363200" cy="4724400"/>
          </a:xfrm>
        </p:spPr>
        <p:txBody>
          <a:bodyPr/>
          <a:lstStyle/>
          <a:p>
            <a:pPr eaLnBrk="1" hangingPunct="1"/>
            <a:r>
              <a:rPr lang="en-US" altLang="en-US" dirty="0"/>
              <a:t>Reaching children and adolescents earlier </a:t>
            </a:r>
          </a:p>
          <a:p>
            <a:pPr lvl="1" eaLnBrk="1" hangingPunct="1"/>
            <a:r>
              <a:rPr lang="en-US" altLang="en-US" dirty="0"/>
              <a:t>State data showed 50% of 8400 children served in 2008-2010 – 1</a:t>
            </a:r>
            <a:r>
              <a:rPr lang="en-US" altLang="en-US" baseline="30000" dirty="0"/>
              <a:t>st</a:t>
            </a:r>
            <a:r>
              <a:rPr lang="en-US" altLang="en-US" dirty="0"/>
              <a:t> time receiving services </a:t>
            </a:r>
          </a:p>
          <a:p>
            <a:pPr lvl="1" eaLnBrk="1" hangingPunct="1"/>
            <a:r>
              <a:rPr lang="en-US" altLang="en-US" dirty="0"/>
              <a:t>Of that 50% - half of them were found to qualify as Severely Emotionally Disturbed </a:t>
            </a:r>
          </a:p>
          <a:p>
            <a:pPr eaLnBrk="1" hangingPunct="1"/>
            <a:r>
              <a:rPr lang="en-US" altLang="en-US" dirty="0"/>
              <a:t>More successful engagement in treatment – average number of clinical contacts in 1 year – 17; over 4 years – 25</a:t>
            </a:r>
          </a:p>
          <a:p>
            <a:pPr eaLnBrk="1" hangingPunct="1"/>
            <a:r>
              <a:rPr lang="en-US" altLang="en-US" dirty="0"/>
              <a:t>Evidence of decreasing mental health symptoms – 65% showed improvement of SDQ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Funding, Design and Outcomes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>
          <a:xfrm>
            <a:off x="914403" y="1600200"/>
            <a:ext cx="9982199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State wide high level leadership group – funding, program design and local outcome, evaluation and research can not be separated</a:t>
            </a:r>
          </a:p>
          <a:p>
            <a:pPr eaLnBrk="1" hangingPunct="1"/>
            <a:r>
              <a:rPr lang="en-US" altLang="en-US" dirty="0"/>
              <a:t>Critical for programs to show that they are effective at reaching stakeholder goals and missions </a:t>
            </a:r>
          </a:p>
          <a:p>
            <a:pPr eaLnBrk="1" hangingPunct="1"/>
            <a:r>
              <a:rPr lang="en-US" altLang="en-US" dirty="0"/>
              <a:t>Must have ongoing data and evaluation</a:t>
            </a:r>
          </a:p>
          <a:p>
            <a:pPr eaLnBrk="1" hangingPunct="1"/>
            <a:r>
              <a:rPr lang="en-US" altLang="en-US" dirty="0"/>
              <a:t>Must show efficient and responsible use of current funding streams (don’t leave $$ on the table because of inefficient billing practices)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School Staff Had to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r>
              <a:rPr lang="en-US" dirty="0"/>
              <a:t>92% felt that mental health clinicians were well integrated in the schools </a:t>
            </a:r>
          </a:p>
          <a:p>
            <a:r>
              <a:rPr lang="en-US" dirty="0"/>
              <a:t>88% said they were more mindful of mental health needs because of MH services available in their building</a:t>
            </a:r>
          </a:p>
          <a:p>
            <a:r>
              <a:rPr lang="en-US" dirty="0"/>
              <a:t>98% said students more likely to receive MH care</a:t>
            </a:r>
          </a:p>
          <a:p>
            <a:r>
              <a:rPr lang="en-US" dirty="0"/>
              <a:t>80% strongly agreed onsite services increased ability of clinicians to help students </a:t>
            </a:r>
          </a:p>
          <a:p>
            <a:r>
              <a:rPr lang="en-US" dirty="0"/>
              <a:t>School setting made services more welcoming to parents especially low-resourced families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096005"/>
            <a:ext cx="6324600" cy="517525"/>
          </a:xfrm>
        </p:spPr>
        <p:txBody>
          <a:bodyPr/>
          <a:lstStyle/>
          <a:p>
            <a:pPr>
              <a:defRPr/>
            </a:pPr>
            <a:r>
              <a:rPr lang="en-US" dirty="0"/>
              <a:t>Evaluation of SMH Service in Hennepin County (Wilder Research, Sept 2016)</a:t>
            </a:r>
          </a:p>
        </p:txBody>
      </p:sp>
    </p:spTree>
    <p:extLst>
      <p:ext uri="{BB962C8B-B14F-4D97-AF65-F5344CB8AC3E}">
        <p14:creationId xmlns:p14="http://schemas.microsoft.com/office/powerpoint/2010/main" val="319719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Parents had to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Collaborative work between clinicians, school staff and families helps caregivers feel more connected to school </a:t>
            </a:r>
          </a:p>
          <a:p>
            <a:r>
              <a:rPr lang="en-US" dirty="0"/>
              <a:t>76% said students relationship with school staff either improved a little or a lot</a:t>
            </a:r>
          </a:p>
          <a:p>
            <a:r>
              <a:rPr lang="en-US" dirty="0"/>
              <a:t>75% said students interest in school increased</a:t>
            </a:r>
          </a:p>
          <a:p>
            <a:r>
              <a:rPr lang="en-US" dirty="0"/>
              <a:t>88% said my child has greater sense of belonging to the school community </a:t>
            </a:r>
          </a:p>
          <a:p>
            <a:r>
              <a:rPr lang="en-US" dirty="0"/>
              <a:t>75% said their children were more involved in school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096005"/>
            <a:ext cx="6400800" cy="517525"/>
          </a:xfrm>
        </p:spPr>
        <p:txBody>
          <a:bodyPr/>
          <a:lstStyle/>
          <a:p>
            <a:pPr>
              <a:defRPr/>
            </a:pPr>
            <a:r>
              <a:rPr lang="en-US" dirty="0"/>
              <a:t>Evaluation of SMH Service in Hennepin County (Wilder Research, Sept 2016)</a:t>
            </a:r>
          </a:p>
        </p:txBody>
      </p:sp>
    </p:spTree>
    <p:extLst>
      <p:ext uri="{BB962C8B-B14F-4D97-AF65-F5344CB8AC3E}">
        <p14:creationId xmlns:p14="http://schemas.microsoft.com/office/powerpoint/2010/main" val="416473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50" y="1676404"/>
            <a:ext cx="9272953" cy="4449763"/>
          </a:xfrm>
        </p:spPr>
        <p:txBody>
          <a:bodyPr>
            <a:normAutofit/>
          </a:bodyPr>
          <a:lstStyle/>
          <a:p>
            <a:r>
              <a:rPr lang="en-US" dirty="0"/>
              <a:t>Mark Sander, Psy.D., L.P.</a:t>
            </a:r>
          </a:p>
          <a:p>
            <a:pPr marL="365751" lvl="1" indent="0">
              <a:buNone/>
            </a:pPr>
            <a:r>
              <a:rPr lang="en-US" dirty="0"/>
              <a:t>Hennepin County and Minneapolis Public Schools</a:t>
            </a:r>
          </a:p>
          <a:p>
            <a:pPr lvl="1"/>
            <a:r>
              <a:rPr lang="en-US" dirty="0"/>
              <a:t>Senior Clinical Psychologist</a:t>
            </a:r>
          </a:p>
          <a:p>
            <a:pPr lvl="1"/>
            <a:r>
              <a:rPr lang="en-US" dirty="0"/>
              <a:t> Director of School Mental Health</a:t>
            </a:r>
          </a:p>
          <a:p>
            <a:pPr lvl="1"/>
            <a:r>
              <a:rPr lang="en-US" dirty="0"/>
              <a:t>Visiting Scholar, Wilder Research </a:t>
            </a:r>
          </a:p>
          <a:p>
            <a:pPr lvl="1"/>
            <a:r>
              <a:rPr lang="en-US" dirty="0"/>
              <a:t>Master Trainer, Adverse Childhood Experiences Study (ACEs)</a:t>
            </a:r>
          </a:p>
          <a:p>
            <a:pPr marL="457177" lvl="1" indent="0">
              <a:buNone/>
            </a:pPr>
            <a:r>
              <a:rPr lang="en-US" dirty="0"/>
              <a:t>612-668-5489</a:t>
            </a:r>
          </a:p>
          <a:p>
            <a:pPr marL="457177" lvl="1" indent="0">
              <a:buNone/>
            </a:pPr>
            <a:r>
              <a:rPr lang="en-US" dirty="0">
                <a:hlinkClick r:id="rId3"/>
              </a:rPr>
              <a:t>mark.sander@hennepin.us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66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3898" y="1768187"/>
            <a:ext cx="11479236" cy="435886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Community Panel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Anoka-Hennepin Schools – Dr. Nita Kumar</a:t>
            </a:r>
          </a:p>
          <a:p>
            <a:r>
              <a:rPr lang="en-US" dirty="0"/>
              <a:t>Lee Carlson Center for Mental Health &amp; Well Being – Rob Edwards, Executive Director</a:t>
            </a:r>
          </a:p>
          <a:p>
            <a:r>
              <a:rPr lang="en-US" dirty="0"/>
              <a:t>Anoka County Children’s Mental Health – </a:t>
            </a:r>
            <a:r>
              <a:rPr lang="en-US" dirty="0" err="1"/>
              <a:t>Raynelle</a:t>
            </a:r>
            <a:r>
              <a:rPr lang="en-US" dirty="0"/>
              <a:t> </a:t>
            </a:r>
            <a:r>
              <a:rPr lang="en-US" dirty="0" err="1"/>
              <a:t>Delvo</a:t>
            </a:r>
            <a:r>
              <a:rPr lang="en-US" dirty="0"/>
              <a:t>, Social Worker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9" y="0"/>
            <a:ext cx="11002052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9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3084" y="2225410"/>
            <a:ext cx="10363200" cy="19720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</a:rPr>
              <a:t>Thank you so much for attending!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9" y="0"/>
            <a:ext cx="11002052" cy="1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9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/>
              <a:t>We know it works: Evaluation Data from MPS ESMHP</a:t>
            </a:r>
          </a:p>
        </p:txBody>
      </p:sp>
      <p:sp>
        <p:nvSpPr>
          <p:cNvPr id="24579" name="Rectangle 3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536936" cy="5029200"/>
          </a:xfrm>
        </p:spPr>
        <p:txBody>
          <a:bodyPr/>
          <a:lstStyle/>
          <a:p>
            <a:pPr eaLnBrk="1" hangingPunct="1"/>
            <a:r>
              <a:rPr lang="en-US" sz="2500" dirty="0"/>
              <a:t>Access and sustained engagement in treatment</a:t>
            </a:r>
          </a:p>
          <a:p>
            <a:pPr lvl="1" eaLnBrk="1" hangingPunct="1"/>
            <a:r>
              <a:rPr lang="en-US" sz="2100" dirty="0"/>
              <a:t>85 % of students seen once face to face; 70% within 10 days; 50-60% 1</a:t>
            </a:r>
            <a:r>
              <a:rPr lang="en-US" sz="2100" baseline="30000" dirty="0"/>
              <a:t>st</a:t>
            </a:r>
            <a:r>
              <a:rPr lang="en-US" sz="2100" dirty="0"/>
              <a:t> time receiving services; 45% of students seen for the 1</a:t>
            </a:r>
            <a:r>
              <a:rPr lang="en-US" sz="2100" baseline="30000" dirty="0"/>
              <a:t>st</a:t>
            </a:r>
            <a:r>
              <a:rPr lang="en-US" sz="2100" dirty="0"/>
              <a:t> time where found to be SED </a:t>
            </a:r>
          </a:p>
          <a:p>
            <a:pPr lvl="1" eaLnBrk="1" hangingPunct="1"/>
            <a:r>
              <a:rPr lang="en-US" sz="2100" dirty="0"/>
              <a:t>Average 17 visits per school year and average of 25 over multiple years</a:t>
            </a:r>
          </a:p>
          <a:p>
            <a:pPr eaLnBrk="1" hangingPunct="1"/>
            <a:r>
              <a:rPr lang="en-US" sz="2500" dirty="0"/>
              <a:t>Improved mental health functioning</a:t>
            </a:r>
          </a:p>
          <a:p>
            <a:pPr lvl="1" eaLnBrk="1" hangingPunct="1"/>
            <a:r>
              <a:rPr lang="en-US" sz="2100" dirty="0"/>
              <a:t>Parents and teachers report decreases in the emotional and behavioral problems on the Strength and Difficulties Questionnaire (SDQ)</a:t>
            </a:r>
          </a:p>
          <a:p>
            <a:pPr eaLnBrk="1" hangingPunct="1"/>
            <a:r>
              <a:rPr lang="en-US" sz="2500" dirty="0"/>
              <a:t>Improved school functioning </a:t>
            </a:r>
          </a:p>
          <a:p>
            <a:pPr lvl="1" eaLnBrk="1" hangingPunct="1"/>
            <a:r>
              <a:rPr lang="en-US" sz="2100" dirty="0"/>
              <a:t>Decrease in school suspensions for students receiving mental health treatment </a:t>
            </a:r>
          </a:p>
          <a:p>
            <a:pPr lvl="1" eaLnBrk="1" hangingPunct="1"/>
            <a:r>
              <a:rPr lang="en-US" sz="2100" dirty="0"/>
              <a:t>Principals and school social workers reported reduced office referrals and student suspensions</a:t>
            </a:r>
          </a:p>
        </p:txBody>
      </p:sp>
    </p:spTree>
    <p:extLst>
      <p:ext uri="{BB962C8B-B14F-4D97-AF65-F5344CB8AC3E}">
        <p14:creationId xmlns:p14="http://schemas.microsoft.com/office/powerpoint/2010/main" val="333865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altLang="en-US"/>
              <a:t>1 year Research Study: Participants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1" y="1828800"/>
            <a:ext cx="9604376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/>
              <a:t>Construction of matched sample</a:t>
            </a:r>
          </a:p>
          <a:p>
            <a:pPr lvl="1" eaLnBrk="1" hangingPunct="1"/>
            <a:r>
              <a:rPr lang="en-US" altLang="en-US" sz="2800" dirty="0"/>
              <a:t>1</a:t>
            </a:r>
            <a:r>
              <a:rPr lang="en-US" altLang="en-US" sz="2800" baseline="30000" dirty="0"/>
              <a:t>st</a:t>
            </a:r>
            <a:r>
              <a:rPr lang="en-US" altLang="en-US" sz="2800" dirty="0"/>
              <a:t> step: Match the 7 ESMH schools to 7 similar schools in the district, school were matched on: </a:t>
            </a:r>
          </a:p>
          <a:p>
            <a:pPr lvl="2" eaLnBrk="1" hangingPunct="1"/>
            <a:r>
              <a:rPr lang="en-US" altLang="en-US" sz="2600" dirty="0"/>
              <a:t>K-5 or K-8 status</a:t>
            </a:r>
          </a:p>
          <a:p>
            <a:pPr lvl="2" eaLnBrk="1" hangingPunct="1"/>
            <a:r>
              <a:rPr lang="en-US" altLang="en-US" sz="2600" dirty="0"/>
              <a:t>% students receiving free/reduced lunch</a:t>
            </a:r>
          </a:p>
          <a:p>
            <a:pPr lvl="2" eaLnBrk="1" hangingPunct="1"/>
            <a:r>
              <a:rPr lang="en-US" altLang="en-US" sz="2600" dirty="0"/>
              <a:t>racial demographics</a:t>
            </a:r>
          </a:p>
          <a:p>
            <a:pPr lvl="2" eaLnBrk="1" hangingPunct="1"/>
            <a:r>
              <a:rPr lang="en-US" altLang="en-US" sz="2600" dirty="0"/>
              <a:t>% student mobility</a:t>
            </a:r>
          </a:p>
          <a:p>
            <a:pPr lvl="2" eaLnBrk="1" hangingPunct="1"/>
            <a:r>
              <a:rPr lang="en-US" altLang="en-US" sz="2600" dirty="0"/>
              <a:t>total enrollment within the school</a:t>
            </a:r>
          </a:p>
          <a:p>
            <a:pPr lvl="2" eaLnBrk="1" hangingPunct="1">
              <a:buFontTx/>
              <a:buNone/>
            </a:pP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1547813" y="3048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1 Year Study: Change Mean Suspension: Full/African American</a:t>
            </a:r>
          </a:p>
        </p:txBody>
      </p:sp>
      <p:graphicFrame>
        <p:nvGraphicFramePr>
          <p:cNvPr id="50179" name="Object 5"/>
          <p:cNvGraphicFramePr>
            <a:graphicFrameLocks noChangeAspect="1"/>
          </p:cNvGraphicFramePr>
          <p:nvPr/>
        </p:nvGraphicFramePr>
        <p:xfrm>
          <a:off x="1524000" y="1371600"/>
          <a:ext cx="9144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Chart" r:id="rId3" imgW="7086600" imgH="5495849" progId="Excel.Sheet.8">
                  <p:embed/>
                </p:oleObj>
              </mc:Choice>
              <mc:Fallback>
                <p:oleObj name="Chart" r:id="rId3" imgW="7086600" imgH="5495849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9144000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/>
              <a:t>Suspension Data </a:t>
            </a:r>
            <a:br>
              <a:rPr lang="en-US" altLang="en-US" sz="4000"/>
            </a:br>
            <a:r>
              <a:rPr lang="en-US" altLang="en-US" sz="3200"/>
              <a:t>Change in Suspensions from SY06 to SY07</a:t>
            </a:r>
          </a:p>
        </p:txBody>
      </p:sp>
      <p:graphicFrame>
        <p:nvGraphicFramePr>
          <p:cNvPr id="5120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624642" y="1536705"/>
          <a:ext cx="6708775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7" name="Document" r:id="rId3" imgW="6918172" imgH="4717359" progId="Word.Document.8">
                  <p:embed/>
                </p:oleObj>
              </mc:Choice>
              <mc:Fallback>
                <p:oleObj name="Document" r:id="rId3" imgW="6918172" imgH="4717359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42" y="1536705"/>
                        <a:ext cx="6708775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9767" y="1227141"/>
          <a:ext cx="7470775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8" name="Document" r:id="rId5" imgW="6927552" imgH="4878240" progId="Word.Document.8">
                  <p:embed/>
                </p:oleObj>
              </mc:Choice>
              <mc:Fallback>
                <p:oleObj name="Document" r:id="rId5" imgW="6927552" imgH="4878240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7" y="1227141"/>
                        <a:ext cx="7470775" cy="526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sz="2800"/>
              <a:t>1 Year Study: Change in Attendance: SY06 to SY07 (N=35, N=20)</a:t>
            </a:r>
          </a:p>
        </p:txBody>
      </p:sp>
      <p:graphicFrame>
        <p:nvGraphicFramePr>
          <p:cNvPr id="98359" name="Group 55"/>
          <p:cNvGraphicFramePr>
            <a:graphicFrameLocks noGrp="1"/>
          </p:cNvGraphicFramePr>
          <p:nvPr>
            <p:ph sz="quarter" idx="1"/>
          </p:nvPr>
        </p:nvGraphicFramePr>
        <p:xfrm>
          <a:off x="6169025" y="1524000"/>
          <a:ext cx="4191000" cy="2478088"/>
        </p:xfrm>
        <a:graphic>
          <a:graphicData uri="http://schemas.openxmlformats.org/drawingml/2006/table">
            <a:tbl>
              <a:tblPr/>
              <a:tblGrid>
                <a:gridCol w="97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Treatment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Comparison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62.9%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35%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2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24000" y="1752600"/>
            <a:ext cx="4191000" cy="4751388"/>
          </a:xfrm>
        </p:spPr>
        <p:txBody>
          <a:bodyPr/>
          <a:lstStyle/>
          <a:p>
            <a:pPr eaLnBrk="1" hangingPunct="1"/>
            <a:r>
              <a:rPr lang="en-US" altLang="en-US" sz="2300" b="1"/>
              <a:t>Total Sample of Treatment kids = 159</a:t>
            </a:r>
          </a:p>
          <a:p>
            <a:pPr lvl="1" eaLnBrk="1" hangingPunct="1"/>
            <a:r>
              <a:rPr lang="en-US" altLang="en-US" sz="2000" b="1"/>
              <a:t>N=40 (25%) had less than 90% Attendance in SY06 (5 kids missing data in SY07; sample 35 students)</a:t>
            </a:r>
          </a:p>
          <a:p>
            <a:pPr eaLnBrk="1" hangingPunct="1"/>
            <a:r>
              <a:rPr lang="en-US" altLang="en-US" sz="2300" b="1"/>
              <a:t>Total Sample of 133 comparison</a:t>
            </a:r>
          </a:p>
          <a:p>
            <a:pPr lvl="1" eaLnBrk="1" hangingPunct="1"/>
            <a:r>
              <a:rPr lang="en-US" altLang="en-US" sz="2000" b="1"/>
              <a:t>N=20 (15%) of them had lower than 90% attendance in SY06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000" b="1"/>
          </a:p>
          <a:p>
            <a:pPr lvl="1" eaLnBrk="1" hangingPunct="1"/>
            <a:endParaRPr lang="en-US" altLang="en-US" sz="2000" b="1"/>
          </a:p>
          <a:p>
            <a:pPr eaLnBrk="1" hangingPunct="1"/>
            <a:endParaRPr lang="en-US" altLang="en-US" sz="23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en-US" altLang="en-US"/>
              <a:t>Necessary Features for Success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9677400" cy="4953000"/>
          </a:xfrm>
        </p:spPr>
        <p:txBody>
          <a:bodyPr/>
          <a:lstStyle/>
          <a:p>
            <a:r>
              <a:rPr lang="en-US" altLang="en-US" dirty="0"/>
              <a:t>To achieve these outcomes:</a:t>
            </a:r>
          </a:p>
          <a:p>
            <a:pPr lvl="1"/>
            <a:r>
              <a:rPr lang="en-US" altLang="en-US" dirty="0"/>
              <a:t>More than just a therapist in a school</a:t>
            </a:r>
          </a:p>
          <a:p>
            <a:pPr lvl="1"/>
            <a:r>
              <a:rPr lang="en-US" altLang="en-US" dirty="0"/>
              <a:t>Significant work on relationships, collaboration, consultation, and coordination at the school level</a:t>
            </a:r>
          </a:p>
          <a:p>
            <a:pPr lvl="1"/>
            <a:r>
              <a:rPr lang="en-US" altLang="en-US" dirty="0"/>
              <a:t>Collaboration, coordination and problem solving at the system level (district, county, health plans, providers, etc.)</a:t>
            </a:r>
          </a:p>
          <a:p>
            <a:pPr lvl="1"/>
            <a:r>
              <a:rPr lang="en-US" altLang="en-US" dirty="0"/>
              <a:t>Work at the state level focusing on regional issues and providing a practice framework that can be adapted to local environment</a:t>
            </a:r>
          </a:p>
          <a:p>
            <a:r>
              <a:rPr lang="en-US" altLang="en-US" dirty="0"/>
              <a:t>These activities at the building level need to be funded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Sustaining School Mental Health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1_MDE_TRAINING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1_MDE_TRAINING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0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5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6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7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8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19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0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1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2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5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6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7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8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29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3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4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5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6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7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8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ppt/theme/themeOverride9.xml><?xml version="1.0" encoding="utf-8"?>
<a:themeOverride xmlns:a="http://schemas.openxmlformats.org/drawingml/2006/main">
  <a:clrScheme name="Habitat">
    <a:dk1>
      <a:sysClr val="windowText" lastClr="000000"/>
    </a:dk1>
    <a:lt1>
      <a:sysClr val="window" lastClr="FFFFFF"/>
    </a:lt1>
    <a:dk2>
      <a:srgbClr val="194431"/>
    </a:dk2>
    <a:lt2>
      <a:srgbClr val="F0E6C3"/>
    </a:lt2>
    <a:accent1>
      <a:srgbClr val="F8C000"/>
    </a:accent1>
    <a:accent2>
      <a:srgbClr val="F88600"/>
    </a:accent2>
    <a:accent3>
      <a:srgbClr val="F83500"/>
    </a:accent3>
    <a:accent4>
      <a:srgbClr val="8B723D"/>
    </a:accent4>
    <a:accent5>
      <a:srgbClr val="818B3D"/>
    </a:accent5>
    <a:accent6>
      <a:srgbClr val="586215"/>
    </a:accent6>
    <a:hlink>
      <a:srgbClr val="FF621D"/>
    </a:hlink>
    <a:folHlink>
      <a:srgbClr val="F3D2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4131</TotalTime>
  <Words>2688</Words>
  <Application>Microsoft Office PowerPoint</Application>
  <PresentationFormat>Widescreen</PresentationFormat>
  <Paragraphs>363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1_Median</vt:lpstr>
      <vt:lpstr>R1_MDE_TRAINING</vt:lpstr>
      <vt:lpstr>1_R1_MDE_TRAINING</vt:lpstr>
      <vt:lpstr>PowerPoint Presentation</vt:lpstr>
      <vt:lpstr>PowerPoint Presentation</vt:lpstr>
      <vt:lpstr>We know it works: Evaluation Data from MPS ESMHP</vt:lpstr>
      <vt:lpstr>1 year Research Study: Participants</vt:lpstr>
      <vt:lpstr>1 Year Study: Change Mean Suspension: Full/African American</vt:lpstr>
      <vt:lpstr>Suspension Data  Change in Suspensions from SY06 to SY07</vt:lpstr>
      <vt:lpstr>1 Year Study: Change in Attendance: SY06 to SY07 (N=35, N=20)</vt:lpstr>
      <vt:lpstr>Necessary Features for Success</vt:lpstr>
      <vt:lpstr>Sustaining School Mental Health</vt:lpstr>
      <vt:lpstr>Key Components to Sustainability</vt:lpstr>
      <vt:lpstr>Building Sustainability: Programmatically and Financially</vt:lpstr>
      <vt:lpstr>Collaborative Planning</vt:lpstr>
      <vt:lpstr> Building Service Model</vt:lpstr>
      <vt:lpstr>Financing the Model</vt:lpstr>
      <vt:lpstr>Collaboratively built and Maintained</vt:lpstr>
      <vt:lpstr>Public Sources of Funding for Sustaining</vt:lpstr>
      <vt:lpstr>Private Sources of Funding for Sustaining</vt:lpstr>
      <vt:lpstr>Making the Case – Schools </vt:lpstr>
      <vt:lpstr>Making the Case – County and State</vt:lpstr>
      <vt:lpstr>Make the Case – Health Plans</vt:lpstr>
      <vt:lpstr>Funding, Design and Outcomes</vt:lpstr>
      <vt:lpstr>What School Staff Had to Say</vt:lpstr>
      <vt:lpstr>What Parents had to Say</vt:lpstr>
      <vt:lpstr>Contact Information</vt:lpstr>
      <vt:lpstr>PowerPoint Presentation</vt:lpstr>
      <vt:lpstr>Thank you so much for attending! </vt:lpstr>
    </vt:vector>
  </TitlesOfParts>
  <Company>Hennepin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HSPHD</dc:creator>
  <cp:lastModifiedBy>Neis, Nicole</cp:lastModifiedBy>
  <cp:revision>186</cp:revision>
  <cp:lastPrinted>2012-11-07T15:47:15Z</cp:lastPrinted>
  <dcterms:created xsi:type="dcterms:W3CDTF">2009-10-15T19:59:42Z</dcterms:created>
  <dcterms:modified xsi:type="dcterms:W3CDTF">2017-10-03T15:05:50Z</dcterms:modified>
</cp:coreProperties>
</file>