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4.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25.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theme/theme12.xml" ContentType="application/vnd.openxmlformats-officedocument.theme+xml"/>
  <Override PartName="/ppt/slideLayouts/slideLayout34.xml" ContentType="application/vnd.openxmlformats-officedocument.presentationml.slideLayout+xml"/>
  <Override PartName="/ppt/theme/theme13.xml" ContentType="application/vnd.openxmlformats-officedocument.theme+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theme/theme15.xml" ContentType="application/vnd.openxmlformats-officedocument.theme+xml"/>
  <Override PartName="/ppt/slideLayouts/slideLayout37.xml" ContentType="application/vnd.openxmlformats-officedocument.presentationml.slideLayout+xml"/>
  <Override PartName="/ppt/theme/theme16.xml" ContentType="application/vnd.openxmlformats-officedocument.theme+xml"/>
  <Override PartName="/ppt/slideLayouts/slideLayout3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4.jpg" ContentType="image/jpg"/>
  <Override PartName="/ppt/media/image25.jpg" ContentType="image/jpg"/>
  <Override PartName="/ppt/media/image26.jpg" ContentType="image/jpg"/>
  <Override PartName="/ppt/media/image27.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9" r:id="rId2"/>
    <p:sldMasterId id="2147483681" r:id="rId3"/>
    <p:sldMasterId id="2147483683" r:id="rId4"/>
    <p:sldMasterId id="2147483687" r:id="rId5"/>
    <p:sldMasterId id="2147483689" r:id="rId6"/>
    <p:sldMasterId id="2147483691" r:id="rId7"/>
    <p:sldMasterId id="2147483693" r:id="rId8"/>
    <p:sldMasterId id="2147483695" r:id="rId9"/>
    <p:sldMasterId id="2147483697" r:id="rId10"/>
    <p:sldMasterId id="2147483699" r:id="rId11"/>
    <p:sldMasterId id="2147483701" r:id="rId12"/>
    <p:sldMasterId id="2147483703" r:id="rId13"/>
    <p:sldMasterId id="2147483705" r:id="rId14"/>
    <p:sldMasterId id="2147483707" r:id="rId15"/>
    <p:sldMasterId id="2147483709" r:id="rId16"/>
    <p:sldMasterId id="2147483711" r:id="rId17"/>
  </p:sldMasterIdLst>
  <p:notesMasterIdLst>
    <p:notesMasterId r:id="rId67"/>
  </p:notesMasterIdLst>
  <p:handoutMasterIdLst>
    <p:handoutMasterId r:id="rId68"/>
  </p:handoutMasterIdLst>
  <p:sldIdLst>
    <p:sldId id="359" r:id="rId18"/>
    <p:sldId id="360" r:id="rId19"/>
    <p:sldId id="371" r:id="rId20"/>
    <p:sldId id="258" r:id="rId21"/>
    <p:sldId id="259" r:id="rId22"/>
    <p:sldId id="268" r:id="rId23"/>
    <p:sldId id="269" r:id="rId24"/>
    <p:sldId id="301" r:id="rId25"/>
    <p:sldId id="348" r:id="rId26"/>
    <p:sldId id="316" r:id="rId27"/>
    <p:sldId id="355" r:id="rId28"/>
    <p:sldId id="273" r:id="rId29"/>
    <p:sldId id="266" r:id="rId30"/>
    <p:sldId id="342" r:id="rId31"/>
    <p:sldId id="296" r:id="rId32"/>
    <p:sldId id="353" r:id="rId33"/>
    <p:sldId id="317" r:id="rId34"/>
    <p:sldId id="318" r:id="rId35"/>
    <p:sldId id="356" r:id="rId36"/>
    <p:sldId id="291" r:id="rId37"/>
    <p:sldId id="357" r:id="rId38"/>
    <p:sldId id="358" r:id="rId39"/>
    <p:sldId id="389" r:id="rId40"/>
    <p:sldId id="275" r:id="rId41"/>
    <p:sldId id="370" r:id="rId42"/>
    <p:sldId id="372" r:id="rId43"/>
    <p:sldId id="363" r:id="rId44"/>
    <p:sldId id="373" r:id="rId45"/>
    <p:sldId id="364" r:id="rId46"/>
    <p:sldId id="365" r:id="rId47"/>
    <p:sldId id="366" r:id="rId48"/>
    <p:sldId id="367" r:id="rId49"/>
    <p:sldId id="368" r:id="rId50"/>
    <p:sldId id="369" r:id="rId51"/>
    <p:sldId id="374" r:id="rId52"/>
    <p:sldId id="376" r:id="rId53"/>
    <p:sldId id="377" r:id="rId54"/>
    <p:sldId id="378" r:id="rId55"/>
    <p:sldId id="379" r:id="rId56"/>
    <p:sldId id="380" r:id="rId57"/>
    <p:sldId id="381" r:id="rId58"/>
    <p:sldId id="375" r:id="rId59"/>
    <p:sldId id="256" r:id="rId60"/>
    <p:sldId id="257" r:id="rId61"/>
    <p:sldId id="391" r:id="rId62"/>
    <p:sldId id="390" r:id="rId63"/>
    <p:sldId id="392" r:id="rId64"/>
    <p:sldId id="393" r:id="rId65"/>
    <p:sldId id="388" r:id="rId66"/>
  </p:sldIdLst>
  <p:sldSz cx="9144000" cy="6858000" type="screen4x3"/>
  <p:notesSz cx="7010400" cy="9296400"/>
  <p:embeddedFontLst>
    <p:embeddedFont>
      <p:font typeface="Calibri" panose="020F0502020204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Constantia" panose="02030602050306030303" pitchFamily="18" charset="0"/>
      <p:regular r:id="rId75"/>
      <p:bold r:id="rId76"/>
      <p:italic r:id="rId77"/>
      <p:boldItalic r:id="rId78"/>
    </p:embeddedFont>
    <p:embeddedFont>
      <p:font typeface="Franklin Gothic Book" panose="020B0503020102020204" pitchFamily="34" charset="0"/>
      <p:regular r:id="rId79"/>
      <p:italic r:id="rId80"/>
    </p:embeddedFont>
    <p:embeddedFont>
      <p:font typeface="Franklin Gothic Medium" panose="020B0603020102020204" pitchFamily="34" charset="0"/>
      <p:regular r:id="rId81"/>
      <p:italic r:id="rId82"/>
    </p:embeddedFont>
    <p:embeddedFont>
      <p:font typeface="Merriweather" panose="020B0604020202020204" charset="0"/>
      <p:regular r:id="rId83"/>
      <p:bold r:id="rId84"/>
      <p:italic r:id="rId85"/>
      <p:boldItalic r:id="rId86"/>
    </p:embeddedFont>
    <p:embeddedFont>
      <p:font typeface="Roboto" panose="020B0604020202020204" charset="0"/>
      <p:regular r:id="rId87"/>
      <p:bold r:id="rId88"/>
      <p:italic r:id="rId89"/>
      <p:boldItalic r:id="rId90"/>
    </p:embeddedFont>
    <p:embeddedFont>
      <p:font typeface="Trebuchet MS" panose="020B0603020202020204" pitchFamily="34" charset="0"/>
      <p:regular r:id="rId91"/>
      <p:bold r:id="rId92"/>
      <p:italic r:id="rId93"/>
      <p:boldItalic r:id="rId94"/>
    </p:embeddedFont>
    <p:embeddedFont>
      <p:font typeface="Tw Cen MT Condensed Extra Bold" panose="020B0803020202020204" pitchFamily="34" charset="0"/>
      <p:regular r:id="rId95"/>
    </p:embeddedFont>
    <p:embeddedFont>
      <p:font typeface="Yanone Kaffeesatz" panose="020B0604020202020204" charset="0"/>
      <p:regular r:id="rId96"/>
      <p:bold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8769" autoAdjust="0"/>
  </p:normalViewPr>
  <p:slideViewPr>
    <p:cSldViewPr snapToGrid="0" showGuides="1">
      <p:cViewPr varScale="1">
        <p:scale>
          <a:sx n="53" d="100"/>
          <a:sy n="53" d="100"/>
        </p:scale>
        <p:origin x="1574" y="43"/>
      </p:cViewPr>
      <p:guideLst>
        <p:guide orient="horz" pos="2160"/>
        <p:guide pos="2904"/>
      </p:guideLst>
    </p:cSldViewPr>
  </p:slideViewPr>
  <p:notesTextViewPr>
    <p:cViewPr>
      <p:scale>
        <a:sx n="1" d="1"/>
        <a:sy n="1" d="1"/>
      </p:scale>
      <p:origin x="0" y="0"/>
    </p:cViewPr>
  </p:notesTextViewPr>
  <p:sorterViewPr>
    <p:cViewPr>
      <p:scale>
        <a:sx n="100" d="100"/>
        <a:sy n="100" d="100"/>
      </p:scale>
      <p:origin x="0" y="-119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handoutMaster" Target="handoutMasters/handout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font" Target="fonts/font21.fntdata"/><Relationship Id="rId97" Type="http://schemas.openxmlformats.org/officeDocument/2006/relationships/font" Target="fonts/font29.fntdata"/><Relationship Id="rId7" Type="http://schemas.openxmlformats.org/officeDocument/2006/relationships/slideMaster" Target="slideMasters/slideMaster7.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font" Target="fonts/font14.fntdata"/><Relationship Id="rId90" Type="http://schemas.openxmlformats.org/officeDocument/2006/relationships/font" Target="fonts/font22.fntdata"/><Relationship Id="rId95" Type="http://schemas.openxmlformats.org/officeDocument/2006/relationships/font" Target="fonts/font27.fntdata"/><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font" Target="fonts/font1.fntdata"/><Relationship Id="rId77" Type="http://schemas.openxmlformats.org/officeDocument/2006/relationships/font" Target="fonts/font9.fntdata"/><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font" Target="fonts/font25.fntdata"/><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notesMaster" Target="notesMasters/notesMaster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D02C-4F58-9FE1-7EC933A304F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D02C-4F58-9FE1-7EC933A304F7}"/>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D02C-4F58-9FE1-7EC933A304F7}"/>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4-D02C-4F58-9FE1-7EC933A304F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Sheet2!$A$1:$A$4</c:f>
              <c:strCache>
                <c:ptCount val="4"/>
                <c:pt idx="0">
                  <c:v>Under 100% FPL
($24,300 for a family of 4)</c:v>
                </c:pt>
                <c:pt idx="1">
                  <c:v>Under 130% FPL
($31,590 for a family of 4)</c:v>
                </c:pt>
                <c:pt idx="2">
                  <c:v>Under 185% FPL
$44,955 for a family of 4)</c:v>
                </c:pt>
                <c:pt idx="3">
                  <c:v>Over 185% FPL</c:v>
                </c:pt>
              </c:strCache>
            </c:strRef>
          </c:cat>
          <c:val>
            <c:numRef>
              <c:f>Sheet2!$B$1:$B$4</c:f>
              <c:numCache>
                <c:formatCode>General</c:formatCode>
                <c:ptCount val="4"/>
                <c:pt idx="0">
                  <c:v>36.799999999999997</c:v>
                </c:pt>
                <c:pt idx="1">
                  <c:v>34.5</c:v>
                </c:pt>
                <c:pt idx="2">
                  <c:v>30.8</c:v>
                </c:pt>
                <c:pt idx="3">
                  <c:v>5.8</c:v>
                </c:pt>
              </c:numCache>
            </c:numRef>
          </c:val>
          <c:extLst>
            <c:ext xmlns:c16="http://schemas.microsoft.com/office/drawing/2014/chart" uri="{C3380CC4-5D6E-409C-BE32-E72D297353CC}">
              <c16:uniqueId val="{00000000-D02C-4F58-9FE1-7EC933A304F7}"/>
            </c:ext>
          </c:extLst>
        </c:ser>
        <c:dLbls>
          <c:dLblPos val="outEnd"/>
          <c:showLegendKey val="0"/>
          <c:showVal val="1"/>
          <c:showCatName val="0"/>
          <c:showSerName val="0"/>
          <c:showPercent val="0"/>
          <c:showBubbleSize val="0"/>
        </c:dLbls>
        <c:gapWidth val="100"/>
        <c:overlap val="31"/>
        <c:axId val="345504440"/>
        <c:axId val="345501696"/>
      </c:barChart>
      <c:catAx>
        <c:axId val="34550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01696"/>
        <c:crosses val="autoZero"/>
        <c:auto val="1"/>
        <c:lblAlgn val="ctr"/>
        <c:lblOffset val="100"/>
        <c:noMultiLvlLbl val="0"/>
      </c:catAx>
      <c:valAx>
        <c:axId val="34550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04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01388291226112"/>
          <c:y val="0.21567450703800714"/>
          <c:w val="0.85554017880544531"/>
          <c:h val="0.7038873614992891"/>
        </c:manualLayout>
      </c:layout>
      <c:lineChart>
        <c:grouping val="standard"/>
        <c:varyColors val="0"/>
        <c:ser>
          <c:idx val="0"/>
          <c:order val="0"/>
          <c:tx>
            <c:strRef>
              <c:f>Sheet1!$B$1</c:f>
              <c:strCache>
                <c:ptCount val="1"/>
                <c:pt idx="0">
                  <c:v>Food shelf visits total</c:v>
                </c:pt>
              </c:strCache>
            </c:strRef>
          </c:tx>
          <c:spPr>
            <a:ln w="28575" cap="rnd">
              <a:solidFill>
                <a:schemeClr val="accent1"/>
              </a:solidFill>
              <a:round/>
            </a:ln>
            <a:effectLst/>
          </c:spPr>
          <c:marker>
            <c:symbol val="none"/>
          </c:marker>
          <c:cat>
            <c:numRef>
              <c:f>Sheet1!$A$2:$A$17</c:f>
              <c:numCache>
                <c:formatCode>General</c:formatCode>
                <c:ptCount val="16"/>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numCache>
            </c:numRef>
          </c:cat>
          <c:val>
            <c:numRef>
              <c:f>Sheet1!$B$2:$B$17</c:f>
              <c:numCache>
                <c:formatCode>_(* #,##0_);_(* \(#,##0\);_(* "-"??_);_(@_)</c:formatCode>
                <c:ptCount val="16"/>
                <c:pt idx="0">
                  <c:v>1433786</c:v>
                </c:pt>
                <c:pt idx="1">
                  <c:v>1610507</c:v>
                </c:pt>
                <c:pt idx="2">
                  <c:v>1757387</c:v>
                </c:pt>
                <c:pt idx="3">
                  <c:v>1783299</c:v>
                </c:pt>
                <c:pt idx="4">
                  <c:v>1877817</c:v>
                </c:pt>
                <c:pt idx="5">
                  <c:v>1970476</c:v>
                </c:pt>
                <c:pt idx="6">
                  <c:v>2271933</c:v>
                </c:pt>
                <c:pt idx="7">
                  <c:v>2768622</c:v>
                </c:pt>
                <c:pt idx="8">
                  <c:v>2906736</c:v>
                </c:pt>
                <c:pt idx="9">
                  <c:v>3097905</c:v>
                </c:pt>
                <c:pt idx="10">
                  <c:v>3134231</c:v>
                </c:pt>
                <c:pt idx="11">
                  <c:v>3209991</c:v>
                </c:pt>
                <c:pt idx="12">
                  <c:v>3353350</c:v>
                </c:pt>
                <c:pt idx="13">
                  <c:v>3281389</c:v>
                </c:pt>
                <c:pt idx="14">
                  <c:v>3327388</c:v>
                </c:pt>
                <c:pt idx="15">
                  <c:v>3117865</c:v>
                </c:pt>
              </c:numCache>
            </c:numRef>
          </c:val>
          <c:smooth val="0"/>
          <c:extLst>
            <c:ext xmlns:c16="http://schemas.microsoft.com/office/drawing/2014/chart" uri="{C3380CC4-5D6E-409C-BE32-E72D297353CC}">
              <c16:uniqueId val="{00000000-AD4E-471D-941C-409D2354F053}"/>
            </c:ext>
          </c:extLst>
        </c:ser>
        <c:dLbls>
          <c:showLegendKey val="0"/>
          <c:showVal val="0"/>
          <c:showCatName val="0"/>
          <c:showSerName val="0"/>
          <c:showPercent val="0"/>
          <c:showBubbleSize val="0"/>
        </c:dLbls>
        <c:smooth val="0"/>
        <c:axId val="339438312"/>
        <c:axId val="345504048"/>
      </c:lineChart>
      <c:catAx>
        <c:axId val="33943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5504048"/>
        <c:crosses val="autoZero"/>
        <c:auto val="1"/>
        <c:lblAlgn val="ctr"/>
        <c:lblOffset val="100"/>
        <c:noMultiLvlLbl val="0"/>
      </c:catAx>
      <c:valAx>
        <c:axId val="34550404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438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205472-C070-40CF-8513-28F6A03AE87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Draft</a:t>
            </a:r>
          </a:p>
        </p:txBody>
      </p:sp>
      <p:sp>
        <p:nvSpPr>
          <p:cNvPr id="3" name="Date Placeholder 2">
            <a:extLst>
              <a:ext uri="{FF2B5EF4-FFF2-40B4-BE49-F238E27FC236}">
                <a16:creationId xmlns:a16="http://schemas.microsoft.com/office/drawing/2014/main" id="{A439A773-22B3-46B9-8440-0C269F671D6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a:t>9/18/2018</a:t>
            </a:r>
          </a:p>
        </p:txBody>
      </p:sp>
      <p:sp>
        <p:nvSpPr>
          <p:cNvPr id="4" name="Footer Placeholder 3">
            <a:extLst>
              <a:ext uri="{FF2B5EF4-FFF2-40B4-BE49-F238E27FC236}">
                <a16:creationId xmlns:a16="http://schemas.microsoft.com/office/drawing/2014/main" id="{D14169A5-F35D-4532-B9A6-1E66E7FE8AE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B6E302-2BC5-42B9-8072-E18EAAB4D74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45BB144-0CD5-4251-BCEE-FD42E7FB0F84}" type="slidenum">
              <a:rPr lang="en-US" smtClean="0"/>
              <a:t>‹#›</a:t>
            </a:fld>
            <a:endParaRPr lang="en-US"/>
          </a:p>
        </p:txBody>
      </p:sp>
    </p:spTree>
    <p:extLst>
      <p:ext uri="{BB962C8B-B14F-4D97-AF65-F5344CB8AC3E}">
        <p14:creationId xmlns:p14="http://schemas.microsoft.com/office/powerpoint/2010/main" val="251294497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Draft</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r>
              <a:rPr lang="en-US"/>
              <a:t>9/18/2018</a:t>
            </a:r>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1AC7970-51CB-4CEF-B9BA-08C25007092E}" type="slidenum">
              <a:rPr lang="en-US" smtClean="0"/>
              <a:t>‹#›</a:t>
            </a:fld>
            <a:endParaRPr lang="en-US"/>
          </a:p>
        </p:txBody>
      </p:sp>
    </p:spTree>
    <p:extLst>
      <p:ext uri="{BB962C8B-B14F-4D97-AF65-F5344CB8AC3E}">
        <p14:creationId xmlns:p14="http://schemas.microsoft.com/office/powerpoint/2010/main" val="332914432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7884CC54-B9A9-4966-A9FC-D0CA2DBB9742}" type="slidenum">
              <a:rPr lang="en-US">
                <a:solidFill>
                  <a:prstClr val="black"/>
                </a:solidFill>
                <a:latin typeface="Calibri"/>
              </a:rPr>
              <a:pPr defTabSz="931774"/>
              <a:t>4</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4D07A78F-1DDA-4FD3-9499-A32BB32B34AA}"/>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286878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2CB18067-5E4D-446E-B943-129684605F8E}" type="slidenum">
              <a:rPr lang="en-US">
                <a:solidFill>
                  <a:prstClr val="black"/>
                </a:solidFill>
                <a:latin typeface="Calibri"/>
              </a:rPr>
              <a:pPr defTabSz="931774"/>
              <a:t>16</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6A2A7DB5-D0E6-4A83-AFCB-D8C031FE1D46}"/>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207306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SNAP helps</a:t>
            </a:r>
            <a:r>
              <a:rPr lang="en-US" baseline="0" dirty="0"/>
              <a:t> low income families put food on the table. A household of 3 must make less than $33,700 a year to qualify.</a:t>
            </a:r>
          </a:p>
          <a:p>
            <a:endParaRPr lang="en-US" dirty="0"/>
          </a:p>
          <a:p>
            <a:r>
              <a:rPr lang="en-US" dirty="0"/>
              <a:t>The average monthly</a:t>
            </a:r>
            <a:r>
              <a:rPr lang="en-US" baseline="0" dirty="0"/>
              <a:t> benefit in Minnesota is $105 per household. </a:t>
            </a:r>
            <a:r>
              <a:rPr lang="en-US" dirty="0"/>
              <a:t>The average benefit from SNAP in Minnesota is just $1.17 per meal.</a:t>
            </a:r>
          </a:p>
          <a:p>
            <a:endParaRPr lang="en-US" dirty="0"/>
          </a:p>
          <a:p>
            <a:r>
              <a:rPr lang="en-US" dirty="0"/>
              <a:t>In</a:t>
            </a:r>
            <a:r>
              <a:rPr lang="en-US" baseline="0" dirty="0"/>
              <a:t> Minnesota, </a:t>
            </a:r>
            <a:r>
              <a:rPr lang="en-US" dirty="0"/>
              <a:t>46% of people served are children, 15% are adults with disabilities,</a:t>
            </a:r>
            <a:r>
              <a:rPr lang="en-US" baseline="0" dirty="0"/>
              <a:t> 9% are seniors.</a:t>
            </a:r>
            <a:endParaRPr lang="en-US" dirty="0"/>
          </a:p>
          <a:p>
            <a:endParaRPr lang="en-US" dirty="0"/>
          </a:p>
          <a:p>
            <a:pPr defTabSz="931774">
              <a:defRPr/>
            </a:pPr>
            <a:r>
              <a:rPr lang="en-US" dirty="0"/>
              <a:t>Largest and most effective anti-hunger program in the country – it lifts</a:t>
            </a:r>
            <a:r>
              <a:rPr lang="en-US" baseline="0" dirty="0"/>
              <a:t> over 4 million Americans above the poverty line.</a:t>
            </a:r>
            <a:endParaRPr lang="en-US" dirty="0"/>
          </a:p>
          <a:p>
            <a:endParaRPr lang="en-US" dirty="0"/>
          </a:p>
        </p:txBody>
      </p:sp>
      <p:sp>
        <p:nvSpPr>
          <p:cNvPr id="4" name="Slide Number Placeholder 3"/>
          <p:cNvSpPr>
            <a:spLocks noGrp="1"/>
          </p:cNvSpPr>
          <p:nvPr>
            <p:ph type="sldNum" sz="quarter" idx="10"/>
          </p:nvPr>
        </p:nvSpPr>
        <p:spPr/>
        <p:txBody>
          <a:bodyPr/>
          <a:lstStyle/>
          <a:p>
            <a:pPr defTabSz="931774"/>
            <a:fld id="{7884CC54-B9A9-4966-A9FC-D0CA2DBB9742}" type="slidenum">
              <a:rPr lang="en-US">
                <a:solidFill>
                  <a:prstClr val="black"/>
                </a:solidFill>
                <a:latin typeface="Calibri"/>
              </a:rPr>
              <a:pPr defTabSz="931774"/>
              <a:t>17</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52751B7C-0F85-43B9-AE17-EF47E3BA72D0}"/>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1253294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Draft</a:t>
            </a:r>
          </a:p>
        </p:txBody>
      </p:sp>
      <p:sp>
        <p:nvSpPr>
          <p:cNvPr id="5" name="Slide Number Placeholder 4"/>
          <p:cNvSpPr>
            <a:spLocks noGrp="1"/>
          </p:cNvSpPr>
          <p:nvPr>
            <p:ph type="sldNum" sz="quarter" idx="5"/>
          </p:nvPr>
        </p:nvSpPr>
        <p:spPr/>
        <p:txBody>
          <a:bodyPr/>
          <a:lstStyle/>
          <a:p>
            <a:fld id="{11AC7970-51CB-4CEF-B9BA-08C25007092E}" type="slidenum">
              <a:rPr lang="en-US" smtClean="0"/>
              <a:t>22</a:t>
            </a:fld>
            <a:endParaRPr lang="en-US"/>
          </a:p>
        </p:txBody>
      </p:sp>
    </p:spTree>
    <p:extLst>
      <p:ext uri="{BB962C8B-B14F-4D97-AF65-F5344CB8AC3E}">
        <p14:creationId xmlns:p14="http://schemas.microsoft.com/office/powerpoint/2010/main" val="2222954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Draft</a:t>
            </a:r>
          </a:p>
        </p:txBody>
      </p:sp>
      <p:sp>
        <p:nvSpPr>
          <p:cNvPr id="5" name="Slide Number Placeholder 4"/>
          <p:cNvSpPr>
            <a:spLocks noGrp="1"/>
          </p:cNvSpPr>
          <p:nvPr>
            <p:ph type="sldNum" sz="quarter" idx="5"/>
          </p:nvPr>
        </p:nvSpPr>
        <p:spPr/>
        <p:txBody>
          <a:bodyPr/>
          <a:lstStyle/>
          <a:p>
            <a:fld id="{11AC7970-51CB-4CEF-B9BA-08C25007092E}" type="slidenum">
              <a:rPr lang="en-US" smtClean="0"/>
              <a:t>23</a:t>
            </a:fld>
            <a:endParaRPr lang="en-US"/>
          </a:p>
        </p:txBody>
      </p:sp>
    </p:spTree>
    <p:extLst>
      <p:ext uri="{BB962C8B-B14F-4D97-AF65-F5344CB8AC3E}">
        <p14:creationId xmlns:p14="http://schemas.microsoft.com/office/powerpoint/2010/main" val="139118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lstStyle/>
          <a:p>
            <a:r>
              <a:rPr lang="en-US" dirty="0"/>
              <a:t>Add Joe 789-9849</a:t>
            </a:r>
          </a:p>
        </p:txBody>
      </p:sp>
      <p:sp>
        <p:nvSpPr>
          <p:cNvPr id="4" name="Slide Number Placeholder 3"/>
          <p:cNvSpPr>
            <a:spLocks noGrp="1"/>
          </p:cNvSpPr>
          <p:nvPr>
            <p:ph type="sldNum" sz="quarter" idx="10"/>
          </p:nvPr>
        </p:nvSpPr>
        <p:spPr/>
        <p:txBody>
          <a:bodyPr/>
          <a:lstStyle/>
          <a:p>
            <a:pPr defTabSz="931774"/>
            <a:fld id="{2CB18067-5E4D-446E-B943-129684605F8E}" type="slidenum">
              <a:rPr lang="en-US">
                <a:solidFill>
                  <a:prstClr val="black"/>
                </a:solidFill>
                <a:latin typeface="Calibri"/>
              </a:rPr>
              <a:pPr defTabSz="931774"/>
              <a:t>24</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82643E4A-AA2F-4A26-B04F-C0BD63D43254}"/>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1076859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AAF6A-ACD1-4992-82DF-EFE038C4D78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72849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8eda6d80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58eda6d80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8faf2da1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8faf2da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000"/>
              <a:t>For many children and youth, often the most nutritious meal in a day is the one that they receive through the school breakfast or lunch programs.</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US" sz="1000"/>
              <a:t>Good nutrition is an important contributor to students’ abilities to focus in class and succeed academically.</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US" sz="1000"/>
              <a:t>Child Nutrition Programs - Free &amp; Reduced Meals</a:t>
            </a:r>
            <a:endParaRPr sz="1000"/>
          </a:p>
          <a:p>
            <a:pPr marL="0" lvl="0" indent="0" algn="l" rtl="0">
              <a:spcBef>
                <a:spcPts val="0"/>
              </a:spcBef>
              <a:spcAft>
                <a:spcPts val="0"/>
              </a:spcAft>
              <a:buNone/>
            </a:pPr>
            <a:r>
              <a:rPr lang="en-US" sz="1000"/>
              <a:t>Children from families with incomes at or below 130 of the poverty level are eligible for free meals while children from families with incomes between 130% to 185% of federal poverty level are eligible for reduced price school meals.  </a:t>
            </a:r>
            <a:endParaRPr sz="1000"/>
          </a:p>
          <a:p>
            <a:pPr marL="0" lvl="0" indent="0" algn="l" rtl="0">
              <a:spcBef>
                <a:spcPts val="0"/>
              </a:spcBef>
              <a:spcAft>
                <a:spcPts val="0"/>
              </a:spcAft>
              <a:buNone/>
            </a:pPr>
            <a:r>
              <a:rPr lang="en-US" b="1">
                <a:latin typeface="Merriweather"/>
                <a:ea typeface="Merriweather"/>
                <a:cs typeface="Merriweather"/>
                <a:sym typeface="Merriweather"/>
              </a:rPr>
              <a:t>Based on 2018 enrollment data, 34.65% of the total student population eligible for free and reduced priced meals.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1000"/>
              <a:t>The term “homeless children and youth” means individuals who lack a fixed, regular, and adequate nighttime residence…</a:t>
            </a:r>
            <a:endParaRPr sz="1000"/>
          </a:p>
          <a:p>
            <a:pPr marL="0" lvl="0" indent="0" algn="l" rtl="0">
              <a:spcBef>
                <a:spcPts val="0"/>
              </a:spcBef>
              <a:spcAft>
                <a:spcPts val="0"/>
              </a:spcAft>
              <a:buNone/>
            </a:pPr>
            <a:r>
              <a:rPr lang="en-US"/>
              <a:t>McKinney-Vento Act - federal legislation that establishes the educational definition of homelessness to have access to free, appropriate public education, authorizes rights and services aimed to provide educational stability and continuity for students experiencing housing transitions and requires districts to designate a Homeless Liaison to oversee implementation of the Act throughout all school districts.</a:t>
            </a:r>
            <a:endParaRPr/>
          </a:p>
          <a:p>
            <a:pPr marL="0" lvl="0" indent="0" algn="l" rtl="0">
              <a:spcBef>
                <a:spcPts val="0"/>
              </a:spcBef>
              <a:spcAft>
                <a:spcPts val="0"/>
              </a:spcAft>
              <a:buNone/>
            </a:pPr>
            <a:endParaRPr/>
          </a:p>
          <a:p>
            <a:pPr marL="228600" lvl="0" indent="-133985" algn="l" rtl="0">
              <a:spcBef>
                <a:spcPts val="0"/>
              </a:spcBef>
              <a:spcAft>
                <a:spcPts val="0"/>
              </a:spcAft>
              <a:buClr>
                <a:srgbClr val="000000"/>
              </a:buClr>
              <a:buSzPts val="1100"/>
              <a:buFont typeface="Arial"/>
              <a:buChar char="●"/>
            </a:pPr>
            <a:r>
              <a:rPr lang="en-US"/>
              <a:t>are sharing the housing of other persons due to loss of housing, economic hardship, or a similar reason; </a:t>
            </a:r>
            <a:endParaRPr/>
          </a:p>
          <a:p>
            <a:pPr marL="228600" lvl="0" indent="-133985" algn="l" rtl="0">
              <a:spcBef>
                <a:spcPts val="0"/>
              </a:spcBef>
              <a:spcAft>
                <a:spcPts val="0"/>
              </a:spcAft>
              <a:buClr>
                <a:srgbClr val="000000"/>
              </a:buClr>
              <a:buSzPts val="1100"/>
              <a:buFont typeface="Arial"/>
              <a:buChar char="●"/>
            </a:pPr>
            <a:r>
              <a:rPr lang="en-US"/>
              <a:t>are living in motels, hotels, trailer parks, or camping grounds due to the lack of alternative adequate accommodations; </a:t>
            </a:r>
            <a:endParaRPr/>
          </a:p>
          <a:p>
            <a:pPr marL="228600" lvl="0" indent="-133985" algn="l" rtl="0">
              <a:spcBef>
                <a:spcPts val="0"/>
              </a:spcBef>
              <a:spcAft>
                <a:spcPts val="0"/>
              </a:spcAft>
              <a:buClr>
                <a:srgbClr val="000000"/>
              </a:buClr>
              <a:buSzPts val="1100"/>
              <a:buFont typeface="Arial"/>
              <a:buChar char="●"/>
            </a:pPr>
            <a:r>
              <a:rPr lang="en-US"/>
              <a:t>are living in emergency or transitional shelters; </a:t>
            </a:r>
            <a:endParaRPr/>
          </a:p>
          <a:p>
            <a:pPr marL="228600" lvl="0" indent="-133985" algn="l" rtl="0">
              <a:spcBef>
                <a:spcPts val="0"/>
              </a:spcBef>
              <a:spcAft>
                <a:spcPts val="0"/>
              </a:spcAft>
              <a:buClr>
                <a:srgbClr val="000000"/>
              </a:buClr>
              <a:buSzPts val="1100"/>
              <a:buFont typeface="Arial"/>
              <a:buChar char="●"/>
            </a:pPr>
            <a:r>
              <a:rPr lang="en-US"/>
              <a:t>are abandoned in hospitals;</a:t>
            </a:r>
            <a:endParaRPr/>
          </a:p>
          <a:p>
            <a:pPr marL="228600" lvl="0" indent="-133985" algn="l" rtl="0">
              <a:spcBef>
                <a:spcPts val="0"/>
              </a:spcBef>
              <a:spcAft>
                <a:spcPts val="0"/>
              </a:spcAft>
              <a:buClr>
                <a:srgbClr val="000000"/>
              </a:buClr>
              <a:buSzPts val="1100"/>
              <a:buFont typeface="Arial"/>
              <a:buChar char="●"/>
            </a:pPr>
            <a:r>
              <a:rPr lang="en-US"/>
              <a:t>have a primary nighttime residence that is a public or private place not designed for or ordinarily used as a regular sleeping accommodation for human beings…;</a:t>
            </a:r>
            <a:endParaRPr/>
          </a:p>
          <a:p>
            <a:pPr marL="228600" lvl="0" indent="-133985" algn="l" rtl="0">
              <a:spcBef>
                <a:spcPts val="0"/>
              </a:spcBef>
              <a:spcAft>
                <a:spcPts val="0"/>
              </a:spcAft>
              <a:buClr>
                <a:srgbClr val="000000"/>
              </a:buClr>
              <a:buSzPts val="1100"/>
              <a:buFont typeface="Arial"/>
              <a:buChar char="●"/>
            </a:pPr>
            <a:r>
              <a:rPr lang="en-US"/>
              <a:t>living in cars, parks, public spaces, abandoned buildings, substandard housing, bus or train stations, or similar settings;</a:t>
            </a:r>
            <a:endParaRPr/>
          </a:p>
          <a:p>
            <a:pPr marL="228600" lvl="0" indent="-133985" algn="l" rtl="0">
              <a:spcBef>
                <a:spcPts val="0"/>
              </a:spcBef>
              <a:spcAft>
                <a:spcPts val="0"/>
              </a:spcAft>
              <a:buClr>
                <a:srgbClr val="000000"/>
              </a:buClr>
              <a:buSzPts val="1100"/>
              <a:buFont typeface="Arial"/>
              <a:buChar char="●"/>
            </a:pPr>
            <a:r>
              <a:rPr lang="en-US"/>
              <a:t>migratory children live in any of the previously described circumstances.</a:t>
            </a:r>
            <a:endParaRPr sz="1000"/>
          </a:p>
          <a:p>
            <a:pPr marL="0" lvl="0" indent="0" algn="l" rtl="0">
              <a:lnSpc>
                <a:spcPct val="90000"/>
              </a:lnSpc>
              <a:spcBef>
                <a:spcPts val="0"/>
              </a:spcBef>
              <a:spcAft>
                <a:spcPts val="0"/>
              </a:spcAft>
              <a:buNone/>
            </a:pPr>
            <a:endParaRPr sz="1000"/>
          </a:p>
          <a:p>
            <a:pPr marL="0" lvl="0" indent="0" algn="l" rtl="0">
              <a:lnSpc>
                <a:spcPct val="90000"/>
              </a:lnSpc>
              <a:spcBef>
                <a:spcPts val="0"/>
              </a:spcBef>
              <a:spcAft>
                <a:spcPts val="0"/>
              </a:spcAft>
              <a:buNone/>
            </a:pPr>
            <a:r>
              <a:rPr lang="en-US" sz="1000"/>
              <a:t>duration of the school year</a:t>
            </a:r>
            <a:endParaRPr sz="1000"/>
          </a:p>
          <a:p>
            <a:pPr marL="457200" lvl="0" indent="-292100" algn="l" rtl="0">
              <a:lnSpc>
                <a:spcPct val="90000"/>
              </a:lnSpc>
              <a:spcBef>
                <a:spcPts val="0"/>
              </a:spcBef>
              <a:spcAft>
                <a:spcPts val="0"/>
              </a:spcAft>
              <a:buClr>
                <a:srgbClr val="000000"/>
              </a:buClr>
              <a:buSzPts val="1000"/>
              <a:buFont typeface="Arial"/>
              <a:buChar char="●"/>
            </a:pPr>
            <a:r>
              <a:rPr lang="en-US" sz="1000"/>
              <a:t>30 days after the first operating day of the next school year, or until a new eligibility determination is made</a:t>
            </a:r>
            <a:endParaRPr sz="1000"/>
          </a:p>
        </p:txBody>
      </p:sp>
      <p:sp>
        <p:nvSpPr>
          <p:cNvPr id="169" name="Google Shape;16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8faf2da1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8faf2da1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t>Connection to:</a:t>
            </a:r>
            <a:endParaRPr sz="1000"/>
          </a:p>
          <a:p>
            <a:pPr marL="0" lvl="0" indent="0" algn="l" rtl="0">
              <a:spcBef>
                <a:spcPts val="0"/>
              </a:spcBef>
              <a:spcAft>
                <a:spcPts val="0"/>
              </a:spcAft>
              <a:buNone/>
            </a:pPr>
            <a:r>
              <a:rPr lang="en-US" sz="1000"/>
              <a:t>Federal programs, state programs, local/community food programs (food shelves, community meal sites, food distribution programs)</a:t>
            </a:r>
            <a:endParaRPr sz="1000"/>
          </a:p>
          <a:p>
            <a:pPr marL="0" lvl="0" indent="0" algn="l" rtl="0">
              <a:spcBef>
                <a:spcPts val="0"/>
              </a:spcBef>
              <a:spcAft>
                <a:spcPts val="0"/>
              </a:spcAft>
              <a:buNone/>
            </a:pPr>
            <a:r>
              <a:rPr lang="en-US" sz="1000"/>
              <a:t>Community collaborations: Faith Community Partnerships</a:t>
            </a:r>
            <a:endParaRPr sz="1000"/>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219200" y="708025"/>
            <a:ext cx="4727575" cy="35448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716619" y="4489387"/>
            <a:ext cx="5732949" cy="4253103"/>
          </a:xfrm>
          <a:prstGeom prst="rect">
            <a:avLst/>
          </a:prstGeom>
        </p:spPr>
        <p:txBody>
          <a:bodyPr lIns="94932" tIns="94932" rIns="94932" bIns="94932" anchor="t" anchorCtr="0">
            <a:noAutofit/>
          </a:bodyPr>
          <a:lstStyle/>
          <a:p>
            <a:r>
              <a:rPr lang="en-US" dirty="0"/>
              <a:t>Food insecurity is not having the access either financially or geographically to purchase nutritionally adequate (healthy) &amp; culturally relevant</a:t>
            </a:r>
            <a:r>
              <a:rPr lang="en-US" baseline="0" dirty="0"/>
              <a:t> food in a way that the general population does, like from a grocery store.</a:t>
            </a:r>
            <a:endParaRPr dirty="0"/>
          </a:p>
        </p:txBody>
      </p:sp>
      <p:sp>
        <p:nvSpPr>
          <p:cNvPr id="169" name="Shape 169"/>
          <p:cNvSpPr txBox="1">
            <a:spLocks noGrp="1"/>
          </p:cNvSpPr>
          <p:nvPr>
            <p:ph type="sldNum" idx="12"/>
          </p:nvPr>
        </p:nvSpPr>
        <p:spPr>
          <a:xfrm>
            <a:off x="4059180" y="8977133"/>
            <a:ext cx="3105348" cy="472567"/>
          </a:xfrm>
          <a:prstGeom prst="rect">
            <a:avLst/>
          </a:prstGeom>
        </p:spPr>
        <p:txBody>
          <a:bodyPr lIns="94932" tIns="47453" rIns="94932" bIns="47453" anchor="b" anchorCtr="0">
            <a:noAutofit/>
          </a:bodyPr>
          <a:lstStyle/>
          <a:p>
            <a:pPr defTabSz="931774">
              <a:buClr>
                <a:srgbClr val="000000"/>
              </a:buClr>
              <a:buSzPct val="25000"/>
            </a:pPr>
            <a:fld id="{00000000-1234-1234-1234-123412341234}" type="slidenum">
              <a:rPr lang="en-US">
                <a:solidFill>
                  <a:prstClr val="black"/>
                </a:solidFill>
                <a:latin typeface="Calibri"/>
              </a:rPr>
              <a:pPr defTabSz="931774">
                <a:buClr>
                  <a:srgbClr val="000000"/>
                </a:buClr>
                <a:buSzPct val="25000"/>
              </a:pPr>
              <a:t>5</a:t>
            </a:fld>
            <a:endParaRPr lang="en-US">
              <a:solidFill>
                <a:prstClr val="black"/>
              </a:solidFill>
              <a:latin typeface="Calibri"/>
            </a:endParaRPr>
          </a:p>
        </p:txBody>
      </p:sp>
      <p:sp>
        <p:nvSpPr>
          <p:cNvPr id="2" name="Header Placeholder 1">
            <a:extLst>
              <a:ext uri="{FF2B5EF4-FFF2-40B4-BE49-F238E27FC236}">
                <a16:creationId xmlns:a16="http://schemas.microsoft.com/office/drawing/2014/main" id="{6F015052-7007-4D55-98F1-3349D20A5187}"/>
              </a:ext>
            </a:extLst>
          </p:cNvPr>
          <p:cNvSpPr>
            <a:spLocks noGrp="1"/>
          </p:cNvSpPr>
          <p:nvPr>
            <p:ph type="hdr" sz="quarter" idx="13"/>
          </p:nvPr>
        </p:nvSpPr>
        <p:spPr/>
        <p:txBody>
          <a:bodyPr/>
          <a:lstStyle/>
          <a:p>
            <a:r>
              <a:rPr lang="en-US"/>
              <a:t>Draft</a:t>
            </a:r>
          </a:p>
        </p:txBody>
      </p:sp>
    </p:spTree>
    <p:extLst>
      <p:ext uri="{BB962C8B-B14F-4D97-AF65-F5344CB8AC3E}">
        <p14:creationId xmlns:p14="http://schemas.microsoft.com/office/powerpoint/2010/main" val="367966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Faith Community Partnership is a collaborative effort of the Anoka-Hennepin School District and faith-based organizations, connecting schools and communities to mobilize people to meet the needs of students.</a:t>
            </a:r>
            <a:endParaRPr/>
          </a:p>
        </p:txBody>
      </p:sp>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8faf2da1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8faf2da1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Blaine High School: Tiger Takeout</a:t>
            </a:r>
            <a:endParaRPr/>
          </a:p>
          <a:p>
            <a:pPr marL="0" lvl="0" indent="0" algn="l" rtl="0">
              <a:spcBef>
                <a:spcPts val="0"/>
              </a:spcBef>
              <a:spcAft>
                <a:spcPts val="0"/>
              </a:spcAft>
              <a:buNone/>
            </a:pPr>
            <a:r>
              <a:rPr lang="en-US"/>
              <a:t>Coon Rapids Middle School: Winter break meal support</a:t>
            </a:r>
            <a:endParaRPr/>
          </a:p>
          <a:p>
            <a:pPr marL="0" lvl="0" indent="0" algn="l" rtl="0">
              <a:spcBef>
                <a:spcPts val="0"/>
              </a:spcBef>
              <a:spcAft>
                <a:spcPts val="0"/>
              </a:spcAft>
              <a:buNone/>
            </a:pPr>
            <a:r>
              <a:rPr lang="en-US"/>
              <a:t>Mississippi Elementary: The Sheridan Story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r>
              <a:rPr lang="en-US"/>
              <a:t>Poverty is</a:t>
            </a:r>
            <a:r>
              <a:rPr lang="en-US" baseline="0"/>
              <a:t> often seen as something that is only a problem in the developing world. But in reality it’s in our own back yard. We have pockets of extreme poverty across the country including right here in Minnesota. </a:t>
            </a:r>
            <a:endParaRPr lang="en-US"/>
          </a:p>
        </p:txBody>
      </p:sp>
      <p:sp>
        <p:nvSpPr>
          <p:cNvPr id="4" name="Slide Number Placeholder 3"/>
          <p:cNvSpPr>
            <a:spLocks noGrp="1"/>
          </p:cNvSpPr>
          <p:nvPr>
            <p:ph type="sldNum" sz="quarter" idx="10"/>
          </p:nvPr>
        </p:nvSpPr>
        <p:spPr/>
        <p:txBody>
          <a:bodyPr/>
          <a:lstStyle/>
          <a:p>
            <a:pPr defTabSz="931774"/>
            <a:fld id="{2CB18067-5E4D-446E-B943-129684605F8E}" type="slidenum">
              <a:rPr lang="en-US">
                <a:solidFill>
                  <a:prstClr val="black"/>
                </a:solidFill>
                <a:latin typeface="Calibri"/>
              </a:rPr>
              <a:pPr defTabSz="931774"/>
              <a:t>6</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DB3AF3CD-3B25-48FD-8609-9AE99391EFFC}"/>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415989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lstStyle/>
          <a:p>
            <a:r>
              <a:rPr lang="en-US" dirty="0"/>
              <a:t>For</a:t>
            </a:r>
            <a:r>
              <a:rPr lang="en-US" baseline="0" dirty="0"/>
              <a:t> low income households</a:t>
            </a:r>
            <a:r>
              <a:rPr lang="en-US" dirty="0"/>
              <a:t> living at 100% or</a:t>
            </a:r>
            <a:r>
              <a:rPr lang="en-US" baseline="0" dirty="0"/>
              <a:t> bellow </a:t>
            </a:r>
            <a:r>
              <a:rPr lang="en-US" dirty="0"/>
              <a:t>the federal poverty level (an income of $24,300 a year for a family of four) </a:t>
            </a:r>
            <a:r>
              <a:rPr lang="en-US" baseline="0" dirty="0"/>
              <a:t>food insecurity is high – about 1 in 5 low income households are food insecure, and between 1 in 7 are very food insecure which means </a:t>
            </a:r>
            <a:r>
              <a:rPr lang="en-US" b="0" i="0" kern="1200" dirty="0">
                <a:effectLst/>
                <a:latin typeface="+mn-lt"/>
                <a:ea typeface="+mn-ea"/>
                <a:cs typeface="+mn-cs"/>
              </a:rPr>
              <a:t>that, at times during the year, the </a:t>
            </a:r>
            <a:r>
              <a:rPr lang="en-US" b="1" i="0" kern="1200" dirty="0">
                <a:effectLst/>
                <a:latin typeface="+mn-lt"/>
                <a:ea typeface="+mn-ea"/>
                <a:cs typeface="+mn-cs"/>
              </a:rPr>
              <a:t>food</a:t>
            </a:r>
            <a:r>
              <a:rPr lang="en-US" b="0" i="0" kern="1200" dirty="0">
                <a:effectLst/>
                <a:latin typeface="+mn-lt"/>
                <a:ea typeface="+mn-ea"/>
                <a:cs typeface="+mn-cs"/>
              </a:rPr>
              <a:t> intake of household members is reduced and their normal eating patterns are disrupted because the household lacks money and other resources for </a:t>
            </a:r>
            <a:r>
              <a:rPr lang="en-US" b="1" i="0" kern="1200" dirty="0">
                <a:effectLst/>
                <a:latin typeface="+mn-lt"/>
                <a:ea typeface="+mn-ea"/>
                <a:cs typeface="+mn-cs"/>
              </a:rPr>
              <a:t>food</a:t>
            </a:r>
            <a:r>
              <a:rPr lang="en-US" b="0" i="0" kern="1200" dirty="0">
                <a:effectLst/>
                <a:latin typeface="+mn-lt"/>
                <a:ea typeface="+mn-ea"/>
                <a:cs typeface="+mn-cs"/>
              </a:rPr>
              <a:t>.</a:t>
            </a:r>
          </a:p>
          <a:p>
            <a:endParaRPr lang="en-US" baseline="0" dirty="0"/>
          </a:p>
          <a:p>
            <a:r>
              <a:rPr lang="en-US" baseline="0" dirty="0"/>
              <a:t>This graph shows</a:t>
            </a:r>
            <a:r>
              <a:rPr lang="en-US" dirty="0"/>
              <a:t> </a:t>
            </a:r>
            <a:r>
              <a:rPr lang="en-US" baseline="0" dirty="0"/>
              <a:t> what percentage of the population are dealing with hunger</a:t>
            </a:r>
            <a:r>
              <a:rPr lang="en-US" dirty="0"/>
              <a:t>, based on income.</a:t>
            </a:r>
            <a:r>
              <a:rPr lang="en-US" baseline="0" dirty="0"/>
              <a:t> Some families living at 185% of the poverty level </a:t>
            </a:r>
            <a:r>
              <a:rPr lang="en-US" dirty="0"/>
              <a:t>still </a:t>
            </a:r>
            <a:r>
              <a:rPr lang="en-US" baseline="0" dirty="0"/>
              <a:t>face </a:t>
            </a:r>
            <a:r>
              <a:rPr lang="en-US" dirty="0"/>
              <a:t>real challenges related to </a:t>
            </a:r>
            <a:r>
              <a:rPr lang="en-US" baseline="0" dirty="0"/>
              <a:t>hunger.</a:t>
            </a:r>
            <a:endParaRPr lang="en-US" dirty="0"/>
          </a:p>
        </p:txBody>
      </p:sp>
      <p:sp>
        <p:nvSpPr>
          <p:cNvPr id="4" name="Slide Number Placeholder 3"/>
          <p:cNvSpPr>
            <a:spLocks noGrp="1"/>
          </p:cNvSpPr>
          <p:nvPr>
            <p:ph type="sldNum" sz="quarter" idx="10"/>
          </p:nvPr>
        </p:nvSpPr>
        <p:spPr/>
        <p:txBody>
          <a:bodyPr/>
          <a:lstStyle/>
          <a:p>
            <a:pPr defTabSz="931774"/>
            <a:fld id="{2CB18067-5E4D-446E-B943-129684605F8E}" type="slidenum">
              <a:rPr lang="en-US">
                <a:solidFill>
                  <a:prstClr val="black"/>
                </a:solidFill>
                <a:latin typeface="Calibri"/>
              </a:rPr>
              <a:pPr defTabSz="931774"/>
              <a:t>7</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579A8A75-EEB0-487C-9D77-448EFD2FBB2C}"/>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415393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a:defRPr/>
            </a:pPr>
            <a:r>
              <a:rPr lang="en-US" dirty="0"/>
              <a:t>While 10% of white households experience hunger, households of color experience huger rates of up to 21.5%</a:t>
            </a:r>
          </a:p>
          <a:p>
            <a:r>
              <a:rPr lang="en-US" dirty="0"/>
              <a:t> </a:t>
            </a:r>
          </a:p>
          <a:p>
            <a:pPr marL="174708" indent="-174708">
              <a:buFont typeface="Arial" panose="020B0604020202020204" pitchFamily="34" charset="0"/>
              <a:buChar char="•"/>
            </a:pPr>
            <a:r>
              <a:rPr lang="en-US" dirty="0"/>
              <a:t>Schools with majority white</a:t>
            </a:r>
            <a:r>
              <a:rPr lang="en-US" baseline="0" dirty="0"/>
              <a:t> students spend $733 more per student </a:t>
            </a:r>
            <a:r>
              <a:rPr lang="en-US" dirty="0"/>
              <a:t>than </a:t>
            </a:r>
            <a:r>
              <a:rPr lang="en-US" baseline="0" dirty="0"/>
              <a:t>schools with majority of students of color</a:t>
            </a:r>
            <a:endParaRPr lang="en-US" dirty="0"/>
          </a:p>
          <a:p>
            <a:pPr marL="174708" indent="-174708">
              <a:buFont typeface="Arial" panose="020B0604020202020204" pitchFamily="34" charset="0"/>
              <a:buChar char="•"/>
            </a:pPr>
            <a:r>
              <a:rPr lang="en-US" baseline="0" dirty="0"/>
              <a:t>Provide less fresh fruits and low fat milk options</a:t>
            </a:r>
          </a:p>
          <a:p>
            <a:pPr marL="174708" indent="-174708">
              <a:buFont typeface="Arial" panose="020B0604020202020204" pitchFamily="34" charset="0"/>
              <a:buChar char="•"/>
            </a:pPr>
            <a:r>
              <a:rPr lang="en-US" dirty="0"/>
              <a:t>And </a:t>
            </a:r>
            <a:r>
              <a:rPr lang="en-US" baseline="0" dirty="0"/>
              <a:t>are half as likely as to adopt and enforce health standards on vendor foods</a:t>
            </a:r>
          </a:p>
          <a:p>
            <a:pPr marL="174708" indent="-174708">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fld id="{7884CC54-B9A9-4966-A9FC-D0CA2DBB9742}" type="slidenum">
              <a:rPr lang="en-US">
                <a:solidFill>
                  <a:prstClr val="black"/>
                </a:solidFill>
                <a:latin typeface="Calibri"/>
              </a:rPr>
              <a:pPr defTabSz="931774"/>
              <a:t>8</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0BFBF6F6-3BFA-440E-9843-18090AFD2051}"/>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307971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We do really </a:t>
            </a:r>
            <a:r>
              <a:rPr lang="en-US" dirty="0" err="1"/>
              <a:t>really</a:t>
            </a:r>
            <a:r>
              <a:rPr lang="en-US" dirty="0"/>
              <a:t> well in Minnesota when it comes to food</a:t>
            </a:r>
            <a:r>
              <a:rPr lang="en-US" baseline="0" dirty="0"/>
              <a:t> insecurity measures</a:t>
            </a:r>
            <a:endParaRPr lang="en-US" dirty="0"/>
          </a:p>
        </p:txBody>
      </p:sp>
      <p:sp>
        <p:nvSpPr>
          <p:cNvPr id="4" name="Slide Number Placeholder 3"/>
          <p:cNvSpPr>
            <a:spLocks noGrp="1"/>
          </p:cNvSpPr>
          <p:nvPr>
            <p:ph type="sldNum" sz="quarter" idx="10"/>
          </p:nvPr>
        </p:nvSpPr>
        <p:spPr/>
        <p:txBody>
          <a:bodyPr/>
          <a:lstStyle/>
          <a:p>
            <a:fld id="{2CB18067-5E4D-446E-B943-129684605F8E}" type="slidenum">
              <a:rPr lang="en-US" smtClean="0"/>
              <a:t>9</a:t>
            </a:fld>
            <a:endParaRPr lang="en-US"/>
          </a:p>
        </p:txBody>
      </p:sp>
      <p:sp>
        <p:nvSpPr>
          <p:cNvPr id="5" name="Header Placeholder 4">
            <a:extLst>
              <a:ext uri="{FF2B5EF4-FFF2-40B4-BE49-F238E27FC236}">
                <a16:creationId xmlns:a16="http://schemas.microsoft.com/office/drawing/2014/main" id="{9CDA783E-8954-4594-9BC7-B6192C61C4F7}"/>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70725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2CB18067-5E4D-446E-B943-129684605F8E}" type="slidenum">
              <a:rPr lang="en-US">
                <a:solidFill>
                  <a:prstClr val="black"/>
                </a:solidFill>
                <a:latin typeface="Calibri"/>
              </a:rPr>
              <a:pPr defTabSz="931774"/>
              <a:t>10</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6A2A7DB5-D0E6-4A83-AFCB-D8C031FE1D46}"/>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277688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2CB18067-5E4D-446E-B943-129684605F8E}" type="slidenum">
              <a:rPr lang="en-US">
                <a:solidFill>
                  <a:prstClr val="black"/>
                </a:solidFill>
                <a:latin typeface="Calibri"/>
              </a:rPr>
              <a:pPr defTabSz="931774"/>
              <a:t>11</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6A2A7DB5-D0E6-4A83-AFCB-D8C031FE1D46}"/>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82910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r>
              <a:rPr lang="en-US" dirty="0"/>
              <a:t>We work with 7 Food Banks</a:t>
            </a:r>
            <a:r>
              <a:rPr lang="en-US" baseline="0" dirty="0"/>
              <a:t> and over 300 </a:t>
            </a:r>
            <a:r>
              <a:rPr lang="en-US" baseline="0"/>
              <a:t>TEFAP participating </a:t>
            </a:r>
            <a:r>
              <a:rPr lang="en-US" baseline="0" dirty="0"/>
              <a:t>food shelves and many meal programs in the state of MN. TEFAP is The Emergency Food Assistance Program is federally funded and supplies commodity foods through the food banks to food shelves. Most of the items are staple foods.</a:t>
            </a:r>
            <a:r>
              <a:rPr lang="en-US" dirty="0"/>
              <a:t> </a:t>
            </a:r>
          </a:p>
        </p:txBody>
      </p:sp>
      <p:sp>
        <p:nvSpPr>
          <p:cNvPr id="4" name="Slide Number Placeholder 3"/>
          <p:cNvSpPr>
            <a:spLocks noGrp="1"/>
          </p:cNvSpPr>
          <p:nvPr>
            <p:ph type="sldNum" sz="quarter" idx="10"/>
          </p:nvPr>
        </p:nvSpPr>
        <p:spPr/>
        <p:txBody>
          <a:bodyPr/>
          <a:lstStyle/>
          <a:p>
            <a:pPr defTabSz="931774"/>
            <a:fld id="{2CB18067-5E4D-446E-B943-129684605F8E}" type="slidenum">
              <a:rPr lang="en-US">
                <a:solidFill>
                  <a:prstClr val="black"/>
                </a:solidFill>
                <a:latin typeface="Calibri"/>
              </a:rPr>
              <a:pPr defTabSz="931774"/>
              <a:t>12</a:t>
            </a:fld>
            <a:endParaRPr lang="en-US">
              <a:solidFill>
                <a:prstClr val="black"/>
              </a:solidFill>
              <a:latin typeface="Calibri"/>
            </a:endParaRPr>
          </a:p>
        </p:txBody>
      </p:sp>
      <p:sp>
        <p:nvSpPr>
          <p:cNvPr id="5" name="Header Placeholder 4">
            <a:extLst>
              <a:ext uri="{FF2B5EF4-FFF2-40B4-BE49-F238E27FC236}">
                <a16:creationId xmlns:a16="http://schemas.microsoft.com/office/drawing/2014/main" id="{C989D35E-C365-4F19-A82D-82B65822AC38}"/>
              </a:ext>
            </a:extLst>
          </p:cNvPr>
          <p:cNvSpPr>
            <a:spLocks noGrp="1"/>
          </p:cNvSpPr>
          <p:nvPr>
            <p:ph type="hdr" sz="quarter" idx="11"/>
          </p:nvPr>
        </p:nvSpPr>
        <p:spPr/>
        <p:txBody>
          <a:bodyPr/>
          <a:lstStyle/>
          <a:p>
            <a:r>
              <a:rPr lang="en-US"/>
              <a:t>Draft</a:t>
            </a:r>
          </a:p>
        </p:txBody>
      </p:sp>
    </p:spTree>
    <p:extLst>
      <p:ext uri="{BB962C8B-B14F-4D97-AF65-F5344CB8AC3E}">
        <p14:creationId xmlns:p14="http://schemas.microsoft.com/office/powerpoint/2010/main" val="1247418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32177"/>
            <a:ext cx="6400800" cy="155925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9" name="Rectangle 8"/>
          <p:cNvSpPr/>
          <p:nvPr userDrawn="1"/>
        </p:nvSpPr>
        <p:spPr>
          <a:xfrm>
            <a:off x="0" y="5486400"/>
            <a:ext cx="9144000" cy="1371600"/>
          </a:xfrm>
          <a:prstGeom prst="rect">
            <a:avLst/>
          </a:prstGeom>
          <a:solidFill>
            <a:srgbClr val="3F3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2015"/>
          <a:stretch/>
        </p:blipFill>
        <p:spPr>
          <a:xfrm>
            <a:off x="7974842" y="5586984"/>
            <a:ext cx="1023582" cy="1170432"/>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r="27985"/>
          <a:stretch/>
        </p:blipFill>
        <p:spPr>
          <a:xfrm>
            <a:off x="5334000" y="5586984"/>
            <a:ext cx="2634018" cy="1170432"/>
          </a:xfrm>
          <a:prstGeom prst="rect">
            <a:avLst/>
          </a:prstGeom>
        </p:spPr>
      </p:pic>
    </p:spTree>
    <p:extLst>
      <p:ext uri="{BB962C8B-B14F-4D97-AF65-F5344CB8AC3E}">
        <p14:creationId xmlns:p14="http://schemas.microsoft.com/office/powerpoint/2010/main" val="270122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 Photo">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549" y="0"/>
            <a:ext cx="9148549" cy="1828800"/>
          </a:xfrm>
        </p:spPr>
        <p:txBody>
          <a:bodyPr/>
          <a:lstStyle/>
          <a:p>
            <a:r>
              <a:rPr lang="en-US"/>
              <a:t>Click icon to add picture</a:t>
            </a:r>
          </a:p>
        </p:txBody>
      </p:sp>
      <p:sp>
        <p:nvSpPr>
          <p:cNvPr id="2" name="Title 1"/>
          <p:cNvSpPr>
            <a:spLocks noGrp="1"/>
          </p:cNvSpPr>
          <p:nvPr>
            <p:ph type="title" hasCustomPrompt="1"/>
          </p:nvPr>
        </p:nvSpPr>
        <p:spPr>
          <a:xfrm>
            <a:off x="152400" y="1143000"/>
            <a:ext cx="5334000" cy="533400"/>
          </a:xfrm>
        </p:spPr>
        <p:txBody>
          <a:bodyPr>
            <a:noAutofit/>
          </a:bodyPr>
          <a:lstStyle>
            <a:lvl1pPr algn="l">
              <a:defRPr sz="2700">
                <a:solidFill>
                  <a:schemeClr val="bg1"/>
                </a:solidFill>
                <a:effectLst>
                  <a:outerShdw blurRad="50800" dist="38100" dir="2700000" algn="tl" rotWithShape="0">
                    <a:srgbClr val="3F3E29">
                      <a:alpha val="40000"/>
                    </a:srgbClr>
                  </a:outerShdw>
                </a:effectLst>
              </a:defRPr>
            </a:lvl1pPr>
          </a:lstStyle>
          <a:p>
            <a:r>
              <a:rPr lang="en-US"/>
              <a:t>CLICK TO EDIT MASTER TITLE STYLE</a:t>
            </a:r>
          </a:p>
        </p:txBody>
      </p:sp>
      <p:sp>
        <p:nvSpPr>
          <p:cNvPr id="6" name="Text Placeholder 5"/>
          <p:cNvSpPr>
            <a:spLocks noGrp="1"/>
          </p:cNvSpPr>
          <p:nvPr>
            <p:ph type="body" sz="quarter" idx="11"/>
          </p:nvPr>
        </p:nvSpPr>
        <p:spPr>
          <a:xfrm>
            <a:off x="609600" y="2057400"/>
            <a:ext cx="8001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04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Photo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549" y="0"/>
            <a:ext cx="9148549" cy="1828800"/>
          </a:xfrm>
        </p:spPr>
        <p:txBody>
          <a:bodyPr/>
          <a:lstStyle/>
          <a:p>
            <a:r>
              <a:rPr lang="en-US"/>
              <a:t>Click icon to add picture</a:t>
            </a:r>
          </a:p>
        </p:txBody>
      </p:sp>
      <p:sp>
        <p:nvSpPr>
          <p:cNvPr id="6" name="Text Placeholder 5"/>
          <p:cNvSpPr>
            <a:spLocks noGrp="1"/>
          </p:cNvSpPr>
          <p:nvPr>
            <p:ph type="body" sz="quarter" idx="11"/>
          </p:nvPr>
        </p:nvSpPr>
        <p:spPr>
          <a:xfrm>
            <a:off x="609600" y="2057400"/>
            <a:ext cx="3733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2"/>
          </p:nvPr>
        </p:nvSpPr>
        <p:spPr>
          <a:xfrm>
            <a:off x="4800600" y="2057400"/>
            <a:ext cx="37338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hasCustomPrompt="1"/>
          </p:nvPr>
        </p:nvSpPr>
        <p:spPr>
          <a:xfrm>
            <a:off x="152400" y="1143000"/>
            <a:ext cx="5334000" cy="533400"/>
          </a:xfrm>
        </p:spPr>
        <p:txBody>
          <a:bodyPr>
            <a:noAutofit/>
          </a:bodyPr>
          <a:lstStyle>
            <a:lvl1pPr algn="l">
              <a:defRPr sz="2700">
                <a:solidFill>
                  <a:schemeClr val="bg1"/>
                </a:solidFill>
                <a:effectLst>
                  <a:outerShdw blurRad="50800" dist="38100" dir="2700000" algn="tl" rotWithShape="0">
                    <a:srgbClr val="3F3E29">
                      <a:alpha val="40000"/>
                    </a:srgbClr>
                  </a:outerShdw>
                </a:effectLst>
              </a:defRPr>
            </a:lvl1pPr>
          </a:lstStyle>
          <a:p>
            <a:r>
              <a:rPr lang="en-US"/>
              <a:t>CLICK TO EDIT MASTER TITLE STYLE</a:t>
            </a:r>
          </a:p>
        </p:txBody>
      </p:sp>
    </p:spTree>
    <p:extLst>
      <p:ext uri="{BB962C8B-B14F-4D97-AF65-F5344CB8AC3E}">
        <p14:creationId xmlns:p14="http://schemas.microsoft.com/office/powerpoint/2010/main" val="309118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9_Picture with Caption">
    <p:spTree>
      <p:nvGrpSpPr>
        <p:cNvPr id="1" name="Shape 94"/>
        <p:cNvGrpSpPr/>
        <p:nvPr/>
      </p:nvGrpSpPr>
      <p:grpSpPr>
        <a:xfrm>
          <a:off x="0" y="0"/>
          <a:ext cx="0" cy="0"/>
          <a:chOff x="0" y="0"/>
          <a:chExt cx="0" cy="0"/>
        </a:xfrm>
      </p:grpSpPr>
      <p:sp>
        <p:nvSpPr>
          <p:cNvPr id="95" name="Shape 95"/>
          <p:cNvSpPr/>
          <p:nvPr/>
        </p:nvSpPr>
        <p:spPr>
          <a:xfrm>
            <a:off x="0" y="-25400"/>
            <a:ext cx="9144000" cy="1674812"/>
          </a:xfrm>
          <a:prstGeom prst="rect">
            <a:avLst/>
          </a:prstGeom>
          <a:solidFill>
            <a:schemeClr val="lt1"/>
          </a:solidFill>
          <a:ln>
            <a:noFill/>
          </a:ln>
        </p:spPr>
        <p:txBody>
          <a:bodyPr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96" name="Shape 96"/>
          <p:cNvSpPr txBox="1">
            <a:spLocks noGrp="1"/>
          </p:cNvSpPr>
          <p:nvPr>
            <p:ph type="title"/>
          </p:nvPr>
        </p:nvSpPr>
        <p:spPr>
          <a:xfrm>
            <a:off x="629841" y="457202"/>
            <a:ext cx="2949178" cy="160019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800" b="0" i="0" u="none" strike="noStrike" cap="none">
                <a:solidFill>
                  <a:srgbClr val="3F3F3F"/>
                </a:solidFill>
                <a:latin typeface="Calibri"/>
                <a:ea typeface="Calibri"/>
                <a:cs typeface="Calibri"/>
                <a:sym typeface="Calibri"/>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endParaRPr/>
          </a:p>
        </p:txBody>
      </p:sp>
      <p:sp>
        <p:nvSpPr>
          <p:cNvPr id="97" name="Shape 97"/>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spcBef>
                <a:spcPts val="36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1pPr>
            <a:lvl2pPr marL="257175" marR="0" lvl="1" indent="0" algn="l" rtl="0">
              <a:spcBef>
                <a:spcPts val="315"/>
              </a:spcBef>
              <a:spcAft>
                <a:spcPts val="0"/>
              </a:spcAft>
              <a:buClr>
                <a:schemeClr val="dk1"/>
              </a:buClr>
              <a:buFont typeface="Arial"/>
              <a:buNone/>
              <a:defRPr sz="1575" b="0" i="0" u="none" strike="noStrike" cap="none">
                <a:solidFill>
                  <a:schemeClr val="dk1"/>
                </a:solidFill>
                <a:latin typeface="Calibri"/>
                <a:ea typeface="Calibri"/>
                <a:cs typeface="Calibri"/>
                <a:sym typeface="Calibri"/>
              </a:defRPr>
            </a:lvl2pPr>
            <a:lvl3pPr marL="514350" marR="0" lvl="2" indent="0" algn="l" rtl="0">
              <a:spcBef>
                <a:spcPts val="270"/>
              </a:spcBef>
              <a:spcAft>
                <a:spcPts val="0"/>
              </a:spcAft>
              <a:buClr>
                <a:schemeClr val="dk1"/>
              </a:buClr>
              <a:buFont typeface="Arial"/>
              <a:buNone/>
              <a:defRPr sz="1350" b="0" i="0" u="none" strike="noStrike" cap="none">
                <a:solidFill>
                  <a:schemeClr val="dk1"/>
                </a:solidFill>
                <a:latin typeface="Calibri"/>
                <a:ea typeface="Calibri"/>
                <a:cs typeface="Calibri"/>
                <a:sym typeface="Calibri"/>
              </a:defRPr>
            </a:lvl3pPr>
            <a:lvl4pPr marL="771525" marR="0" lvl="3" indent="0" algn="l" rtl="0">
              <a:spcBef>
                <a:spcPts val="225"/>
              </a:spcBef>
              <a:spcAft>
                <a:spcPts val="0"/>
              </a:spcAft>
              <a:buClr>
                <a:schemeClr val="dk1"/>
              </a:buClr>
              <a:buFont typeface="Arial"/>
              <a:buNone/>
              <a:defRPr sz="1125" b="0" i="0" u="none" strike="noStrike" cap="none">
                <a:solidFill>
                  <a:schemeClr val="dk1"/>
                </a:solidFill>
                <a:latin typeface="Calibri"/>
                <a:ea typeface="Calibri"/>
                <a:cs typeface="Calibri"/>
                <a:sym typeface="Calibri"/>
              </a:defRPr>
            </a:lvl4pPr>
            <a:lvl5pPr marL="1028700" marR="0" lvl="4" indent="0" algn="l" rtl="0">
              <a:spcBef>
                <a:spcPts val="225"/>
              </a:spcBef>
              <a:spcAft>
                <a:spcPts val="0"/>
              </a:spcAft>
              <a:buClr>
                <a:schemeClr val="dk1"/>
              </a:buClr>
              <a:buFont typeface="Arial"/>
              <a:buNone/>
              <a:defRPr sz="1125" b="0" i="0" u="none" strike="noStrike" cap="none">
                <a:solidFill>
                  <a:schemeClr val="dk1"/>
                </a:solidFill>
                <a:latin typeface="Calibri"/>
                <a:ea typeface="Calibri"/>
                <a:cs typeface="Calibri"/>
                <a:sym typeface="Calibri"/>
              </a:defRPr>
            </a:lvl5pPr>
            <a:lvl6pPr marL="1285875" marR="0" lvl="5" indent="0" algn="l" rtl="0">
              <a:spcBef>
                <a:spcPts val="225"/>
              </a:spcBef>
              <a:buClr>
                <a:schemeClr val="dk1"/>
              </a:buClr>
              <a:buFont typeface="Arial"/>
              <a:buNone/>
              <a:defRPr sz="1125" b="0" i="0" u="none" strike="noStrike" cap="none">
                <a:solidFill>
                  <a:schemeClr val="dk1"/>
                </a:solidFill>
                <a:latin typeface="Calibri"/>
                <a:ea typeface="Calibri"/>
                <a:cs typeface="Calibri"/>
                <a:sym typeface="Calibri"/>
              </a:defRPr>
            </a:lvl6pPr>
            <a:lvl7pPr marL="1543050" marR="0" lvl="6" indent="0" algn="l" rtl="0">
              <a:spcBef>
                <a:spcPts val="225"/>
              </a:spcBef>
              <a:buClr>
                <a:schemeClr val="dk1"/>
              </a:buClr>
              <a:buFont typeface="Arial"/>
              <a:buNone/>
              <a:defRPr sz="1125" b="0" i="0" u="none" strike="noStrike" cap="none">
                <a:solidFill>
                  <a:schemeClr val="dk1"/>
                </a:solidFill>
                <a:latin typeface="Calibri"/>
                <a:ea typeface="Calibri"/>
                <a:cs typeface="Calibri"/>
                <a:sym typeface="Calibri"/>
              </a:defRPr>
            </a:lvl7pPr>
            <a:lvl8pPr marL="1800225" marR="0" lvl="7" indent="0" algn="l" rtl="0">
              <a:spcBef>
                <a:spcPts val="225"/>
              </a:spcBef>
              <a:buClr>
                <a:schemeClr val="dk1"/>
              </a:buClr>
              <a:buFont typeface="Arial"/>
              <a:buNone/>
              <a:defRPr sz="1125" b="0" i="0" u="none" strike="noStrike" cap="none">
                <a:solidFill>
                  <a:schemeClr val="dk1"/>
                </a:solidFill>
                <a:latin typeface="Calibri"/>
                <a:ea typeface="Calibri"/>
                <a:cs typeface="Calibri"/>
                <a:sym typeface="Calibri"/>
              </a:defRPr>
            </a:lvl8pPr>
            <a:lvl9pPr marL="2057400" marR="0" lvl="8" indent="0" algn="l" rtl="0">
              <a:spcBef>
                <a:spcPts val="225"/>
              </a:spcBef>
              <a:buClr>
                <a:schemeClr val="dk1"/>
              </a:buClr>
              <a:buFont typeface="Arial"/>
              <a:buNone/>
              <a:defRPr sz="1125"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spcBef>
                <a:spcPts val="180"/>
              </a:spcBef>
              <a:spcAft>
                <a:spcPts val="0"/>
              </a:spcAft>
              <a:buClr>
                <a:schemeClr val="dk1"/>
              </a:buClr>
              <a:buFont typeface="Arial"/>
              <a:buChar char="●"/>
              <a:defRPr sz="900" b="0" i="0" u="none" strike="noStrike" cap="none">
                <a:solidFill>
                  <a:schemeClr val="dk1"/>
                </a:solidFill>
                <a:latin typeface="Calibri"/>
                <a:ea typeface="Calibri"/>
                <a:cs typeface="Calibri"/>
                <a:sym typeface="Calibri"/>
              </a:defRPr>
            </a:lvl1pPr>
            <a:lvl2pPr marL="257175" marR="0" lvl="1" indent="0" algn="l" rtl="0">
              <a:spcBef>
                <a:spcPts val="158"/>
              </a:spcBef>
              <a:spcAft>
                <a:spcPts val="0"/>
              </a:spcAft>
              <a:buClr>
                <a:schemeClr val="dk1"/>
              </a:buClr>
              <a:buFont typeface="Arial"/>
              <a:buChar char="○"/>
              <a:defRPr sz="788" b="0" i="0" u="none" strike="noStrike" cap="none">
                <a:solidFill>
                  <a:schemeClr val="dk1"/>
                </a:solidFill>
                <a:latin typeface="Calibri"/>
                <a:ea typeface="Calibri"/>
                <a:cs typeface="Calibri"/>
                <a:sym typeface="Calibri"/>
              </a:defRPr>
            </a:lvl2pPr>
            <a:lvl3pPr marL="514350" marR="0" lvl="2" indent="0" algn="l" rtl="0">
              <a:spcBef>
                <a:spcPts val="135"/>
              </a:spcBef>
              <a:spcAft>
                <a:spcPts val="0"/>
              </a:spcAft>
              <a:buClr>
                <a:schemeClr val="dk1"/>
              </a:buClr>
              <a:buFont typeface="Arial"/>
              <a:buChar char="■"/>
              <a:defRPr sz="675" b="0" i="0" u="none" strike="noStrike" cap="none">
                <a:solidFill>
                  <a:schemeClr val="dk1"/>
                </a:solidFill>
                <a:latin typeface="Calibri"/>
                <a:ea typeface="Calibri"/>
                <a:cs typeface="Calibri"/>
                <a:sym typeface="Calibri"/>
              </a:defRPr>
            </a:lvl3pPr>
            <a:lvl4pPr marL="771525" marR="0" lvl="3" indent="0" algn="l" rtl="0">
              <a:spcBef>
                <a:spcPts val="113"/>
              </a:spcBef>
              <a:spcAft>
                <a:spcPts val="0"/>
              </a:spcAft>
              <a:buClr>
                <a:schemeClr val="dk1"/>
              </a:buClr>
              <a:buFont typeface="Arial"/>
              <a:buChar char="●"/>
              <a:defRPr sz="563" b="0" i="0" u="none" strike="noStrike" cap="none">
                <a:solidFill>
                  <a:schemeClr val="dk1"/>
                </a:solidFill>
                <a:latin typeface="Calibri"/>
                <a:ea typeface="Calibri"/>
                <a:cs typeface="Calibri"/>
                <a:sym typeface="Calibri"/>
              </a:defRPr>
            </a:lvl4pPr>
            <a:lvl5pPr marL="1028700" marR="0" lvl="4" indent="0" algn="l" rtl="0">
              <a:spcBef>
                <a:spcPts val="113"/>
              </a:spcBef>
              <a:spcAft>
                <a:spcPts val="0"/>
              </a:spcAft>
              <a:buClr>
                <a:schemeClr val="dk1"/>
              </a:buClr>
              <a:buFont typeface="Arial"/>
              <a:buChar char="○"/>
              <a:defRPr sz="563" b="0" i="0" u="none" strike="noStrike" cap="none">
                <a:solidFill>
                  <a:schemeClr val="dk1"/>
                </a:solidFill>
                <a:latin typeface="Calibri"/>
                <a:ea typeface="Calibri"/>
                <a:cs typeface="Calibri"/>
                <a:sym typeface="Calibri"/>
              </a:defRPr>
            </a:lvl5pPr>
            <a:lvl6pPr marL="1285875" marR="0" lvl="5" indent="0" algn="l" rtl="0">
              <a:spcBef>
                <a:spcPts val="113"/>
              </a:spcBef>
              <a:buClr>
                <a:schemeClr val="dk1"/>
              </a:buClr>
              <a:buFont typeface="Arial"/>
              <a:buChar char="■"/>
              <a:defRPr sz="563" b="0" i="0" u="none" strike="noStrike" cap="none">
                <a:solidFill>
                  <a:schemeClr val="dk1"/>
                </a:solidFill>
                <a:latin typeface="Calibri"/>
                <a:ea typeface="Calibri"/>
                <a:cs typeface="Calibri"/>
                <a:sym typeface="Calibri"/>
              </a:defRPr>
            </a:lvl6pPr>
            <a:lvl7pPr marL="1543050" marR="0" lvl="6" indent="0" algn="l" rtl="0">
              <a:spcBef>
                <a:spcPts val="113"/>
              </a:spcBef>
              <a:buClr>
                <a:schemeClr val="dk1"/>
              </a:buClr>
              <a:buFont typeface="Arial"/>
              <a:buChar char="●"/>
              <a:defRPr sz="563" b="0" i="0" u="none" strike="noStrike" cap="none">
                <a:solidFill>
                  <a:schemeClr val="dk1"/>
                </a:solidFill>
                <a:latin typeface="Calibri"/>
                <a:ea typeface="Calibri"/>
                <a:cs typeface="Calibri"/>
                <a:sym typeface="Calibri"/>
              </a:defRPr>
            </a:lvl7pPr>
            <a:lvl8pPr marL="1800225" marR="0" lvl="7" indent="0" algn="l" rtl="0">
              <a:spcBef>
                <a:spcPts val="113"/>
              </a:spcBef>
              <a:buClr>
                <a:schemeClr val="dk1"/>
              </a:buClr>
              <a:buFont typeface="Arial"/>
              <a:buChar char="○"/>
              <a:defRPr sz="563" b="0" i="0" u="none" strike="noStrike" cap="none">
                <a:solidFill>
                  <a:schemeClr val="dk1"/>
                </a:solidFill>
                <a:latin typeface="Calibri"/>
                <a:ea typeface="Calibri"/>
                <a:cs typeface="Calibri"/>
                <a:sym typeface="Calibri"/>
              </a:defRPr>
            </a:lvl8pPr>
            <a:lvl9pPr marL="2057400" marR="0" lvl="8" indent="0" algn="l" rtl="0">
              <a:spcBef>
                <a:spcPts val="113"/>
              </a:spcBef>
              <a:buClr>
                <a:schemeClr val="dk1"/>
              </a:buClr>
              <a:buFont typeface="Arial"/>
              <a:buChar char="■"/>
              <a:defRPr sz="563"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dt" idx="10"/>
          </p:nvPr>
        </p:nvSpPr>
        <p:spPr>
          <a:xfrm>
            <a:off x="457201"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a:solidFill>
                  <a:srgbClr val="898989"/>
                </a:solidFill>
                <a:latin typeface="Calibri"/>
                <a:ea typeface="Calibri"/>
                <a:cs typeface="Calibri"/>
                <a:sym typeface="Calibri"/>
              </a:defRPr>
            </a:lvl1pPr>
            <a:lvl2pPr marL="342900" marR="0" lvl="1" indent="0" algn="l" rtl="0">
              <a:spcBef>
                <a:spcPts val="0"/>
              </a:spcBef>
              <a:spcAft>
                <a:spcPts val="0"/>
              </a:spcAft>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3124200" y="6356352"/>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900">
                <a:solidFill>
                  <a:srgbClr val="888888"/>
                </a:solidFill>
                <a:latin typeface="Calibri"/>
                <a:ea typeface="Calibri"/>
                <a:cs typeface="Calibri"/>
                <a:sym typeface="Calibri"/>
              </a:defRPr>
            </a:lvl1pPr>
            <a:lvl2pPr marL="342900" marR="0" lvl="1" indent="0" algn="l" rtl="0">
              <a:spcBef>
                <a:spcPts val="0"/>
              </a:spcBef>
              <a:spcAft>
                <a:spcPts val="0"/>
              </a:spcAft>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6553201" y="6356352"/>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000000"/>
                </a:solidFill>
                <a:latin typeface="Calibri"/>
                <a:ea typeface="Calibri"/>
                <a:cs typeface="Calibri"/>
                <a:sym typeface="Calibri"/>
              </a:rPr>
              <a:pPr algn="r">
                <a:buSzPct val="25000"/>
              </a:pPr>
              <a:t>‹#›</a:t>
            </a:fld>
            <a:endParaRPr lang="en-US" sz="9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2456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Bar and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3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900"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800"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700"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600"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600200"/>
            <a:ext cx="8229600" cy="4321206"/>
          </a:xfrm>
          <a:prstGeom prst="rect">
            <a:avLst/>
          </a:prstGeom>
          <a:noFill/>
          <a:ln>
            <a:noFill/>
          </a:ln>
        </p:spPr>
        <p:txBody>
          <a:bodyPr lIns="91425" tIns="91425" rIns="91425" bIns="91425" anchor="t" anchorCtr="0"/>
          <a:lstStyle>
            <a:lvl1pPr marL="257175" marR="0" lvl="0" indent="-104775" algn="l" rtl="0">
              <a:spcBef>
                <a:spcPts val="480"/>
              </a:spcBef>
              <a:spcAft>
                <a:spcPts val="0"/>
              </a:spcAft>
              <a:buNone/>
              <a:defRPr sz="2400" b="0" i="0" u="none" strike="noStrike" cap="none">
                <a:solidFill>
                  <a:schemeClr val="dk1"/>
                </a:solidFill>
                <a:latin typeface="Calibri"/>
                <a:ea typeface="Calibri"/>
                <a:cs typeface="Calibri"/>
                <a:sym typeface="Calibri"/>
              </a:defRPr>
            </a:lvl1pPr>
            <a:lvl2pPr marL="557213" marR="0" lvl="1" indent="-80963" algn="l" rtl="0">
              <a:spcBef>
                <a:spcPts val="420"/>
              </a:spcBef>
              <a:spcAft>
                <a:spcPts val="0"/>
              </a:spcAft>
              <a:buNone/>
              <a:defRPr sz="2100" b="0" i="0" u="none" strike="noStrike" cap="none">
                <a:solidFill>
                  <a:schemeClr val="dk1"/>
                </a:solidFill>
                <a:latin typeface="Calibri"/>
                <a:ea typeface="Calibri"/>
                <a:cs typeface="Calibri"/>
                <a:sym typeface="Calibri"/>
              </a:defRPr>
            </a:lvl2pPr>
            <a:lvl3pPr marL="857250" marR="0" lvl="2" indent="-57150" algn="l" rtl="0">
              <a:spcBef>
                <a:spcPts val="360"/>
              </a:spcBef>
              <a:spcAft>
                <a:spcPts val="0"/>
              </a:spcAft>
              <a:buNone/>
              <a:defRPr sz="1800" b="0" i="0" u="none" strike="noStrike" cap="none">
                <a:solidFill>
                  <a:schemeClr val="dk1"/>
                </a:solidFill>
                <a:latin typeface="Calibri"/>
                <a:ea typeface="Calibri"/>
                <a:cs typeface="Calibri"/>
                <a:sym typeface="Calibri"/>
              </a:defRPr>
            </a:lvl3pPr>
            <a:lvl4pPr marL="1200150" marR="0" lvl="3" indent="-76200" algn="l" rtl="0">
              <a:spcBef>
                <a:spcPts val="300"/>
              </a:spcBef>
              <a:spcAft>
                <a:spcPts val="0"/>
              </a:spcAft>
              <a:buNone/>
              <a:defRPr sz="1500" b="0" i="0" u="none" strike="noStrike" cap="none">
                <a:solidFill>
                  <a:schemeClr val="dk1"/>
                </a:solidFill>
                <a:latin typeface="Calibri"/>
                <a:ea typeface="Calibri"/>
                <a:cs typeface="Calibri"/>
                <a:sym typeface="Calibri"/>
              </a:defRPr>
            </a:lvl4pPr>
            <a:lvl5pPr marL="1543050" marR="0" lvl="4" indent="-76200" algn="l" rtl="0">
              <a:spcBef>
                <a:spcPts val="300"/>
              </a:spcBef>
              <a:spcAft>
                <a:spcPts val="0"/>
              </a:spcAft>
              <a:buNone/>
              <a:defRPr sz="1500" b="0" i="0" u="none" strike="noStrike" cap="none">
                <a:solidFill>
                  <a:schemeClr val="dk1"/>
                </a:solidFill>
                <a:latin typeface="Calibri"/>
                <a:ea typeface="Calibri"/>
                <a:cs typeface="Calibri"/>
                <a:sym typeface="Calibri"/>
              </a:defRPr>
            </a:lvl5pPr>
            <a:lvl6pPr marL="1885950" marR="0" lvl="5" indent="-76200" algn="l" rtl="0">
              <a:spcBef>
                <a:spcPts val="300"/>
              </a:spcBef>
              <a:buNone/>
              <a:defRPr sz="1500" b="0" i="0" u="none" strike="noStrike" cap="none">
                <a:solidFill>
                  <a:schemeClr val="dk1"/>
                </a:solidFill>
                <a:latin typeface="Calibri"/>
                <a:ea typeface="Calibri"/>
                <a:cs typeface="Calibri"/>
                <a:sym typeface="Calibri"/>
              </a:defRPr>
            </a:lvl6pPr>
            <a:lvl7pPr marL="2228850" marR="0" lvl="6" indent="-76200" algn="l" rtl="0">
              <a:spcBef>
                <a:spcPts val="300"/>
              </a:spcBef>
              <a:buNone/>
              <a:defRPr sz="1500" b="0" i="0" u="none" strike="noStrike" cap="none">
                <a:solidFill>
                  <a:schemeClr val="dk1"/>
                </a:solidFill>
                <a:latin typeface="Calibri"/>
                <a:ea typeface="Calibri"/>
                <a:cs typeface="Calibri"/>
                <a:sym typeface="Calibri"/>
              </a:defRPr>
            </a:lvl7pPr>
            <a:lvl8pPr marL="2571750" marR="0" lvl="7" indent="-76200" algn="l" rtl="0">
              <a:spcBef>
                <a:spcPts val="300"/>
              </a:spcBef>
              <a:buNone/>
              <a:defRPr sz="1500" b="0" i="0" u="none" strike="noStrike" cap="none">
                <a:solidFill>
                  <a:schemeClr val="dk1"/>
                </a:solidFill>
                <a:latin typeface="Calibri"/>
                <a:ea typeface="Calibri"/>
                <a:cs typeface="Calibri"/>
                <a:sym typeface="Calibri"/>
              </a:defRPr>
            </a:lvl8pPr>
            <a:lvl9pPr marL="2914650" marR="0" lvl="8" indent="-76200" algn="l" rtl="0">
              <a:spcBef>
                <a:spcPts val="300"/>
              </a:spcBef>
              <a:buNone/>
              <a:defRPr sz="15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1"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a:solidFill>
                  <a:srgbClr val="898989"/>
                </a:solidFill>
                <a:latin typeface="Calibri"/>
                <a:ea typeface="Calibri"/>
                <a:cs typeface="Calibri"/>
                <a:sym typeface="Calibri"/>
              </a:defRPr>
            </a:lvl1pPr>
            <a:lvl2pPr marL="342900" marR="0" lvl="1" indent="0" algn="l" rtl="0">
              <a:spcBef>
                <a:spcPts val="0"/>
              </a:spcBef>
              <a:spcAft>
                <a:spcPts val="0"/>
              </a:spcAft>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356352"/>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900">
                <a:solidFill>
                  <a:srgbClr val="888888"/>
                </a:solidFill>
                <a:latin typeface="Calibri"/>
                <a:ea typeface="Calibri"/>
                <a:cs typeface="Calibri"/>
                <a:sym typeface="Calibri"/>
              </a:defRPr>
            </a:lvl1pPr>
            <a:lvl2pPr marL="342900" marR="0" lvl="1" indent="0" algn="l" rtl="0">
              <a:spcBef>
                <a:spcPts val="0"/>
              </a:spcBef>
              <a:spcAft>
                <a:spcPts val="0"/>
              </a:spcAft>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1" y="6356352"/>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000000"/>
                </a:solidFill>
                <a:latin typeface="Calibri"/>
                <a:ea typeface="Calibri"/>
                <a:cs typeface="Calibri"/>
                <a:sym typeface="Calibri"/>
              </a:rPr>
              <a:pPr algn="r">
                <a:buSzPct val="25000"/>
              </a:pPr>
              <a:t>‹#›</a:t>
            </a:fld>
            <a:endParaRPr lang="en-US" sz="9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07477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3" name="Shape 33"/>
          <p:cNvSpPr/>
          <p:nvPr/>
        </p:nvSpPr>
        <p:spPr>
          <a:xfrm>
            <a:off x="0" y="667504"/>
            <a:ext cx="4572000" cy="1411599"/>
          </a:xfrm>
          <a:prstGeom prst="rect">
            <a:avLst/>
          </a:prstGeom>
          <a:solidFill>
            <a:schemeClr val="accent3"/>
          </a:solidFill>
          <a:ln>
            <a:noFill/>
          </a:ln>
        </p:spPr>
        <p:txBody>
          <a:bodyPr lIns="68569" tIns="68569" rIns="68569" bIns="68569" anchor="ctr" anchorCtr="0">
            <a:noAutofit/>
          </a:bodyPr>
          <a:lstStyle/>
          <a:p>
            <a:pPr lvl="0">
              <a:spcBef>
                <a:spcPts val="0"/>
              </a:spcBef>
              <a:buNone/>
            </a:pPr>
            <a:endParaRPr sz="1350"/>
          </a:p>
        </p:txBody>
      </p:sp>
      <p:cxnSp>
        <p:nvCxnSpPr>
          <p:cNvPr id="37" name="Shape 37"/>
          <p:cNvCxnSpPr/>
          <p:nvPr/>
        </p:nvCxnSpPr>
        <p:spPr>
          <a:xfrm>
            <a:off x="1037450" y="1079633"/>
            <a:ext cx="0" cy="627600"/>
          </a:xfrm>
          <a:prstGeom prst="straightConnector1">
            <a:avLst/>
          </a:prstGeom>
          <a:noFill/>
          <a:ln w="9525" cap="flat" cmpd="sng">
            <a:solidFill>
              <a:schemeClr val="accent4"/>
            </a:solidFill>
            <a:prstDash val="solid"/>
            <a:round/>
            <a:headEnd type="none" w="lg" len="lg"/>
            <a:tailEnd type="none" w="lg" len="lg"/>
          </a:ln>
        </p:spPr>
      </p:cxnSp>
      <p:sp>
        <p:nvSpPr>
          <p:cNvPr id="38" name="Shape 38"/>
          <p:cNvSpPr txBox="1">
            <a:spLocks noGrp="1"/>
          </p:cNvSpPr>
          <p:nvPr>
            <p:ph type="title"/>
          </p:nvPr>
        </p:nvSpPr>
        <p:spPr>
          <a:xfrm>
            <a:off x="1146029" y="707633"/>
            <a:ext cx="3208799" cy="1371600"/>
          </a:xfrm>
          <a:prstGeom prst="rect">
            <a:avLst/>
          </a:prstGeom>
        </p:spPr>
        <p:txBody>
          <a:bodyPr lIns="91425" tIns="91425" rIns="91425" bIns="91425" anchor="ctr" anchorCtr="0"/>
          <a:lstStyle>
            <a:lvl1pPr lvl="0">
              <a:spcBef>
                <a:spcPts val="0"/>
              </a:spcBef>
              <a:defRPr sz="180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9" name="Shape 39"/>
          <p:cNvSpPr txBox="1">
            <a:spLocks noGrp="1"/>
          </p:cNvSpPr>
          <p:nvPr>
            <p:ph type="body" idx="1"/>
          </p:nvPr>
        </p:nvSpPr>
        <p:spPr>
          <a:xfrm>
            <a:off x="1146025" y="2356371"/>
            <a:ext cx="7540800" cy="4211599"/>
          </a:xfrm>
          <a:prstGeom prst="rect">
            <a:avLst/>
          </a:prstGeom>
        </p:spPr>
        <p:txBody>
          <a:bodyPr lIns="91425" tIns="91425" rIns="91425" bIns="91425" anchor="t" anchorCtr="0"/>
          <a:lstStyle>
            <a:lvl1pPr lvl="0">
              <a:spcBef>
                <a:spcPts val="0"/>
              </a:spcBef>
              <a:buSzPct val="100000"/>
              <a:defRPr sz="2100">
                <a:solidFill>
                  <a:schemeClr val="accent4"/>
                </a:solidFill>
                <a:latin typeface="+mn-lt"/>
              </a:defRPr>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pPr lvl="0"/>
            <a:r>
              <a:rPr lang="en-US"/>
              <a:t>Click to edit Master text styles</a:t>
            </a:r>
          </a:p>
        </p:txBody>
      </p:sp>
    </p:spTree>
    <p:extLst>
      <p:ext uri="{BB962C8B-B14F-4D97-AF65-F5344CB8AC3E}">
        <p14:creationId xmlns:p14="http://schemas.microsoft.com/office/powerpoint/2010/main" val="723411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2 columns">
    <p:spTree>
      <p:nvGrpSpPr>
        <p:cNvPr id="1" name="Shape 40"/>
        <p:cNvGrpSpPr/>
        <p:nvPr/>
      </p:nvGrpSpPr>
      <p:grpSpPr>
        <a:xfrm>
          <a:off x="0" y="0"/>
          <a:ext cx="0" cy="0"/>
          <a:chOff x="0" y="0"/>
          <a:chExt cx="0" cy="0"/>
        </a:xfrm>
      </p:grpSpPr>
      <p:cxnSp>
        <p:nvCxnSpPr>
          <p:cNvPr id="46" name="Shape 46"/>
          <p:cNvCxnSpPr/>
          <p:nvPr/>
        </p:nvCxnSpPr>
        <p:spPr>
          <a:xfrm>
            <a:off x="1037450" y="1079633"/>
            <a:ext cx="0" cy="627600"/>
          </a:xfrm>
          <a:prstGeom prst="straightConnector1">
            <a:avLst/>
          </a:prstGeom>
          <a:noFill/>
          <a:ln w="9525" cap="flat" cmpd="sng">
            <a:solidFill>
              <a:srgbClr val="18637B"/>
            </a:solidFill>
            <a:prstDash val="solid"/>
            <a:round/>
            <a:headEnd type="none" w="lg" len="lg"/>
            <a:tailEnd type="none" w="lg" len="lg"/>
          </a:ln>
        </p:spPr>
      </p:cxnSp>
      <p:sp>
        <p:nvSpPr>
          <p:cNvPr id="49" name="Shape 49"/>
          <p:cNvSpPr txBox="1">
            <a:spLocks noGrp="1"/>
          </p:cNvSpPr>
          <p:nvPr>
            <p:ph type="body" idx="2"/>
          </p:nvPr>
        </p:nvSpPr>
        <p:spPr>
          <a:xfrm>
            <a:off x="5026623" y="2356371"/>
            <a:ext cx="3660300" cy="4211599"/>
          </a:xfrm>
          <a:prstGeom prst="rect">
            <a:avLst/>
          </a:prstGeom>
        </p:spPr>
        <p:txBody>
          <a:bodyPr lIns="91425" tIns="91425" rIns="91425" bIns="91425" anchor="t" anchorCtr="0"/>
          <a:lstStyle>
            <a:lvl1pPr marL="257175" lvl="0" indent="-257175">
              <a:spcBef>
                <a:spcPts val="0"/>
              </a:spcBef>
              <a:buClr>
                <a:schemeClr val="accent4"/>
              </a:buClr>
              <a:buSzPct val="100000"/>
              <a:buFont typeface="Wingdings" panose="05000000000000000000" pitchFamily="2" charset="2"/>
              <a:buChar char="§"/>
              <a:defRPr sz="1500">
                <a:solidFill>
                  <a:schemeClr val="accent4"/>
                </a:solidFill>
                <a:latin typeface="+mn-lt"/>
              </a:defRPr>
            </a:lvl1pPr>
            <a:lvl2pPr lvl="1">
              <a:spcBef>
                <a:spcPts val="0"/>
              </a:spcBef>
              <a:buSzPct val="100000"/>
              <a:defRPr sz="1500"/>
            </a:lvl2pPr>
            <a:lvl3pPr lvl="2">
              <a:spcBef>
                <a:spcPts val="0"/>
              </a:spcBef>
              <a:buSzPct val="100000"/>
              <a:defRPr sz="1500"/>
            </a:lvl3pPr>
            <a:lvl4pPr lvl="3">
              <a:spcBef>
                <a:spcPts val="0"/>
              </a:spcBef>
              <a:buSzPct val="100000"/>
              <a:defRPr sz="1500"/>
            </a:lvl4pPr>
            <a:lvl5pPr lvl="4">
              <a:spcBef>
                <a:spcPts val="0"/>
              </a:spcBef>
              <a:buSzPct val="100000"/>
              <a:defRPr sz="1500"/>
            </a:lvl5pPr>
            <a:lvl6pPr lvl="5">
              <a:spcBef>
                <a:spcPts val="0"/>
              </a:spcBef>
              <a:buSzPct val="100000"/>
              <a:defRPr sz="1500"/>
            </a:lvl6pPr>
            <a:lvl7pPr lvl="6">
              <a:spcBef>
                <a:spcPts val="0"/>
              </a:spcBef>
              <a:buSzPct val="100000"/>
              <a:defRPr sz="1500"/>
            </a:lvl7pPr>
            <a:lvl8pPr lvl="7">
              <a:spcBef>
                <a:spcPts val="0"/>
              </a:spcBef>
              <a:buSzPct val="100000"/>
              <a:defRPr sz="1500"/>
            </a:lvl8pPr>
            <a:lvl9pPr lvl="8">
              <a:spcBef>
                <a:spcPts val="0"/>
              </a:spcBef>
              <a:buSzPct val="100000"/>
              <a:defRPr sz="1500"/>
            </a:lvl9pPr>
          </a:lstStyle>
          <a:p>
            <a:pPr lvl="0"/>
            <a:r>
              <a:rPr lang="en-US"/>
              <a:t>Click to edit Master text styles</a:t>
            </a:r>
          </a:p>
        </p:txBody>
      </p:sp>
      <p:sp>
        <p:nvSpPr>
          <p:cNvPr id="18" name="Shape 33"/>
          <p:cNvSpPr/>
          <p:nvPr/>
        </p:nvSpPr>
        <p:spPr>
          <a:xfrm>
            <a:off x="-1" y="667504"/>
            <a:ext cx="6188659" cy="1411599"/>
          </a:xfrm>
          <a:prstGeom prst="rect">
            <a:avLst/>
          </a:prstGeom>
          <a:solidFill>
            <a:schemeClr val="accent3"/>
          </a:solidFill>
          <a:ln>
            <a:noFill/>
          </a:ln>
        </p:spPr>
        <p:txBody>
          <a:bodyPr lIns="68569" tIns="68569" rIns="68569" bIns="68569" anchor="ctr" anchorCtr="0">
            <a:noAutofit/>
          </a:bodyPr>
          <a:lstStyle/>
          <a:p>
            <a:pPr lvl="0">
              <a:spcBef>
                <a:spcPts val="0"/>
              </a:spcBef>
              <a:buNone/>
            </a:pPr>
            <a:endParaRPr sz="1350"/>
          </a:p>
        </p:txBody>
      </p:sp>
      <p:sp>
        <p:nvSpPr>
          <p:cNvPr id="22" name="Shape 38"/>
          <p:cNvSpPr txBox="1">
            <a:spLocks noGrp="1"/>
          </p:cNvSpPr>
          <p:nvPr>
            <p:ph type="title"/>
          </p:nvPr>
        </p:nvSpPr>
        <p:spPr>
          <a:xfrm>
            <a:off x="1146029" y="707633"/>
            <a:ext cx="4859751" cy="1371600"/>
          </a:xfrm>
          <a:prstGeom prst="rect">
            <a:avLst/>
          </a:prstGeom>
        </p:spPr>
        <p:txBody>
          <a:bodyPr lIns="91425" tIns="91425" rIns="91425" bIns="91425" anchor="ctr" anchorCtr="0"/>
          <a:lstStyle>
            <a:lvl1pPr lvl="0">
              <a:spcBef>
                <a:spcPts val="0"/>
              </a:spcBef>
              <a:defRPr>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Click to edit Master title style</a:t>
            </a:r>
            <a:endParaRPr dirty="0"/>
          </a:p>
        </p:txBody>
      </p:sp>
      <p:sp>
        <p:nvSpPr>
          <p:cNvPr id="23" name="Shape 39"/>
          <p:cNvSpPr txBox="1">
            <a:spLocks noGrp="1"/>
          </p:cNvSpPr>
          <p:nvPr>
            <p:ph type="body" idx="1"/>
          </p:nvPr>
        </p:nvSpPr>
        <p:spPr>
          <a:xfrm>
            <a:off x="1146028" y="2356371"/>
            <a:ext cx="3806975" cy="4211599"/>
          </a:xfrm>
          <a:prstGeom prst="rect">
            <a:avLst/>
          </a:prstGeom>
        </p:spPr>
        <p:txBody>
          <a:bodyPr lIns="91425" tIns="91425" rIns="91425" bIns="91425" anchor="t" anchorCtr="0"/>
          <a:lstStyle>
            <a:lvl1pPr lvl="0">
              <a:spcBef>
                <a:spcPts val="0"/>
              </a:spcBef>
              <a:buClr>
                <a:schemeClr val="accent4"/>
              </a:buClr>
              <a:buSzPct val="100000"/>
              <a:defRPr sz="1500">
                <a:solidFill>
                  <a:schemeClr val="accent4"/>
                </a:solidFill>
                <a:latin typeface="+mn-lt"/>
              </a:defRPr>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pPr lvl="0"/>
            <a:r>
              <a:rPr lang="en-US"/>
              <a:t>Click to edit Master text styles</a:t>
            </a:r>
          </a:p>
        </p:txBody>
      </p:sp>
      <p:cxnSp>
        <p:nvCxnSpPr>
          <p:cNvPr id="24" name="Shape 37"/>
          <p:cNvCxnSpPr/>
          <p:nvPr/>
        </p:nvCxnSpPr>
        <p:spPr>
          <a:xfrm>
            <a:off x="1037450" y="1059499"/>
            <a:ext cx="0" cy="627600"/>
          </a:xfrm>
          <a:prstGeom prst="straightConnector1">
            <a:avLst/>
          </a:prstGeom>
          <a:noFill/>
          <a:ln w="9525" cap="flat" cmpd="sng">
            <a:solidFill>
              <a:schemeClr val="accent4"/>
            </a:solidFill>
            <a:prstDash val="solid"/>
            <a:round/>
            <a:headEnd type="none" w="lg" len="lg"/>
            <a:tailEnd type="none" w="lg" len="lg"/>
          </a:ln>
        </p:spPr>
      </p:cxnSp>
    </p:spTree>
    <p:extLst>
      <p:ext uri="{BB962C8B-B14F-4D97-AF65-F5344CB8AC3E}">
        <p14:creationId xmlns:p14="http://schemas.microsoft.com/office/powerpoint/2010/main" val="326910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p:spTree>
      <p:nvGrpSpPr>
        <p:cNvPr id="1" name="Shape 8"/>
        <p:cNvGrpSpPr/>
        <p:nvPr/>
      </p:nvGrpSpPr>
      <p:grpSpPr>
        <a:xfrm>
          <a:off x="0" y="0"/>
          <a:ext cx="0" cy="0"/>
          <a:chOff x="0" y="0"/>
          <a:chExt cx="0" cy="0"/>
        </a:xfrm>
      </p:grpSpPr>
      <p:sp>
        <p:nvSpPr>
          <p:cNvPr id="9" name="Shape 9"/>
          <p:cNvSpPr/>
          <p:nvPr/>
        </p:nvSpPr>
        <p:spPr>
          <a:xfrm>
            <a:off x="0" y="5718000"/>
            <a:ext cx="9144000" cy="330000"/>
          </a:xfrm>
          <a:prstGeom prst="rect">
            <a:avLst/>
          </a:prstGeom>
          <a:solidFill>
            <a:schemeClr val="accent4"/>
          </a:solidFill>
          <a:ln>
            <a:noFill/>
          </a:ln>
        </p:spPr>
        <p:txBody>
          <a:bodyPr lIns="68569" tIns="68569" rIns="68569" bIns="68569" anchor="ctr" anchorCtr="0">
            <a:noAutofit/>
          </a:bodyPr>
          <a:lstStyle/>
          <a:p>
            <a:pPr lvl="0">
              <a:spcBef>
                <a:spcPts val="0"/>
              </a:spcBef>
              <a:buNone/>
            </a:pPr>
            <a:endParaRPr sz="1350"/>
          </a:p>
        </p:txBody>
      </p:sp>
      <p:sp>
        <p:nvSpPr>
          <p:cNvPr id="10" name="Shape 10"/>
          <p:cNvSpPr/>
          <p:nvPr/>
        </p:nvSpPr>
        <p:spPr>
          <a:xfrm>
            <a:off x="0" y="4"/>
            <a:ext cx="9144000" cy="707599"/>
          </a:xfrm>
          <a:prstGeom prst="rect">
            <a:avLst/>
          </a:prstGeom>
          <a:solidFill>
            <a:schemeClr val="accent3"/>
          </a:solidFill>
          <a:ln>
            <a:noFill/>
          </a:ln>
        </p:spPr>
        <p:txBody>
          <a:bodyPr lIns="68569" tIns="68569" rIns="68569" bIns="68569" anchor="ctr" anchorCtr="0">
            <a:noAutofit/>
          </a:bodyPr>
          <a:lstStyle/>
          <a:p>
            <a:pPr lvl="0" rtl="0">
              <a:spcBef>
                <a:spcPts val="0"/>
              </a:spcBef>
              <a:buNone/>
            </a:pPr>
            <a:endParaRPr sz="1350">
              <a:solidFill>
                <a:srgbClr val="114454"/>
              </a:solidFill>
            </a:endParaRPr>
          </a:p>
        </p:txBody>
      </p:sp>
      <p:sp>
        <p:nvSpPr>
          <p:cNvPr id="11" name="Shape 11"/>
          <p:cNvSpPr/>
          <p:nvPr/>
        </p:nvSpPr>
        <p:spPr>
          <a:xfrm>
            <a:off x="0" y="667500"/>
            <a:ext cx="9144000" cy="5098800"/>
          </a:xfrm>
          <a:prstGeom prst="rect">
            <a:avLst/>
          </a:prstGeom>
          <a:solidFill>
            <a:schemeClr val="tx2"/>
          </a:solidFill>
          <a:ln>
            <a:noFill/>
          </a:ln>
        </p:spPr>
        <p:txBody>
          <a:bodyPr lIns="68569" tIns="68569" rIns="68569" bIns="68569" anchor="ctr" anchorCtr="0">
            <a:noAutofit/>
          </a:bodyPr>
          <a:lstStyle/>
          <a:p>
            <a:pPr lvl="0">
              <a:spcBef>
                <a:spcPts val="0"/>
              </a:spcBef>
              <a:buNone/>
            </a:pPr>
            <a:endParaRPr sz="1350"/>
          </a:p>
        </p:txBody>
      </p:sp>
      <p:sp>
        <p:nvSpPr>
          <p:cNvPr id="12" name="Shape 12"/>
          <p:cNvSpPr/>
          <p:nvPr/>
        </p:nvSpPr>
        <p:spPr>
          <a:xfrm>
            <a:off x="0" y="5991472"/>
            <a:ext cx="9144000" cy="157600"/>
          </a:xfrm>
          <a:prstGeom prst="rect">
            <a:avLst/>
          </a:prstGeom>
          <a:solidFill>
            <a:schemeClr val="accent5"/>
          </a:solidFill>
          <a:ln>
            <a:noFill/>
          </a:ln>
        </p:spPr>
        <p:txBody>
          <a:bodyPr lIns="68569" tIns="68569" rIns="68569" bIns="68569" anchor="ctr" anchorCtr="0">
            <a:noAutofit/>
          </a:bodyPr>
          <a:lstStyle/>
          <a:p>
            <a:pPr lvl="0">
              <a:spcBef>
                <a:spcPts val="0"/>
              </a:spcBef>
              <a:buNone/>
            </a:pPr>
            <a:endParaRPr sz="1350"/>
          </a:p>
        </p:txBody>
      </p:sp>
      <p:sp>
        <p:nvSpPr>
          <p:cNvPr id="13" name="Shape 13"/>
          <p:cNvSpPr/>
          <p:nvPr/>
        </p:nvSpPr>
        <p:spPr>
          <a:xfrm>
            <a:off x="0" y="6112104"/>
            <a:ext cx="9144000" cy="745999"/>
          </a:xfrm>
          <a:prstGeom prst="rect">
            <a:avLst/>
          </a:prstGeom>
          <a:solidFill>
            <a:schemeClr val="accent2"/>
          </a:solidFill>
          <a:ln>
            <a:noFill/>
          </a:ln>
        </p:spPr>
        <p:txBody>
          <a:bodyPr lIns="68569" tIns="68569" rIns="68569" bIns="68569" anchor="ctr" anchorCtr="0">
            <a:noAutofit/>
          </a:bodyPr>
          <a:lstStyle/>
          <a:p>
            <a:pPr lvl="0">
              <a:spcBef>
                <a:spcPts val="0"/>
              </a:spcBef>
              <a:buNone/>
            </a:pPr>
            <a:endParaRPr sz="1350"/>
          </a:p>
        </p:txBody>
      </p:sp>
      <p:sp>
        <p:nvSpPr>
          <p:cNvPr id="14" name="Shape 14"/>
          <p:cNvSpPr txBox="1">
            <a:spLocks noGrp="1"/>
          </p:cNvSpPr>
          <p:nvPr>
            <p:ph type="ctrTitle"/>
          </p:nvPr>
        </p:nvSpPr>
        <p:spPr>
          <a:xfrm>
            <a:off x="685800" y="1092204"/>
            <a:ext cx="5810400" cy="1546399"/>
          </a:xfrm>
          <a:prstGeom prst="rect">
            <a:avLst/>
          </a:prstGeom>
        </p:spPr>
        <p:txBody>
          <a:bodyPr lIns="91425" tIns="91425" rIns="91425" bIns="91425" anchor="b" anchorCtr="0"/>
          <a:lstStyle>
            <a:lvl1pPr lvl="0">
              <a:spcBef>
                <a:spcPts val="0"/>
              </a:spcBef>
              <a:buSzPct val="100000"/>
              <a:defRPr sz="3600">
                <a:solidFill>
                  <a:schemeClr val="bg1"/>
                </a:solidFill>
                <a:latin typeface="+mj-lt"/>
              </a:defRPr>
            </a:lvl1pPr>
            <a:lvl2pPr lvl="1" algn="ctr">
              <a:spcBef>
                <a:spcPts val="0"/>
              </a:spcBef>
              <a:buSzPct val="100000"/>
              <a:defRPr sz="4500"/>
            </a:lvl2pPr>
            <a:lvl3pPr lvl="2" algn="ctr">
              <a:spcBef>
                <a:spcPts val="0"/>
              </a:spcBef>
              <a:buSzPct val="100000"/>
              <a:defRPr sz="4500"/>
            </a:lvl3pPr>
            <a:lvl4pPr lvl="3" algn="ctr">
              <a:spcBef>
                <a:spcPts val="0"/>
              </a:spcBef>
              <a:buSzPct val="100000"/>
              <a:defRPr sz="4500"/>
            </a:lvl4pPr>
            <a:lvl5pPr lvl="4" algn="ctr">
              <a:spcBef>
                <a:spcPts val="0"/>
              </a:spcBef>
              <a:buSzPct val="100000"/>
              <a:defRPr sz="4500"/>
            </a:lvl5pPr>
            <a:lvl6pPr lvl="5" algn="ctr">
              <a:spcBef>
                <a:spcPts val="0"/>
              </a:spcBef>
              <a:buSzPct val="100000"/>
              <a:defRPr sz="4500"/>
            </a:lvl6pPr>
            <a:lvl7pPr lvl="6" algn="ctr">
              <a:spcBef>
                <a:spcPts val="0"/>
              </a:spcBef>
              <a:buSzPct val="100000"/>
              <a:defRPr sz="4500"/>
            </a:lvl7pPr>
            <a:lvl8pPr lvl="7" algn="ctr">
              <a:spcBef>
                <a:spcPts val="0"/>
              </a:spcBef>
              <a:buSzPct val="100000"/>
              <a:defRPr sz="4500"/>
            </a:lvl8pPr>
            <a:lvl9pPr lvl="8" algn="ctr">
              <a:spcBef>
                <a:spcPts val="0"/>
              </a:spcBef>
              <a:buSzPct val="100000"/>
              <a:defRPr sz="4500"/>
            </a:lvl9pPr>
          </a:lstStyle>
          <a:p>
            <a:r>
              <a:rPr lang="en-US" dirty="0"/>
              <a:t>Click to edit Master title style</a:t>
            </a:r>
            <a:endParaRPr dirty="0"/>
          </a:p>
        </p:txBody>
      </p:sp>
      <p:sp>
        <p:nvSpPr>
          <p:cNvPr id="8" name="Shape 17"/>
          <p:cNvSpPr txBox="1">
            <a:spLocks noGrp="1"/>
          </p:cNvSpPr>
          <p:nvPr>
            <p:ph type="subTitle" idx="1"/>
          </p:nvPr>
        </p:nvSpPr>
        <p:spPr>
          <a:xfrm>
            <a:off x="685803" y="2819404"/>
            <a:ext cx="4505699" cy="1046399"/>
          </a:xfrm>
          <a:prstGeom prst="rect">
            <a:avLst/>
          </a:prstGeom>
        </p:spPr>
        <p:txBody>
          <a:bodyPr lIns="91425" tIns="91425" rIns="91425" bIns="91425" anchor="t" anchorCtr="0"/>
          <a:lstStyle>
            <a:lvl1pPr lvl="0" rtl="0">
              <a:spcBef>
                <a:spcPts val="0"/>
              </a:spcBef>
              <a:buClr>
                <a:srgbClr val="94BF6E"/>
              </a:buClr>
              <a:buSzPct val="100000"/>
              <a:buNone/>
              <a:defRPr sz="1350" b="1">
                <a:solidFill>
                  <a:schemeClr val="bg1"/>
                </a:solidFill>
                <a:latin typeface="+mn-lt"/>
              </a:defRPr>
            </a:lvl1pPr>
            <a:lvl2pPr lvl="1" rtl="0">
              <a:spcBef>
                <a:spcPts val="0"/>
              </a:spcBef>
              <a:buClr>
                <a:srgbClr val="94BF6E"/>
              </a:buClr>
              <a:buSzPct val="100000"/>
              <a:buNone/>
              <a:defRPr sz="1350" b="1">
                <a:solidFill>
                  <a:srgbClr val="94BF6E"/>
                </a:solidFill>
              </a:defRPr>
            </a:lvl2pPr>
            <a:lvl3pPr lvl="2" rtl="0">
              <a:spcBef>
                <a:spcPts val="0"/>
              </a:spcBef>
              <a:buClr>
                <a:srgbClr val="94BF6E"/>
              </a:buClr>
              <a:buSzPct val="100000"/>
              <a:buNone/>
              <a:defRPr sz="135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r>
              <a:rPr lang="en-US" dirty="0"/>
              <a:t>Click to edit Master subtitle style</a:t>
            </a:r>
            <a:endParaRPr dirty="0"/>
          </a:p>
        </p:txBody>
      </p:sp>
      <p:pic>
        <p:nvPicPr>
          <p:cNvPr id="4" name="Picture 3">
            <a:extLst>
              <a:ext uri="{FF2B5EF4-FFF2-40B4-BE49-F238E27FC236}">
                <a16:creationId xmlns:a16="http://schemas.microsoft.com/office/drawing/2014/main" id="{A675F73A-A735-4938-8C80-18E683F1E2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1930" y="4825737"/>
            <a:ext cx="2213000" cy="708160"/>
          </a:xfrm>
          <a:prstGeom prst="rect">
            <a:avLst/>
          </a:prstGeom>
        </p:spPr>
      </p:pic>
    </p:spTree>
    <p:extLst>
      <p:ext uri="{BB962C8B-B14F-4D97-AF65-F5344CB8AC3E}">
        <p14:creationId xmlns:p14="http://schemas.microsoft.com/office/powerpoint/2010/main" val="432837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5" y="3838338"/>
            <a:ext cx="4505699" cy="1546399"/>
          </a:xfrm>
          <a:prstGeom prst="rect">
            <a:avLst/>
          </a:prstGeom>
        </p:spPr>
        <p:txBody>
          <a:bodyPr lIns="91425" tIns="91425" rIns="91425" bIns="91425" anchor="b" anchorCtr="0"/>
          <a:lstStyle>
            <a:lvl1pPr lvl="0" rtl="0">
              <a:spcBef>
                <a:spcPts val="0"/>
              </a:spcBef>
              <a:buClr>
                <a:srgbClr val="114454"/>
              </a:buClr>
              <a:buSzPct val="100000"/>
              <a:defRPr sz="3600">
                <a:solidFill>
                  <a:schemeClr val="accent4"/>
                </a:solidFill>
                <a:latin typeface="+mj-lt"/>
              </a:defRPr>
            </a:lvl1pPr>
            <a:lvl2pPr lvl="1" rtl="0">
              <a:spcBef>
                <a:spcPts val="0"/>
              </a:spcBef>
              <a:buClr>
                <a:srgbClr val="114454"/>
              </a:buClr>
              <a:buSzPct val="100000"/>
              <a:defRPr sz="3600">
                <a:solidFill>
                  <a:srgbClr val="114454"/>
                </a:solidFill>
              </a:defRPr>
            </a:lvl2pPr>
            <a:lvl3pPr lvl="2" rtl="0">
              <a:spcBef>
                <a:spcPts val="0"/>
              </a:spcBef>
              <a:buClr>
                <a:srgbClr val="114454"/>
              </a:buClr>
              <a:buSzPct val="100000"/>
              <a:defRPr sz="3600">
                <a:solidFill>
                  <a:srgbClr val="114454"/>
                </a:solidFill>
              </a:defRPr>
            </a:lvl3pPr>
            <a:lvl4pPr lvl="3" rtl="0">
              <a:spcBef>
                <a:spcPts val="0"/>
              </a:spcBef>
              <a:buClr>
                <a:srgbClr val="114454"/>
              </a:buClr>
              <a:buSzPct val="100000"/>
              <a:defRPr sz="3600">
                <a:solidFill>
                  <a:srgbClr val="114454"/>
                </a:solidFill>
              </a:defRPr>
            </a:lvl4pPr>
            <a:lvl5pPr lvl="4" rtl="0">
              <a:spcBef>
                <a:spcPts val="0"/>
              </a:spcBef>
              <a:buClr>
                <a:srgbClr val="114454"/>
              </a:buClr>
              <a:buSzPct val="100000"/>
              <a:defRPr sz="3600">
                <a:solidFill>
                  <a:srgbClr val="114454"/>
                </a:solidFill>
              </a:defRPr>
            </a:lvl5pPr>
            <a:lvl6pPr lvl="5" rtl="0">
              <a:spcBef>
                <a:spcPts val="0"/>
              </a:spcBef>
              <a:buClr>
                <a:srgbClr val="114454"/>
              </a:buClr>
              <a:buSzPct val="100000"/>
              <a:defRPr sz="3600">
                <a:solidFill>
                  <a:srgbClr val="114454"/>
                </a:solidFill>
              </a:defRPr>
            </a:lvl6pPr>
            <a:lvl7pPr lvl="6" rtl="0">
              <a:spcBef>
                <a:spcPts val="0"/>
              </a:spcBef>
              <a:buClr>
                <a:srgbClr val="114454"/>
              </a:buClr>
              <a:buSzPct val="100000"/>
              <a:defRPr sz="3600">
                <a:solidFill>
                  <a:srgbClr val="114454"/>
                </a:solidFill>
              </a:defRPr>
            </a:lvl7pPr>
            <a:lvl8pPr lvl="7" rtl="0">
              <a:spcBef>
                <a:spcPts val="0"/>
              </a:spcBef>
              <a:buClr>
                <a:srgbClr val="114454"/>
              </a:buClr>
              <a:buSzPct val="100000"/>
              <a:defRPr sz="3600">
                <a:solidFill>
                  <a:srgbClr val="114454"/>
                </a:solidFill>
              </a:defRPr>
            </a:lvl8pPr>
            <a:lvl9pPr lvl="8" rtl="0">
              <a:spcBef>
                <a:spcPts val="0"/>
              </a:spcBef>
              <a:buClr>
                <a:srgbClr val="114454"/>
              </a:buClr>
              <a:buSzPct val="100000"/>
              <a:defRPr sz="3600">
                <a:solidFill>
                  <a:srgbClr val="114454"/>
                </a:solidFill>
              </a:defRPr>
            </a:lvl9pPr>
          </a:lstStyle>
          <a:p>
            <a:r>
              <a:rPr lang="en-US"/>
              <a:t>Click to edit Master title style</a:t>
            </a:r>
            <a:endParaRPr/>
          </a:p>
        </p:txBody>
      </p:sp>
      <p:sp>
        <p:nvSpPr>
          <p:cNvPr id="17" name="Shape 17"/>
          <p:cNvSpPr txBox="1">
            <a:spLocks noGrp="1"/>
          </p:cNvSpPr>
          <p:nvPr>
            <p:ph type="subTitle" idx="1"/>
          </p:nvPr>
        </p:nvSpPr>
        <p:spPr>
          <a:xfrm>
            <a:off x="4113605" y="5310739"/>
            <a:ext cx="4505699" cy="1046399"/>
          </a:xfrm>
          <a:prstGeom prst="rect">
            <a:avLst/>
          </a:prstGeom>
        </p:spPr>
        <p:txBody>
          <a:bodyPr lIns="91425" tIns="91425" rIns="91425" bIns="91425" anchor="t" anchorCtr="0"/>
          <a:lstStyle>
            <a:lvl1pPr lvl="0" rtl="0">
              <a:spcBef>
                <a:spcPts val="0"/>
              </a:spcBef>
              <a:buClr>
                <a:srgbClr val="94BF6E"/>
              </a:buClr>
              <a:buSzPct val="100000"/>
              <a:buNone/>
              <a:defRPr sz="1350" b="1">
                <a:solidFill>
                  <a:schemeClr val="accent4"/>
                </a:solidFill>
                <a:latin typeface="+mn-lt"/>
              </a:defRPr>
            </a:lvl1pPr>
            <a:lvl2pPr lvl="1" rtl="0">
              <a:spcBef>
                <a:spcPts val="0"/>
              </a:spcBef>
              <a:buClr>
                <a:srgbClr val="94BF6E"/>
              </a:buClr>
              <a:buSzPct val="100000"/>
              <a:buNone/>
              <a:defRPr sz="1350" b="1">
                <a:solidFill>
                  <a:srgbClr val="94BF6E"/>
                </a:solidFill>
              </a:defRPr>
            </a:lvl2pPr>
            <a:lvl3pPr lvl="2" rtl="0">
              <a:spcBef>
                <a:spcPts val="0"/>
              </a:spcBef>
              <a:buClr>
                <a:srgbClr val="94BF6E"/>
              </a:buClr>
              <a:buSzPct val="100000"/>
              <a:buNone/>
              <a:defRPr sz="135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r>
              <a:rPr lang="en-US"/>
              <a:t>Click to edit Master subtitle style</a:t>
            </a:r>
            <a:endParaRPr/>
          </a:p>
        </p:txBody>
      </p:sp>
      <p:sp>
        <p:nvSpPr>
          <p:cNvPr id="19" name="Shape 19"/>
          <p:cNvSpPr/>
          <p:nvPr/>
        </p:nvSpPr>
        <p:spPr>
          <a:xfrm>
            <a:off x="0" y="5"/>
            <a:ext cx="3474300" cy="707599"/>
          </a:xfrm>
          <a:prstGeom prst="rect">
            <a:avLst/>
          </a:prstGeom>
          <a:solidFill>
            <a:schemeClr val="accent3"/>
          </a:solidFill>
          <a:ln>
            <a:noFill/>
          </a:ln>
        </p:spPr>
        <p:txBody>
          <a:bodyPr lIns="68569" tIns="68569" rIns="68569" bIns="68569" anchor="ctr" anchorCtr="0">
            <a:noAutofit/>
          </a:bodyPr>
          <a:lstStyle/>
          <a:p>
            <a:pPr lvl="0" rtl="0">
              <a:spcBef>
                <a:spcPts val="0"/>
              </a:spcBef>
              <a:buNone/>
            </a:pPr>
            <a:endParaRPr sz="1350">
              <a:solidFill>
                <a:srgbClr val="114454"/>
              </a:solidFill>
            </a:endParaRPr>
          </a:p>
        </p:txBody>
      </p:sp>
      <p:sp>
        <p:nvSpPr>
          <p:cNvPr id="20" name="Shape 20"/>
          <p:cNvSpPr/>
          <p:nvPr/>
        </p:nvSpPr>
        <p:spPr>
          <a:xfrm>
            <a:off x="0" y="667499"/>
            <a:ext cx="3474300" cy="6190497"/>
          </a:xfrm>
          <a:prstGeom prst="rect">
            <a:avLst/>
          </a:prstGeom>
          <a:solidFill>
            <a:schemeClr val="tx2"/>
          </a:solidFill>
          <a:ln>
            <a:noFill/>
          </a:ln>
        </p:spPr>
        <p:txBody>
          <a:bodyPr lIns="68569" tIns="68569" rIns="68569" bIns="68569" anchor="ctr" anchorCtr="0">
            <a:noAutofit/>
          </a:bodyPr>
          <a:lstStyle/>
          <a:p>
            <a:pPr lvl="0">
              <a:spcBef>
                <a:spcPts val="0"/>
              </a:spcBef>
              <a:buNone/>
            </a:pPr>
            <a:endParaRPr sz="135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98" y="1672217"/>
            <a:ext cx="2504846" cy="3060113"/>
          </a:xfrm>
          <a:prstGeom prst="rect">
            <a:avLst/>
          </a:prstGeom>
        </p:spPr>
      </p:pic>
    </p:spTree>
    <p:extLst>
      <p:ext uri="{BB962C8B-B14F-4D97-AF65-F5344CB8AC3E}">
        <p14:creationId xmlns:p14="http://schemas.microsoft.com/office/powerpoint/2010/main" val="2010193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722313" y="1929314"/>
            <a:ext cx="7772400" cy="2652370"/>
          </a:xfrm>
        </p:spPr>
        <p:txBody>
          <a:bodyPr>
            <a:normAutofit/>
          </a:bodyPr>
          <a:lstStyle>
            <a:lvl1pPr marL="0" indent="0">
              <a:buNone/>
              <a:defRPr sz="2700">
                <a:solidFill>
                  <a:srgbClr val="972A2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5220992" y="3660368"/>
            <a:ext cx="3486195" cy="2747351"/>
          </a:xfrm>
          <a:noFill/>
          <a:ln w="76200">
            <a:noFill/>
            <a:miter lim="800000"/>
          </a:ln>
          <a:effectLst/>
        </p:spPr>
        <p:txBody>
          <a:bodyPr rtlCol="0">
            <a:normAutofit/>
          </a:bodyPr>
          <a:lstStyle>
            <a:lvl1pPr marL="0" indent="0">
              <a:buNone/>
              <a:defRPr sz="105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Tree>
    <p:extLst>
      <p:ext uri="{BB962C8B-B14F-4D97-AF65-F5344CB8AC3E}">
        <p14:creationId xmlns:p14="http://schemas.microsoft.com/office/powerpoint/2010/main" val="66325945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5"/>
        <p:cNvGrpSpPr/>
        <p:nvPr/>
      </p:nvGrpSpPr>
      <p:grpSpPr>
        <a:xfrm>
          <a:off x="0" y="0"/>
          <a:ext cx="0" cy="0"/>
          <a:chOff x="0" y="0"/>
          <a:chExt cx="0" cy="0"/>
        </a:xfrm>
      </p:grpSpPr>
      <p:sp>
        <p:nvSpPr>
          <p:cNvPr id="86" name="Google Shape;86;p17"/>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Clr>
                <a:schemeClr val="dk1"/>
              </a:buClr>
              <a:buSzPts val="60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17"/>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lstStyle>
            <a:lvl1pPr lvl="0" algn="ctr" rtl="0">
              <a:lnSpc>
                <a:spcPct val="90000"/>
              </a:lnSpc>
              <a:spcBef>
                <a:spcPts val="750"/>
              </a:spcBef>
              <a:spcAft>
                <a:spcPts val="0"/>
              </a:spcAft>
              <a:buClr>
                <a:schemeClr val="dk1"/>
              </a:buClr>
              <a:buSzPts val="2400"/>
              <a:buNone/>
              <a:defRPr sz="1800"/>
            </a:lvl1pPr>
            <a:lvl2pPr lvl="1" algn="ctr" rtl="0">
              <a:lnSpc>
                <a:spcPct val="90000"/>
              </a:lnSpc>
              <a:spcBef>
                <a:spcPts val="375"/>
              </a:spcBef>
              <a:spcAft>
                <a:spcPts val="0"/>
              </a:spcAft>
              <a:buClr>
                <a:schemeClr val="dk1"/>
              </a:buClr>
              <a:buSzPts val="2000"/>
              <a:buNone/>
              <a:defRPr sz="1500"/>
            </a:lvl2pPr>
            <a:lvl3pPr lvl="2" algn="ctr" rtl="0">
              <a:lnSpc>
                <a:spcPct val="90000"/>
              </a:lnSpc>
              <a:spcBef>
                <a:spcPts val="375"/>
              </a:spcBef>
              <a:spcAft>
                <a:spcPts val="0"/>
              </a:spcAft>
              <a:buClr>
                <a:schemeClr val="dk1"/>
              </a:buClr>
              <a:buSzPts val="1800"/>
              <a:buNone/>
              <a:defRPr sz="1350"/>
            </a:lvl3pPr>
            <a:lvl4pPr lvl="3" algn="ctr" rtl="0">
              <a:lnSpc>
                <a:spcPct val="90000"/>
              </a:lnSpc>
              <a:spcBef>
                <a:spcPts val="375"/>
              </a:spcBef>
              <a:spcAft>
                <a:spcPts val="0"/>
              </a:spcAft>
              <a:buClr>
                <a:schemeClr val="dk1"/>
              </a:buClr>
              <a:buSzPts val="1600"/>
              <a:buNone/>
              <a:defRPr sz="1200"/>
            </a:lvl4pPr>
            <a:lvl5pPr lvl="4" algn="ctr" rtl="0">
              <a:lnSpc>
                <a:spcPct val="90000"/>
              </a:lnSpc>
              <a:spcBef>
                <a:spcPts val="375"/>
              </a:spcBef>
              <a:spcAft>
                <a:spcPts val="0"/>
              </a:spcAft>
              <a:buClr>
                <a:schemeClr val="dk1"/>
              </a:buClr>
              <a:buSzPts val="1600"/>
              <a:buNone/>
              <a:defRPr sz="1200"/>
            </a:lvl5pPr>
            <a:lvl6pPr lvl="5" algn="ctr" rtl="0">
              <a:lnSpc>
                <a:spcPct val="90000"/>
              </a:lnSpc>
              <a:spcBef>
                <a:spcPts val="375"/>
              </a:spcBef>
              <a:spcAft>
                <a:spcPts val="0"/>
              </a:spcAft>
              <a:buClr>
                <a:schemeClr val="dk1"/>
              </a:buClr>
              <a:buSzPts val="1600"/>
              <a:buNone/>
              <a:defRPr sz="1200"/>
            </a:lvl6pPr>
            <a:lvl7pPr lvl="6" algn="ctr" rtl="0">
              <a:lnSpc>
                <a:spcPct val="90000"/>
              </a:lnSpc>
              <a:spcBef>
                <a:spcPts val="375"/>
              </a:spcBef>
              <a:spcAft>
                <a:spcPts val="0"/>
              </a:spcAft>
              <a:buClr>
                <a:schemeClr val="dk1"/>
              </a:buClr>
              <a:buSzPts val="1600"/>
              <a:buNone/>
              <a:defRPr sz="1200"/>
            </a:lvl7pPr>
            <a:lvl8pPr lvl="7" algn="ctr" rtl="0">
              <a:lnSpc>
                <a:spcPct val="90000"/>
              </a:lnSpc>
              <a:spcBef>
                <a:spcPts val="375"/>
              </a:spcBef>
              <a:spcAft>
                <a:spcPts val="0"/>
              </a:spcAft>
              <a:buClr>
                <a:schemeClr val="dk1"/>
              </a:buClr>
              <a:buSzPts val="1600"/>
              <a:buNone/>
              <a:defRPr sz="1200"/>
            </a:lvl8pPr>
            <a:lvl9pPr lvl="8" algn="ctr" rtl="0">
              <a:lnSpc>
                <a:spcPct val="90000"/>
              </a:lnSpc>
              <a:spcBef>
                <a:spcPts val="375"/>
              </a:spcBef>
              <a:spcAft>
                <a:spcPts val="0"/>
              </a:spcAft>
              <a:buClr>
                <a:schemeClr val="dk1"/>
              </a:buClr>
              <a:buSzPts val="1600"/>
              <a:buNone/>
              <a:defRPr sz="1200"/>
            </a:lvl9pPr>
          </a:lstStyle>
          <a:p>
            <a:endParaRPr/>
          </a:p>
        </p:txBody>
      </p:sp>
      <p:sp>
        <p:nvSpPr>
          <p:cNvPr id="88" name="Google Shape;88;p1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1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842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99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p1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lstStyle>
            <a:lvl1pPr marL="342900" lvl="0" indent="-257175" algn="l" rtl="0">
              <a:lnSpc>
                <a:spcPct val="90000"/>
              </a:lnSpc>
              <a:spcBef>
                <a:spcPts val="750"/>
              </a:spcBef>
              <a:spcAft>
                <a:spcPts val="0"/>
              </a:spcAft>
              <a:buClr>
                <a:schemeClr val="dk1"/>
              </a:buClr>
              <a:buSzPts val="1800"/>
              <a:buChar char="●"/>
              <a:defRPr/>
            </a:lvl1pPr>
            <a:lvl2pPr marL="685800" lvl="1" indent="-257175" algn="l" rtl="0">
              <a:lnSpc>
                <a:spcPct val="90000"/>
              </a:lnSpc>
              <a:spcBef>
                <a:spcPts val="1575"/>
              </a:spcBef>
              <a:spcAft>
                <a:spcPts val="0"/>
              </a:spcAft>
              <a:buClr>
                <a:schemeClr val="dk1"/>
              </a:buClr>
              <a:buSzPts val="1800"/>
              <a:buChar char="○"/>
              <a:defRPr/>
            </a:lvl2pPr>
            <a:lvl3pPr marL="1028700" lvl="2" indent="-257175" algn="l" rtl="0">
              <a:lnSpc>
                <a:spcPct val="90000"/>
              </a:lnSpc>
              <a:spcBef>
                <a:spcPts val="1575"/>
              </a:spcBef>
              <a:spcAft>
                <a:spcPts val="0"/>
              </a:spcAft>
              <a:buClr>
                <a:schemeClr val="dk1"/>
              </a:buClr>
              <a:buSzPts val="1800"/>
              <a:buChar char="■"/>
              <a:defRPr/>
            </a:lvl3pPr>
            <a:lvl4pPr marL="1371600" lvl="3" indent="-257175" algn="l" rtl="0">
              <a:lnSpc>
                <a:spcPct val="90000"/>
              </a:lnSpc>
              <a:spcBef>
                <a:spcPts val="1575"/>
              </a:spcBef>
              <a:spcAft>
                <a:spcPts val="0"/>
              </a:spcAft>
              <a:buClr>
                <a:schemeClr val="dk1"/>
              </a:buClr>
              <a:buSzPts val="1800"/>
              <a:buChar char="●"/>
              <a:defRPr/>
            </a:lvl4pPr>
            <a:lvl5pPr marL="1714500" lvl="4" indent="-257175" algn="l" rtl="0">
              <a:lnSpc>
                <a:spcPct val="90000"/>
              </a:lnSpc>
              <a:spcBef>
                <a:spcPts val="1575"/>
              </a:spcBef>
              <a:spcAft>
                <a:spcPts val="0"/>
              </a:spcAft>
              <a:buClr>
                <a:schemeClr val="dk1"/>
              </a:buClr>
              <a:buSzPts val="1800"/>
              <a:buChar char="○"/>
              <a:defRPr/>
            </a:lvl5pPr>
            <a:lvl6pPr marL="2057400" lvl="5" indent="-257175" algn="l" rtl="0">
              <a:lnSpc>
                <a:spcPct val="90000"/>
              </a:lnSpc>
              <a:spcBef>
                <a:spcPts val="1575"/>
              </a:spcBef>
              <a:spcAft>
                <a:spcPts val="0"/>
              </a:spcAft>
              <a:buClr>
                <a:schemeClr val="dk1"/>
              </a:buClr>
              <a:buSzPts val="1800"/>
              <a:buChar char="■"/>
              <a:defRPr/>
            </a:lvl6pPr>
            <a:lvl7pPr marL="2400300" lvl="6" indent="-257175" algn="l" rtl="0">
              <a:lnSpc>
                <a:spcPct val="90000"/>
              </a:lnSpc>
              <a:spcBef>
                <a:spcPts val="1575"/>
              </a:spcBef>
              <a:spcAft>
                <a:spcPts val="0"/>
              </a:spcAft>
              <a:buClr>
                <a:schemeClr val="dk1"/>
              </a:buClr>
              <a:buSzPts val="1800"/>
              <a:buChar char="●"/>
              <a:defRPr/>
            </a:lvl7pPr>
            <a:lvl8pPr marL="2743200" lvl="7" indent="-257175" algn="l" rtl="0">
              <a:lnSpc>
                <a:spcPct val="90000"/>
              </a:lnSpc>
              <a:spcBef>
                <a:spcPts val="1575"/>
              </a:spcBef>
              <a:spcAft>
                <a:spcPts val="0"/>
              </a:spcAft>
              <a:buClr>
                <a:schemeClr val="dk1"/>
              </a:buClr>
              <a:buSzPts val="1800"/>
              <a:buChar char="○"/>
              <a:defRPr/>
            </a:lvl8pPr>
            <a:lvl9pPr marL="3086100" lvl="8" indent="-257175" algn="l" rtl="0">
              <a:lnSpc>
                <a:spcPct val="90000"/>
              </a:lnSpc>
              <a:spcBef>
                <a:spcPts val="1575"/>
              </a:spcBef>
              <a:spcAft>
                <a:spcPts val="1575"/>
              </a:spcAft>
              <a:buClr>
                <a:schemeClr val="dk1"/>
              </a:buClr>
              <a:buSzPts val="1800"/>
              <a:buChar char="■"/>
              <a:defRPr/>
            </a:lvl9pPr>
          </a:lstStyle>
          <a:p>
            <a:endParaRPr/>
          </a:p>
        </p:txBody>
      </p:sp>
      <p:sp>
        <p:nvSpPr>
          <p:cNvPr id="63" name="Google Shape;63;p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7150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1964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4" name="Google Shape;74;p15"/>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lstStyle>
            <a:lvl1pPr marL="342900" lvl="0" indent="-257175" algn="l" rtl="0">
              <a:lnSpc>
                <a:spcPct val="90000"/>
              </a:lnSpc>
              <a:spcBef>
                <a:spcPts val="750"/>
              </a:spcBef>
              <a:spcAft>
                <a:spcPts val="0"/>
              </a:spcAft>
              <a:buClr>
                <a:schemeClr val="dk1"/>
              </a:buClr>
              <a:buSzPts val="1800"/>
              <a:buChar char="●"/>
              <a:defRPr/>
            </a:lvl1pPr>
            <a:lvl2pPr marL="685800" lvl="1" indent="-257175" algn="l" rtl="0">
              <a:lnSpc>
                <a:spcPct val="90000"/>
              </a:lnSpc>
              <a:spcBef>
                <a:spcPts val="1575"/>
              </a:spcBef>
              <a:spcAft>
                <a:spcPts val="0"/>
              </a:spcAft>
              <a:buClr>
                <a:schemeClr val="dk1"/>
              </a:buClr>
              <a:buSzPts val="1800"/>
              <a:buChar char="○"/>
              <a:defRPr/>
            </a:lvl2pPr>
            <a:lvl3pPr marL="1028700" lvl="2" indent="-257175" algn="l" rtl="0">
              <a:lnSpc>
                <a:spcPct val="90000"/>
              </a:lnSpc>
              <a:spcBef>
                <a:spcPts val="1575"/>
              </a:spcBef>
              <a:spcAft>
                <a:spcPts val="0"/>
              </a:spcAft>
              <a:buClr>
                <a:schemeClr val="dk1"/>
              </a:buClr>
              <a:buSzPts val="1800"/>
              <a:buChar char="■"/>
              <a:defRPr/>
            </a:lvl3pPr>
            <a:lvl4pPr marL="1371600" lvl="3" indent="-257175" algn="l" rtl="0">
              <a:lnSpc>
                <a:spcPct val="90000"/>
              </a:lnSpc>
              <a:spcBef>
                <a:spcPts val="1575"/>
              </a:spcBef>
              <a:spcAft>
                <a:spcPts val="0"/>
              </a:spcAft>
              <a:buClr>
                <a:schemeClr val="dk1"/>
              </a:buClr>
              <a:buSzPts val="1800"/>
              <a:buChar char="●"/>
              <a:defRPr/>
            </a:lvl4pPr>
            <a:lvl5pPr marL="1714500" lvl="4" indent="-257175" algn="l" rtl="0">
              <a:lnSpc>
                <a:spcPct val="90000"/>
              </a:lnSpc>
              <a:spcBef>
                <a:spcPts val="1575"/>
              </a:spcBef>
              <a:spcAft>
                <a:spcPts val="0"/>
              </a:spcAft>
              <a:buClr>
                <a:schemeClr val="dk1"/>
              </a:buClr>
              <a:buSzPts val="1800"/>
              <a:buChar char="○"/>
              <a:defRPr/>
            </a:lvl5pPr>
            <a:lvl6pPr marL="2057400" lvl="5" indent="-257175" algn="l" rtl="0">
              <a:lnSpc>
                <a:spcPct val="90000"/>
              </a:lnSpc>
              <a:spcBef>
                <a:spcPts val="1575"/>
              </a:spcBef>
              <a:spcAft>
                <a:spcPts val="0"/>
              </a:spcAft>
              <a:buClr>
                <a:schemeClr val="dk1"/>
              </a:buClr>
              <a:buSzPts val="1800"/>
              <a:buChar char="■"/>
              <a:defRPr/>
            </a:lvl6pPr>
            <a:lvl7pPr marL="2400300" lvl="6" indent="-257175" algn="l" rtl="0">
              <a:lnSpc>
                <a:spcPct val="90000"/>
              </a:lnSpc>
              <a:spcBef>
                <a:spcPts val="1575"/>
              </a:spcBef>
              <a:spcAft>
                <a:spcPts val="0"/>
              </a:spcAft>
              <a:buClr>
                <a:schemeClr val="dk1"/>
              </a:buClr>
              <a:buSzPts val="1800"/>
              <a:buChar char="●"/>
              <a:defRPr/>
            </a:lvl7pPr>
            <a:lvl8pPr marL="2743200" lvl="7" indent="-257175" algn="l" rtl="0">
              <a:lnSpc>
                <a:spcPct val="90000"/>
              </a:lnSpc>
              <a:spcBef>
                <a:spcPts val="1575"/>
              </a:spcBef>
              <a:spcAft>
                <a:spcPts val="0"/>
              </a:spcAft>
              <a:buClr>
                <a:schemeClr val="dk1"/>
              </a:buClr>
              <a:buSzPts val="1800"/>
              <a:buChar char="○"/>
              <a:defRPr/>
            </a:lvl8pPr>
            <a:lvl9pPr marL="3086100" lvl="8" indent="-257175" algn="l" rtl="0">
              <a:lnSpc>
                <a:spcPct val="90000"/>
              </a:lnSpc>
              <a:spcBef>
                <a:spcPts val="1575"/>
              </a:spcBef>
              <a:spcAft>
                <a:spcPts val="1575"/>
              </a:spcAft>
              <a:buClr>
                <a:schemeClr val="dk1"/>
              </a:buClr>
              <a:buSzPts val="1800"/>
              <a:buChar char="■"/>
              <a:defRPr/>
            </a:lvl9pPr>
          </a:lstStyle>
          <a:p>
            <a:endParaRPr/>
          </a:p>
        </p:txBody>
      </p:sp>
      <p:sp>
        <p:nvSpPr>
          <p:cNvPr id="75" name="Google Shape;75;p15"/>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lstStyle>
            <a:lvl1pPr marL="342900" lvl="0" indent="-257175" algn="l" rtl="0">
              <a:lnSpc>
                <a:spcPct val="90000"/>
              </a:lnSpc>
              <a:spcBef>
                <a:spcPts val="750"/>
              </a:spcBef>
              <a:spcAft>
                <a:spcPts val="0"/>
              </a:spcAft>
              <a:buClr>
                <a:schemeClr val="dk1"/>
              </a:buClr>
              <a:buSzPts val="1800"/>
              <a:buChar char="●"/>
              <a:defRPr/>
            </a:lvl1pPr>
            <a:lvl2pPr marL="685800" lvl="1" indent="-257175" algn="l" rtl="0">
              <a:lnSpc>
                <a:spcPct val="90000"/>
              </a:lnSpc>
              <a:spcBef>
                <a:spcPts val="1575"/>
              </a:spcBef>
              <a:spcAft>
                <a:spcPts val="0"/>
              </a:spcAft>
              <a:buClr>
                <a:schemeClr val="dk1"/>
              </a:buClr>
              <a:buSzPts val="1800"/>
              <a:buChar char="○"/>
              <a:defRPr/>
            </a:lvl2pPr>
            <a:lvl3pPr marL="1028700" lvl="2" indent="-257175" algn="l" rtl="0">
              <a:lnSpc>
                <a:spcPct val="90000"/>
              </a:lnSpc>
              <a:spcBef>
                <a:spcPts val="1575"/>
              </a:spcBef>
              <a:spcAft>
                <a:spcPts val="0"/>
              </a:spcAft>
              <a:buClr>
                <a:schemeClr val="dk1"/>
              </a:buClr>
              <a:buSzPts val="1800"/>
              <a:buChar char="■"/>
              <a:defRPr/>
            </a:lvl3pPr>
            <a:lvl4pPr marL="1371600" lvl="3" indent="-257175" algn="l" rtl="0">
              <a:lnSpc>
                <a:spcPct val="90000"/>
              </a:lnSpc>
              <a:spcBef>
                <a:spcPts val="1575"/>
              </a:spcBef>
              <a:spcAft>
                <a:spcPts val="0"/>
              </a:spcAft>
              <a:buClr>
                <a:schemeClr val="dk1"/>
              </a:buClr>
              <a:buSzPts val="1800"/>
              <a:buChar char="●"/>
              <a:defRPr/>
            </a:lvl4pPr>
            <a:lvl5pPr marL="1714500" lvl="4" indent="-257175" algn="l" rtl="0">
              <a:lnSpc>
                <a:spcPct val="90000"/>
              </a:lnSpc>
              <a:spcBef>
                <a:spcPts val="1575"/>
              </a:spcBef>
              <a:spcAft>
                <a:spcPts val="0"/>
              </a:spcAft>
              <a:buClr>
                <a:schemeClr val="dk1"/>
              </a:buClr>
              <a:buSzPts val="1800"/>
              <a:buChar char="○"/>
              <a:defRPr/>
            </a:lvl5pPr>
            <a:lvl6pPr marL="2057400" lvl="5" indent="-257175" algn="l" rtl="0">
              <a:lnSpc>
                <a:spcPct val="90000"/>
              </a:lnSpc>
              <a:spcBef>
                <a:spcPts val="1575"/>
              </a:spcBef>
              <a:spcAft>
                <a:spcPts val="0"/>
              </a:spcAft>
              <a:buClr>
                <a:schemeClr val="dk1"/>
              </a:buClr>
              <a:buSzPts val="1800"/>
              <a:buChar char="■"/>
              <a:defRPr/>
            </a:lvl6pPr>
            <a:lvl7pPr marL="2400300" lvl="6" indent="-257175" algn="l" rtl="0">
              <a:lnSpc>
                <a:spcPct val="90000"/>
              </a:lnSpc>
              <a:spcBef>
                <a:spcPts val="1575"/>
              </a:spcBef>
              <a:spcAft>
                <a:spcPts val="0"/>
              </a:spcAft>
              <a:buClr>
                <a:schemeClr val="dk1"/>
              </a:buClr>
              <a:buSzPts val="1800"/>
              <a:buChar char="●"/>
              <a:defRPr/>
            </a:lvl7pPr>
            <a:lvl8pPr marL="2743200" lvl="7" indent="-257175" algn="l" rtl="0">
              <a:lnSpc>
                <a:spcPct val="90000"/>
              </a:lnSpc>
              <a:spcBef>
                <a:spcPts val="1575"/>
              </a:spcBef>
              <a:spcAft>
                <a:spcPts val="0"/>
              </a:spcAft>
              <a:buClr>
                <a:schemeClr val="dk1"/>
              </a:buClr>
              <a:buSzPts val="1800"/>
              <a:buChar char="○"/>
              <a:defRPr/>
            </a:lvl8pPr>
            <a:lvl9pPr marL="3086100" lvl="8" indent="-257175" algn="l" rtl="0">
              <a:lnSpc>
                <a:spcPct val="90000"/>
              </a:lnSpc>
              <a:spcBef>
                <a:spcPts val="1575"/>
              </a:spcBef>
              <a:spcAft>
                <a:spcPts val="1575"/>
              </a:spcAft>
              <a:buClr>
                <a:schemeClr val="dk1"/>
              </a:buClr>
              <a:buSzPts val="1800"/>
              <a:buChar char="■"/>
              <a:defRPr/>
            </a:lvl9pPr>
          </a:lstStyle>
          <a:p>
            <a:endParaRPr/>
          </a:p>
        </p:txBody>
      </p:sp>
      <p:sp>
        <p:nvSpPr>
          <p:cNvPr id="76" name="Google Shape;76;p1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1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4807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9144000" cy="1702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8" name="Google Shape;28;p5"/>
          <p:cNvSpPr txBox="1">
            <a:spLocks noGrp="1"/>
          </p:cNvSpPr>
          <p:nvPr>
            <p:ph type="title"/>
          </p:nvPr>
        </p:nvSpPr>
        <p:spPr>
          <a:xfrm>
            <a:off x="311725" y="667900"/>
            <a:ext cx="8520525" cy="831600"/>
          </a:xfrm>
          <a:prstGeom prst="rect">
            <a:avLst/>
          </a:prstGeom>
        </p:spPr>
        <p:txBody>
          <a:bodyPr spcFirstLastPara="1" wrap="square" lIns="121900" tIns="121900" rIns="121900" bIns="121900" anchor="t" anchorCtr="0"/>
          <a:lstStyle>
            <a:lvl1pPr lvl="0">
              <a:spcBef>
                <a:spcPts val="0"/>
              </a:spcBef>
              <a:spcAft>
                <a:spcPts val="0"/>
              </a:spcAft>
              <a:buClr>
                <a:schemeClr val="lt1"/>
              </a:buClr>
              <a:buSzPts val="3700"/>
              <a:buNone/>
              <a:defRPr>
                <a:solidFill>
                  <a:schemeClr val="lt1"/>
                </a:solidFill>
              </a:defRPr>
            </a:lvl1pPr>
            <a:lvl2pPr lvl="1">
              <a:spcBef>
                <a:spcPts val="0"/>
              </a:spcBef>
              <a:spcAft>
                <a:spcPts val="0"/>
              </a:spcAft>
              <a:buClr>
                <a:schemeClr val="lt1"/>
              </a:buClr>
              <a:buSzPts val="3700"/>
              <a:buNone/>
              <a:defRPr>
                <a:solidFill>
                  <a:schemeClr val="lt1"/>
                </a:solidFill>
              </a:defRPr>
            </a:lvl2pPr>
            <a:lvl3pPr lvl="2">
              <a:spcBef>
                <a:spcPts val="0"/>
              </a:spcBef>
              <a:spcAft>
                <a:spcPts val="0"/>
              </a:spcAft>
              <a:buClr>
                <a:schemeClr val="lt1"/>
              </a:buClr>
              <a:buSzPts val="3700"/>
              <a:buNone/>
              <a:defRPr>
                <a:solidFill>
                  <a:schemeClr val="lt1"/>
                </a:solidFill>
              </a:defRPr>
            </a:lvl3pPr>
            <a:lvl4pPr lvl="3">
              <a:spcBef>
                <a:spcPts val="0"/>
              </a:spcBef>
              <a:spcAft>
                <a:spcPts val="0"/>
              </a:spcAft>
              <a:buClr>
                <a:schemeClr val="lt1"/>
              </a:buClr>
              <a:buSzPts val="3700"/>
              <a:buNone/>
              <a:defRPr>
                <a:solidFill>
                  <a:schemeClr val="lt1"/>
                </a:solidFill>
              </a:defRPr>
            </a:lvl4pPr>
            <a:lvl5pPr lvl="4">
              <a:spcBef>
                <a:spcPts val="0"/>
              </a:spcBef>
              <a:spcAft>
                <a:spcPts val="0"/>
              </a:spcAft>
              <a:buClr>
                <a:schemeClr val="lt1"/>
              </a:buClr>
              <a:buSzPts val="3700"/>
              <a:buNone/>
              <a:defRPr>
                <a:solidFill>
                  <a:schemeClr val="lt1"/>
                </a:solidFill>
              </a:defRPr>
            </a:lvl5pPr>
            <a:lvl6pPr lvl="5">
              <a:spcBef>
                <a:spcPts val="0"/>
              </a:spcBef>
              <a:spcAft>
                <a:spcPts val="0"/>
              </a:spcAft>
              <a:buClr>
                <a:schemeClr val="lt1"/>
              </a:buClr>
              <a:buSzPts val="3700"/>
              <a:buNone/>
              <a:defRPr>
                <a:solidFill>
                  <a:schemeClr val="lt1"/>
                </a:solidFill>
              </a:defRPr>
            </a:lvl6pPr>
            <a:lvl7pPr lvl="6">
              <a:spcBef>
                <a:spcPts val="0"/>
              </a:spcBef>
              <a:spcAft>
                <a:spcPts val="0"/>
              </a:spcAft>
              <a:buClr>
                <a:schemeClr val="lt1"/>
              </a:buClr>
              <a:buSzPts val="3700"/>
              <a:buNone/>
              <a:defRPr>
                <a:solidFill>
                  <a:schemeClr val="lt1"/>
                </a:solidFill>
              </a:defRPr>
            </a:lvl7pPr>
            <a:lvl8pPr lvl="7">
              <a:spcBef>
                <a:spcPts val="0"/>
              </a:spcBef>
              <a:spcAft>
                <a:spcPts val="0"/>
              </a:spcAft>
              <a:buClr>
                <a:schemeClr val="lt1"/>
              </a:buClr>
              <a:buSzPts val="3700"/>
              <a:buNone/>
              <a:defRPr>
                <a:solidFill>
                  <a:schemeClr val="lt1"/>
                </a:solidFill>
              </a:defRPr>
            </a:lvl8pPr>
            <a:lvl9pPr lvl="8">
              <a:spcBef>
                <a:spcPts val="0"/>
              </a:spcBef>
              <a:spcAft>
                <a:spcPts val="0"/>
              </a:spcAft>
              <a:buClr>
                <a:schemeClr val="lt1"/>
              </a:buClr>
              <a:buSzPts val="3700"/>
              <a:buNone/>
              <a:defRPr>
                <a:solidFill>
                  <a:schemeClr val="lt1"/>
                </a:solidFill>
              </a:defRPr>
            </a:lvl9pPr>
          </a:lstStyle>
          <a:p>
            <a:endParaRPr/>
          </a:p>
        </p:txBody>
      </p:sp>
      <p:sp>
        <p:nvSpPr>
          <p:cNvPr id="29" name="Google Shape;29;p5"/>
          <p:cNvSpPr txBox="1">
            <a:spLocks noGrp="1"/>
          </p:cNvSpPr>
          <p:nvPr>
            <p:ph type="body" idx="1"/>
          </p:nvPr>
        </p:nvSpPr>
        <p:spPr>
          <a:xfrm>
            <a:off x="311700" y="2007600"/>
            <a:ext cx="3999825" cy="4101600"/>
          </a:xfrm>
          <a:prstGeom prst="rect">
            <a:avLst/>
          </a:prstGeom>
        </p:spPr>
        <p:txBody>
          <a:bodyPr spcFirstLastPara="1" wrap="square" lIns="121900" tIns="121900" rIns="121900" bIns="121900" anchor="t" anchorCtr="0"/>
          <a:lstStyle>
            <a:lvl1pPr marL="342900" lvl="0" indent="-252413">
              <a:spcBef>
                <a:spcPts val="0"/>
              </a:spcBef>
              <a:spcAft>
                <a:spcPts val="0"/>
              </a:spcAft>
              <a:buSzPts val="1700"/>
              <a:buChar char="●"/>
              <a:defRPr/>
            </a:lvl1pPr>
            <a:lvl2pPr marL="685800" lvl="1" indent="-242888">
              <a:spcBef>
                <a:spcPts val="1575"/>
              </a:spcBef>
              <a:spcAft>
                <a:spcPts val="0"/>
              </a:spcAft>
              <a:buSzPts val="1500"/>
              <a:buChar char="○"/>
              <a:defRPr/>
            </a:lvl2pPr>
            <a:lvl3pPr marL="1028700" lvl="2" indent="-242888">
              <a:spcBef>
                <a:spcPts val="1575"/>
              </a:spcBef>
              <a:spcAft>
                <a:spcPts val="0"/>
              </a:spcAft>
              <a:buSzPts val="1500"/>
              <a:buChar char="■"/>
              <a:defRPr/>
            </a:lvl3pPr>
            <a:lvl4pPr marL="1371600" lvl="3" indent="-242888">
              <a:spcBef>
                <a:spcPts val="1575"/>
              </a:spcBef>
              <a:spcAft>
                <a:spcPts val="0"/>
              </a:spcAft>
              <a:buSzPts val="1500"/>
              <a:buChar char="●"/>
              <a:defRPr/>
            </a:lvl4pPr>
            <a:lvl5pPr marL="1714500" lvl="4" indent="-242888">
              <a:spcBef>
                <a:spcPts val="1575"/>
              </a:spcBef>
              <a:spcAft>
                <a:spcPts val="0"/>
              </a:spcAft>
              <a:buSzPts val="1500"/>
              <a:buChar char="○"/>
              <a:defRPr/>
            </a:lvl5pPr>
            <a:lvl6pPr marL="2057400" lvl="5" indent="-242888">
              <a:spcBef>
                <a:spcPts val="1575"/>
              </a:spcBef>
              <a:spcAft>
                <a:spcPts val="0"/>
              </a:spcAft>
              <a:buSzPts val="1500"/>
              <a:buChar char="■"/>
              <a:defRPr/>
            </a:lvl6pPr>
            <a:lvl7pPr marL="2400300" lvl="6" indent="-242888">
              <a:spcBef>
                <a:spcPts val="1575"/>
              </a:spcBef>
              <a:spcAft>
                <a:spcPts val="0"/>
              </a:spcAft>
              <a:buSzPts val="1500"/>
              <a:buChar char="●"/>
              <a:defRPr/>
            </a:lvl7pPr>
            <a:lvl8pPr marL="2743200" lvl="7" indent="-242888">
              <a:spcBef>
                <a:spcPts val="1575"/>
              </a:spcBef>
              <a:spcAft>
                <a:spcPts val="0"/>
              </a:spcAft>
              <a:buSzPts val="1500"/>
              <a:buChar char="○"/>
              <a:defRPr/>
            </a:lvl8pPr>
            <a:lvl9pPr marL="3086100" lvl="8" indent="-242888">
              <a:spcBef>
                <a:spcPts val="1575"/>
              </a:spcBef>
              <a:spcAft>
                <a:spcPts val="1575"/>
              </a:spcAft>
              <a:buSzPts val="1500"/>
              <a:buChar char="■"/>
              <a:defRPr/>
            </a:lvl9pPr>
          </a:lstStyle>
          <a:p>
            <a:endParaRPr/>
          </a:p>
        </p:txBody>
      </p:sp>
      <p:sp>
        <p:nvSpPr>
          <p:cNvPr id="30" name="Google Shape;30;p5"/>
          <p:cNvSpPr txBox="1">
            <a:spLocks noGrp="1"/>
          </p:cNvSpPr>
          <p:nvPr>
            <p:ph type="body" idx="2"/>
          </p:nvPr>
        </p:nvSpPr>
        <p:spPr>
          <a:xfrm>
            <a:off x="4832400" y="2007600"/>
            <a:ext cx="3999825" cy="4101600"/>
          </a:xfrm>
          <a:prstGeom prst="rect">
            <a:avLst/>
          </a:prstGeom>
        </p:spPr>
        <p:txBody>
          <a:bodyPr spcFirstLastPara="1" wrap="square" lIns="121900" tIns="121900" rIns="121900" bIns="121900" anchor="t" anchorCtr="0"/>
          <a:lstStyle>
            <a:lvl1pPr marL="342900" lvl="0" indent="-252413">
              <a:spcBef>
                <a:spcPts val="0"/>
              </a:spcBef>
              <a:spcAft>
                <a:spcPts val="0"/>
              </a:spcAft>
              <a:buSzPts val="1700"/>
              <a:buChar char="●"/>
              <a:defRPr/>
            </a:lvl1pPr>
            <a:lvl2pPr marL="685800" lvl="1" indent="-242888">
              <a:spcBef>
                <a:spcPts val="1575"/>
              </a:spcBef>
              <a:spcAft>
                <a:spcPts val="0"/>
              </a:spcAft>
              <a:buSzPts val="1500"/>
              <a:buChar char="○"/>
              <a:defRPr/>
            </a:lvl2pPr>
            <a:lvl3pPr marL="1028700" lvl="2" indent="-242888">
              <a:spcBef>
                <a:spcPts val="1575"/>
              </a:spcBef>
              <a:spcAft>
                <a:spcPts val="0"/>
              </a:spcAft>
              <a:buSzPts val="1500"/>
              <a:buChar char="■"/>
              <a:defRPr/>
            </a:lvl3pPr>
            <a:lvl4pPr marL="1371600" lvl="3" indent="-242888">
              <a:spcBef>
                <a:spcPts val="1575"/>
              </a:spcBef>
              <a:spcAft>
                <a:spcPts val="0"/>
              </a:spcAft>
              <a:buSzPts val="1500"/>
              <a:buChar char="●"/>
              <a:defRPr/>
            </a:lvl4pPr>
            <a:lvl5pPr marL="1714500" lvl="4" indent="-242888">
              <a:spcBef>
                <a:spcPts val="1575"/>
              </a:spcBef>
              <a:spcAft>
                <a:spcPts val="0"/>
              </a:spcAft>
              <a:buSzPts val="1500"/>
              <a:buChar char="○"/>
              <a:defRPr/>
            </a:lvl5pPr>
            <a:lvl6pPr marL="2057400" lvl="5" indent="-242888">
              <a:spcBef>
                <a:spcPts val="1575"/>
              </a:spcBef>
              <a:spcAft>
                <a:spcPts val="0"/>
              </a:spcAft>
              <a:buSzPts val="1500"/>
              <a:buChar char="■"/>
              <a:defRPr/>
            </a:lvl6pPr>
            <a:lvl7pPr marL="2400300" lvl="6" indent="-242888">
              <a:spcBef>
                <a:spcPts val="1575"/>
              </a:spcBef>
              <a:spcAft>
                <a:spcPts val="0"/>
              </a:spcAft>
              <a:buSzPts val="1500"/>
              <a:buChar char="●"/>
              <a:defRPr/>
            </a:lvl7pPr>
            <a:lvl8pPr marL="2743200" lvl="7" indent="-242888">
              <a:spcBef>
                <a:spcPts val="1575"/>
              </a:spcBef>
              <a:spcAft>
                <a:spcPts val="0"/>
              </a:spcAft>
              <a:buSzPts val="1500"/>
              <a:buChar char="○"/>
              <a:defRPr/>
            </a:lvl8pPr>
            <a:lvl9pPr marL="3086100" lvl="8" indent="-242888">
              <a:spcBef>
                <a:spcPts val="1575"/>
              </a:spcBef>
              <a:spcAft>
                <a:spcPts val="1575"/>
              </a:spcAft>
              <a:buSzPts val="1500"/>
              <a:buChar char="■"/>
              <a:defRPr/>
            </a:lvl9pPr>
          </a:lstStyle>
          <a:p>
            <a:endParaRPr/>
          </a:p>
        </p:txBody>
      </p:sp>
      <p:sp>
        <p:nvSpPr>
          <p:cNvPr id="31" name="Google Shape;31;p5"/>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2102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722313" y="1929314"/>
            <a:ext cx="7772400" cy="2652370"/>
          </a:xfrm>
        </p:spPr>
        <p:txBody>
          <a:bodyPr>
            <a:normAutofit/>
          </a:bodyPr>
          <a:lstStyle>
            <a:lvl1pPr marL="0" indent="0">
              <a:buNone/>
              <a:defRPr sz="2700">
                <a:solidFill>
                  <a:srgbClr val="972A2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5220992" y="3660368"/>
            <a:ext cx="3486195" cy="2747351"/>
          </a:xfrm>
          <a:noFill/>
          <a:ln w="76200">
            <a:noFill/>
            <a:miter lim="800000"/>
          </a:ln>
          <a:effectLst/>
        </p:spPr>
        <p:txBody>
          <a:bodyPr rtlCol="0">
            <a:normAutofit/>
          </a:bodyPr>
          <a:lstStyle>
            <a:lvl1pPr marL="0" indent="0">
              <a:buNone/>
              <a:defRPr sz="105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Tree>
    <p:extLst>
      <p:ext uri="{BB962C8B-B14F-4D97-AF65-F5344CB8AC3E}">
        <p14:creationId xmlns:p14="http://schemas.microsoft.com/office/powerpoint/2010/main" val="74917468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722313" y="1929314"/>
            <a:ext cx="7772400" cy="2652370"/>
          </a:xfrm>
        </p:spPr>
        <p:txBody>
          <a:bodyPr>
            <a:normAutofit/>
          </a:bodyPr>
          <a:lstStyle>
            <a:lvl1pPr marL="0" indent="0">
              <a:buNone/>
              <a:defRPr sz="2700">
                <a:solidFill>
                  <a:srgbClr val="972A2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5220992" y="3660368"/>
            <a:ext cx="3486195" cy="2747351"/>
          </a:xfrm>
          <a:noFill/>
          <a:ln w="76200">
            <a:noFill/>
            <a:miter lim="800000"/>
          </a:ln>
          <a:effectLst/>
        </p:spPr>
        <p:txBody>
          <a:bodyPr rtlCol="0">
            <a:normAutofit/>
          </a:bodyPr>
          <a:lstStyle>
            <a:lvl1pPr marL="0" indent="0">
              <a:buNone/>
              <a:defRPr sz="105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Tree>
    <p:extLst>
      <p:ext uri="{BB962C8B-B14F-4D97-AF65-F5344CB8AC3E}">
        <p14:creationId xmlns:p14="http://schemas.microsoft.com/office/powerpoint/2010/main" val="135863593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6401" y="453910"/>
            <a:ext cx="8331199" cy="293798"/>
          </a:xfrm>
        </p:spPr>
        <p:txBody>
          <a:bodyPr lIns="0" tIns="0" rIns="0" bIns="0"/>
          <a:lstStyle>
            <a:lvl1pPr>
              <a:defRPr sz="1909" b="0" i="0">
                <a:solidFill>
                  <a:schemeClr val="tx1"/>
                </a:solidFill>
                <a:latin typeface="Franklin Gothic Medium"/>
                <a:cs typeface="Franklin Gothic Medium"/>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05/02/2019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17463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4"/>
            <a:ext cx="1217066"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sp>
        <p:nvSpPr>
          <p:cNvPr id="2" name="Title 1"/>
          <p:cNvSpPr>
            <a:spLocks noGrp="1"/>
          </p:cNvSpPr>
          <p:nvPr>
            <p:ph type="ctrTitle"/>
          </p:nvPr>
        </p:nvSpPr>
        <p:spPr>
          <a:xfrm>
            <a:off x="1371601" y="362396"/>
            <a:ext cx="6858000" cy="1676400"/>
          </a:xfrm>
        </p:spPr>
        <p:txBody>
          <a:bodyPr>
            <a:noAutofit/>
          </a:bodyPr>
          <a:lstStyle>
            <a:lvl1pPr>
              <a:lnSpc>
                <a:spcPct val="80000"/>
              </a:lnSpc>
              <a:defRPr sz="4501"/>
            </a:lvl1pPr>
          </a:lstStyle>
          <a:p>
            <a:r>
              <a:rPr lang="en-US"/>
              <a:t>Click to edit Master title style</a:t>
            </a:r>
            <a:endParaRPr/>
          </a:p>
        </p:txBody>
      </p:sp>
      <p:sp>
        <p:nvSpPr>
          <p:cNvPr id="3" name="Subtitle 2"/>
          <p:cNvSpPr>
            <a:spLocks noGrp="1"/>
          </p:cNvSpPr>
          <p:nvPr>
            <p:ph type="subTitle" idx="1"/>
          </p:nvPr>
        </p:nvSpPr>
        <p:spPr>
          <a:xfrm>
            <a:off x="1371601" y="2089595"/>
            <a:ext cx="6858000" cy="886344"/>
          </a:xfrm>
        </p:spPr>
        <p:txBody>
          <a:bodyPr>
            <a:normAutofit/>
          </a:bodyPr>
          <a:lstStyle>
            <a:lvl1pPr marL="0" indent="0" algn="l">
              <a:buNone/>
              <a:defRPr sz="2101">
                <a:solidFill>
                  <a:schemeClr val="accent1">
                    <a:lumMod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solidFill>
                  <a:srgbClr val="000000"/>
                </a:solidFill>
              </a:rPr>
              <a:t>Add a footer</a:t>
            </a:r>
          </a:p>
        </p:txBody>
      </p:sp>
      <p:sp>
        <p:nvSpPr>
          <p:cNvPr id="4" name="Date Placeholder 3"/>
          <p:cNvSpPr>
            <a:spLocks noGrp="1"/>
          </p:cNvSpPr>
          <p:nvPr>
            <p:ph type="dt" sz="half" idx="10"/>
          </p:nvPr>
        </p:nvSpPr>
        <p:spPr/>
        <p:txBody>
          <a:bodyPr/>
          <a:lstStyle/>
          <a:p>
            <a:fld id="{A7209051-6E81-43E8-9099-FF6A0C3DCFE8}" type="datetime1">
              <a:rPr lang="en-US">
                <a:solidFill>
                  <a:srgbClr val="000000"/>
                </a:solidFill>
              </a:rPr>
              <a:pPr/>
              <a:t>05/02/2019</a:t>
            </a:fld>
            <a:endParaRPr dirty="0">
              <a:solidFill>
                <a:srgbClr val="000000"/>
              </a:solidFill>
            </a:endParaRPr>
          </a:p>
        </p:txBody>
      </p:sp>
      <p:sp>
        <p:nvSpPr>
          <p:cNvPr id="6" name="Slide Number Placeholder 5"/>
          <p:cNvSpPr>
            <a:spLocks noGrp="1"/>
          </p:cNvSpPr>
          <p:nvPr>
            <p:ph type="sldNum" sz="quarter" idx="12"/>
          </p:nvPr>
        </p:nvSpPr>
        <p:spPr/>
        <p:txBody>
          <a:bodyPr/>
          <a:lstStyle/>
          <a:p>
            <a:fld id="{34C99D79-8A4B-4031-B1E0-AF26F8EDF2B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4630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2701" b="0"/>
            </a:lvl1pPr>
          </a:lstStyle>
          <a:p>
            <a:r>
              <a:rPr lang="en-US"/>
              <a:t>Click to edit Master title style</a:t>
            </a:r>
            <a:endParaRPr/>
          </a:p>
        </p:txBody>
      </p:sp>
      <p:sp>
        <p:nvSpPr>
          <p:cNvPr id="3" name="Content Placeholder 2"/>
          <p:cNvSpPr>
            <a:spLocks noGrp="1"/>
          </p:cNvSpPr>
          <p:nvPr>
            <p:ph idx="1"/>
          </p:nvPr>
        </p:nvSpPr>
        <p:spPr>
          <a:xfrm>
            <a:off x="3657601" y="1600200"/>
            <a:ext cx="4572000" cy="457200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14400" y="1600202"/>
            <a:ext cx="2590800" cy="4571999"/>
          </a:xfrm>
        </p:spPr>
        <p:txBody>
          <a:bodyPr>
            <a:normAutofit/>
          </a:bodyPr>
          <a:lstStyle>
            <a:lvl1pPr marL="0" indent="0">
              <a:buNone/>
              <a:defRPr sz="2101">
                <a:solidFill>
                  <a:schemeClr val="accent1">
                    <a:lumMod val="75000"/>
                  </a:schemeClr>
                </a:solidFill>
              </a:defRPr>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solidFill>
                  <a:srgbClr val="000000"/>
                </a:solidFill>
              </a:rPr>
              <a:t>Add a footer</a:t>
            </a:r>
          </a:p>
        </p:txBody>
      </p:sp>
      <p:sp>
        <p:nvSpPr>
          <p:cNvPr id="5" name="Date Placeholder 4"/>
          <p:cNvSpPr>
            <a:spLocks noGrp="1"/>
          </p:cNvSpPr>
          <p:nvPr>
            <p:ph type="dt" sz="half" idx="10"/>
          </p:nvPr>
        </p:nvSpPr>
        <p:spPr/>
        <p:txBody>
          <a:bodyPr/>
          <a:lstStyle/>
          <a:p>
            <a:fld id="{20990708-46A4-4851-883E-8DFB8939107E}" type="datetime1">
              <a:rPr lang="en-US">
                <a:solidFill>
                  <a:srgbClr val="000000"/>
                </a:solidFill>
              </a:rPr>
              <a:pPr/>
              <a:t>05/02/2019</a:t>
            </a:fld>
            <a:endParaRPr dirty="0">
              <a:solidFill>
                <a:srgbClr val="000000"/>
              </a:solidFill>
            </a:endParaRPr>
          </a:p>
        </p:txBody>
      </p:sp>
      <p:sp>
        <p:nvSpPr>
          <p:cNvPr id="7" name="Slide Number Placeholder 6"/>
          <p:cNvSpPr>
            <a:spLocks noGrp="1"/>
          </p:cNvSpPr>
          <p:nvPr>
            <p:ph type="sldNum" sz="quarter" idx="12"/>
          </p:nvPr>
        </p:nvSpPr>
        <p:spPr/>
        <p:txBody>
          <a:bodyPr/>
          <a:lstStyle/>
          <a:p>
            <a:fld id="{34C99D79-8A4B-4031-B1E0-AF26F8EDF2B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109891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solidFill>
                  <a:srgbClr val="000000"/>
                </a:solidFill>
              </a:rPr>
              <a:t>Add a footer</a:t>
            </a:r>
          </a:p>
        </p:txBody>
      </p:sp>
      <p:sp>
        <p:nvSpPr>
          <p:cNvPr id="4" name="Date Placeholder 3"/>
          <p:cNvSpPr>
            <a:spLocks noGrp="1"/>
          </p:cNvSpPr>
          <p:nvPr>
            <p:ph type="dt" sz="half" idx="10"/>
          </p:nvPr>
        </p:nvSpPr>
        <p:spPr/>
        <p:txBody>
          <a:bodyPr/>
          <a:lstStyle/>
          <a:p>
            <a:fld id="{0CC3EA6D-DF0B-4D4B-B359-5F1D1D0E30A4}" type="datetime1">
              <a:rPr lang="en-US">
                <a:solidFill>
                  <a:srgbClr val="000000"/>
                </a:solidFill>
              </a:rPr>
              <a:pPr/>
              <a:t>05/02/2019</a:t>
            </a:fld>
            <a:endParaRPr dirty="0">
              <a:solidFill>
                <a:srgbClr val="000000"/>
              </a:solidFill>
            </a:endParaRPr>
          </a:p>
        </p:txBody>
      </p:sp>
      <p:sp>
        <p:nvSpPr>
          <p:cNvPr id="6" name="Slide Number Placeholder 5"/>
          <p:cNvSpPr>
            <a:spLocks noGrp="1"/>
          </p:cNvSpPr>
          <p:nvPr>
            <p:ph type="sldNum" sz="quarter" idx="12"/>
          </p:nvPr>
        </p:nvSpPr>
        <p:spPr/>
        <p:txBody>
          <a:bodyPr/>
          <a:lstStyle/>
          <a:p>
            <a:fld id="{34C99D79-8A4B-4031-B1E0-AF26F8EDF2B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2759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014789"/>
            <a:ext cx="7772400" cy="1362075"/>
          </a:xfrm>
        </p:spPr>
        <p:txBody>
          <a:bodyPr anchor="t"/>
          <a:lstStyle>
            <a:lvl1pPr algn="l">
              <a:defRPr sz="3000" b="0" cap="all"/>
            </a:lvl1pPr>
          </a:lstStyle>
          <a:p>
            <a:r>
              <a:rPr lang="en-US"/>
              <a:t>Click to edit Master title style</a:t>
            </a:r>
          </a:p>
        </p:txBody>
      </p:sp>
      <p:sp>
        <p:nvSpPr>
          <p:cNvPr id="3" name="Text Placeholder 2"/>
          <p:cNvSpPr>
            <a:spLocks noGrp="1"/>
          </p:cNvSpPr>
          <p:nvPr>
            <p:ph type="body" idx="1"/>
          </p:nvPr>
        </p:nvSpPr>
        <p:spPr>
          <a:xfrm>
            <a:off x="685800" y="2514602"/>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9272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282" y="152400"/>
            <a:ext cx="731520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856282" y="1524001"/>
            <a:ext cx="3657600" cy="816429"/>
          </a:xfrm>
        </p:spPr>
        <p:txBody>
          <a:bodyPr anchor="ctr">
            <a:normAutofit/>
          </a:bodyPr>
          <a:lstStyle>
            <a:lvl1pPr marL="0" indent="0">
              <a:buNone/>
              <a:defRPr sz="2101" b="0">
                <a:solidFill>
                  <a:schemeClr val="accent1">
                    <a:lumMod val="75000"/>
                  </a:schemeClr>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a:t>Edit Master text styles</a:t>
            </a:r>
          </a:p>
        </p:txBody>
      </p:sp>
      <p:sp>
        <p:nvSpPr>
          <p:cNvPr id="4" name="Content Placeholder 3"/>
          <p:cNvSpPr>
            <a:spLocks noGrp="1"/>
          </p:cNvSpPr>
          <p:nvPr>
            <p:ph sz="half" idx="2"/>
          </p:nvPr>
        </p:nvSpPr>
        <p:spPr>
          <a:xfrm>
            <a:off x="856282" y="2413001"/>
            <a:ext cx="3657600" cy="3759199"/>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baseline="0"/>
            </a:lvl8pPr>
            <a:lvl9pPr>
              <a:defRPr sz="15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572000" y="1524001"/>
            <a:ext cx="3657600" cy="816429"/>
          </a:xfrm>
        </p:spPr>
        <p:txBody>
          <a:bodyPr anchor="ctr">
            <a:normAutofit/>
          </a:bodyPr>
          <a:lstStyle>
            <a:lvl1pPr marL="0" indent="0">
              <a:buNone/>
              <a:defRPr sz="2101" b="0">
                <a:solidFill>
                  <a:schemeClr val="accent1">
                    <a:lumMod val="75000"/>
                  </a:schemeClr>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a:t>Edit Master text styles</a:t>
            </a:r>
          </a:p>
        </p:txBody>
      </p:sp>
      <p:sp>
        <p:nvSpPr>
          <p:cNvPr id="6" name="Content Placeholder 5"/>
          <p:cNvSpPr>
            <a:spLocks noGrp="1"/>
          </p:cNvSpPr>
          <p:nvPr>
            <p:ph sz="quarter" idx="4"/>
          </p:nvPr>
        </p:nvSpPr>
        <p:spPr>
          <a:xfrm>
            <a:off x="4572000" y="2413001"/>
            <a:ext cx="3657600" cy="3759199"/>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baseline="0"/>
            </a:lvl8pPr>
            <a:lvl9pPr>
              <a:defRPr sz="15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solidFill>
                  <a:srgbClr val="000000"/>
                </a:solidFill>
              </a:rPr>
              <a:t>Add a footer</a:t>
            </a:r>
          </a:p>
        </p:txBody>
      </p:sp>
      <p:sp>
        <p:nvSpPr>
          <p:cNvPr id="7" name="Date Placeholder 6"/>
          <p:cNvSpPr>
            <a:spLocks noGrp="1"/>
          </p:cNvSpPr>
          <p:nvPr>
            <p:ph type="dt" sz="half" idx="10"/>
          </p:nvPr>
        </p:nvSpPr>
        <p:spPr/>
        <p:txBody>
          <a:bodyPr/>
          <a:lstStyle/>
          <a:p>
            <a:fld id="{0363E8C1-7C87-4705-AB97-8CD17D208E3F}" type="datetime1">
              <a:rPr lang="en-US">
                <a:solidFill>
                  <a:srgbClr val="000000"/>
                </a:solidFill>
              </a:rPr>
              <a:pPr/>
              <a:t>05/02/2019</a:t>
            </a:fld>
            <a:endParaRPr dirty="0">
              <a:solidFill>
                <a:srgbClr val="000000"/>
              </a:solidFill>
            </a:endParaRPr>
          </a:p>
        </p:txBody>
      </p:sp>
      <p:sp>
        <p:nvSpPr>
          <p:cNvPr id="9" name="Slide Number Placeholder 8"/>
          <p:cNvSpPr>
            <a:spLocks noGrp="1"/>
          </p:cNvSpPr>
          <p:nvPr>
            <p:ph type="sldNum" sz="quarter" idx="12"/>
          </p:nvPr>
        </p:nvSpPr>
        <p:spPr/>
        <p:txBody>
          <a:bodyPr/>
          <a:lstStyle/>
          <a:p>
            <a:fld id="{34C99D79-8A4B-4031-B1E0-AF26F8EDF2B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63358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6282" y="152400"/>
            <a:ext cx="7315200" cy="1295400"/>
          </a:xfrm>
        </p:spPr>
        <p:txBody>
          <a:bodyPr/>
          <a:lstStyle/>
          <a:p>
            <a:r>
              <a:rPr lang="en-US"/>
              <a:t>Click to edit Master title style</a:t>
            </a:r>
            <a:endParaRPr/>
          </a:p>
        </p:txBody>
      </p:sp>
      <p:sp>
        <p:nvSpPr>
          <p:cNvPr id="3" name="Content Placeholder 2"/>
          <p:cNvSpPr>
            <a:spLocks noGrp="1"/>
          </p:cNvSpPr>
          <p:nvPr>
            <p:ph sz="half" idx="1"/>
          </p:nvPr>
        </p:nvSpPr>
        <p:spPr>
          <a:xfrm>
            <a:off x="856282" y="1600200"/>
            <a:ext cx="3657600" cy="457200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572000" y="1600200"/>
            <a:ext cx="3657600" cy="457200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solidFill>
                  <a:srgbClr val="000000"/>
                </a:solidFill>
              </a:rPr>
              <a:t>Add a footer</a:t>
            </a:r>
          </a:p>
        </p:txBody>
      </p:sp>
      <p:sp>
        <p:nvSpPr>
          <p:cNvPr id="5" name="Date Placeholder 4"/>
          <p:cNvSpPr>
            <a:spLocks noGrp="1"/>
          </p:cNvSpPr>
          <p:nvPr>
            <p:ph type="dt" sz="half" idx="10"/>
          </p:nvPr>
        </p:nvSpPr>
        <p:spPr/>
        <p:txBody>
          <a:bodyPr/>
          <a:lstStyle/>
          <a:p>
            <a:fld id="{4067C2A3-CD19-48AB-9F64-ECCF75182EDD}" type="datetime1">
              <a:rPr lang="en-US">
                <a:solidFill>
                  <a:srgbClr val="000000"/>
                </a:solidFill>
              </a:rPr>
              <a:pPr/>
              <a:t>05/02/2019</a:t>
            </a:fld>
            <a:endParaRPr dirty="0">
              <a:solidFill>
                <a:srgbClr val="000000"/>
              </a:solidFill>
            </a:endParaRPr>
          </a:p>
        </p:txBody>
      </p:sp>
      <p:sp>
        <p:nvSpPr>
          <p:cNvPr id="7" name="Slide Number Placeholder 6"/>
          <p:cNvSpPr>
            <a:spLocks noGrp="1"/>
          </p:cNvSpPr>
          <p:nvPr>
            <p:ph type="sldNum" sz="quarter" idx="12"/>
          </p:nvPr>
        </p:nvSpPr>
        <p:spPr/>
        <p:txBody>
          <a:bodyPr/>
          <a:lstStyle/>
          <a:p>
            <a:fld id="{34C99D79-8A4B-4031-B1E0-AF26F8EDF2B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144583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grpSp>
        <p:nvGrpSpPr>
          <p:cNvPr id="7" name="squares"/>
          <p:cNvGrpSpPr/>
          <p:nvPr/>
        </p:nvGrpSpPr>
        <p:grpSpPr>
          <a:xfrm>
            <a:off x="0" y="3124415"/>
            <a:ext cx="1217066"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grpSp>
        <p:nvGrpSpPr>
          <p:cNvPr id="19" name="bottom graphic"/>
          <p:cNvGrpSpPr/>
          <p:nvPr/>
        </p:nvGrpSpPr>
        <p:grpSpPr>
          <a:xfrm>
            <a:off x="0" y="5409217"/>
            <a:ext cx="9144000"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sp>
        <p:nvSpPr>
          <p:cNvPr id="2" name="Title 1"/>
          <p:cNvSpPr>
            <a:spLocks noGrp="1"/>
          </p:cNvSpPr>
          <p:nvPr>
            <p:ph type="title"/>
          </p:nvPr>
        </p:nvSpPr>
        <p:spPr>
          <a:xfrm>
            <a:off x="1371601" y="1932519"/>
            <a:ext cx="6858000" cy="2105367"/>
          </a:xfrm>
        </p:spPr>
        <p:txBody>
          <a:bodyPr anchor="b">
            <a:normAutofit/>
          </a:bodyPr>
          <a:lstStyle>
            <a:lvl1pPr algn="l">
              <a:defRPr sz="4501" b="0" cap="none" baseline="0"/>
            </a:lvl1pPr>
          </a:lstStyle>
          <a:p>
            <a:r>
              <a:rPr lang="en-US"/>
              <a:t>Click to edit Master title style</a:t>
            </a:r>
            <a:endParaRPr/>
          </a:p>
        </p:txBody>
      </p:sp>
      <p:sp>
        <p:nvSpPr>
          <p:cNvPr id="3" name="Text Placeholder 2"/>
          <p:cNvSpPr>
            <a:spLocks noGrp="1"/>
          </p:cNvSpPr>
          <p:nvPr>
            <p:ph type="body" idx="1"/>
          </p:nvPr>
        </p:nvSpPr>
        <p:spPr>
          <a:xfrm>
            <a:off x="1371601" y="4084265"/>
            <a:ext cx="6858000" cy="933297"/>
          </a:xfrm>
        </p:spPr>
        <p:txBody>
          <a:bodyPr anchor="t">
            <a:normAutofit/>
          </a:bodyPr>
          <a:lstStyle>
            <a:lvl1pPr marL="0" indent="0">
              <a:buNone/>
              <a:defRPr sz="2101">
                <a:solidFill>
                  <a:schemeClr val="accent1">
                    <a:lumMod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solidFill>
                  <a:srgbClr val="000000"/>
                </a:solidFill>
              </a:rPr>
              <a:t>Add a footer</a:t>
            </a:r>
          </a:p>
        </p:txBody>
      </p:sp>
      <p:sp>
        <p:nvSpPr>
          <p:cNvPr id="4" name="Date Placeholder 3"/>
          <p:cNvSpPr>
            <a:spLocks noGrp="1"/>
          </p:cNvSpPr>
          <p:nvPr>
            <p:ph type="dt" sz="half" idx="10"/>
          </p:nvPr>
        </p:nvSpPr>
        <p:spPr/>
        <p:txBody>
          <a:bodyPr/>
          <a:lstStyle/>
          <a:p>
            <a:fld id="{977EDB99-15BC-4479-BAC5-1E502E66917A}" type="datetime1">
              <a:rPr lang="en-US">
                <a:solidFill>
                  <a:srgbClr val="000000"/>
                </a:solidFill>
              </a:rPr>
              <a:pPr/>
              <a:t>05/02/2019</a:t>
            </a:fld>
            <a:endParaRPr dirty="0">
              <a:solidFill>
                <a:srgbClr val="000000"/>
              </a:solidFill>
            </a:endParaRPr>
          </a:p>
        </p:txBody>
      </p:sp>
      <p:sp>
        <p:nvSpPr>
          <p:cNvPr id="6" name="Slide Number Placeholder 5"/>
          <p:cNvSpPr>
            <a:spLocks noGrp="1"/>
          </p:cNvSpPr>
          <p:nvPr>
            <p:ph type="sldNum" sz="quarter" idx="12"/>
          </p:nvPr>
        </p:nvSpPr>
        <p:spPr/>
        <p:txBody>
          <a:bodyPr/>
          <a:lstStyle/>
          <a:p>
            <a:fld id="{34C99D79-8A4B-4031-B1E0-AF26F8EDF2B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37782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p:spPr>
        <p:txBody>
          <a:bodyPr anchor="b">
            <a:normAutofit/>
          </a:bodyPr>
          <a:lstStyle>
            <a:lvl1pPr algn="ctr">
              <a:defRPr sz="4500" b="1">
                <a:solidFill>
                  <a:srgbClr val="02286B"/>
                </a:solidFill>
                <a:latin typeface="Tw Cen MT Condensed Extra Bold" panose="020B08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808100"/>
            <a:ext cx="6858000" cy="1655762"/>
          </a:xfrm>
        </p:spPr>
        <p:txBody>
          <a:bodyPr>
            <a:normAutofit/>
          </a:bodyPr>
          <a:lstStyle>
            <a:lvl1pPr marL="0" indent="0" algn="ctr">
              <a:buNone/>
              <a:defRPr sz="2400">
                <a:solidFill>
                  <a:schemeClr val="bg2">
                    <a:lumMod val="25000"/>
                  </a:schemeClr>
                </a:solidFill>
                <a:latin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7251" y="5864854"/>
            <a:ext cx="1036749" cy="982992"/>
          </a:xfrm>
          <a:prstGeom prst="rect">
            <a:avLst/>
          </a:prstGeom>
        </p:spPr>
      </p:pic>
      <p:cxnSp>
        <p:nvCxnSpPr>
          <p:cNvPr id="10" name="Straight Connector 9"/>
          <p:cNvCxnSpPr/>
          <p:nvPr userDrawn="1"/>
        </p:nvCxnSpPr>
        <p:spPr>
          <a:xfrm>
            <a:off x="1143000" y="3657600"/>
            <a:ext cx="6858000" cy="0"/>
          </a:xfrm>
          <a:prstGeom prst="line">
            <a:avLst/>
          </a:prstGeom>
          <a:ln w="28575">
            <a:solidFill>
              <a:srgbClr val="9B01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870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02286B"/>
                </a:solidFill>
                <a:latin typeface="Tw Cen MT Condensed Extra Bold" panose="020B08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rebuchet MS" panose="020B0603020202020204" pitchFamily="34" charset="0"/>
              </a:defRPr>
            </a:lvl1pPr>
            <a:lvl2pPr>
              <a:defRPr sz="2100">
                <a:latin typeface="Trebuchet MS" panose="020B0603020202020204" pitchFamily="34" charset="0"/>
              </a:defRPr>
            </a:lvl2pPr>
            <a:lvl3pPr>
              <a:defRPr sz="1800">
                <a:latin typeface="Trebuchet MS" panose="020B0603020202020204" pitchFamily="34" charset="0"/>
              </a:defRPr>
            </a:lvl3pPr>
            <a:lvl4pPr>
              <a:defRPr sz="1500">
                <a:latin typeface="Trebuchet MS" panose="020B0603020202020204" pitchFamily="34" charset="0"/>
              </a:defRPr>
            </a:lvl4pPr>
            <a:lvl5pPr>
              <a:defRPr>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stretch>
            <a:fillRect/>
          </a:stretch>
        </p:blipFill>
        <p:spPr>
          <a:xfrm>
            <a:off x="8106066" y="5866040"/>
            <a:ext cx="1037934" cy="981541"/>
          </a:xfrm>
          <a:prstGeom prst="rect">
            <a:avLst/>
          </a:prstGeom>
        </p:spPr>
      </p:pic>
      <p:cxnSp>
        <p:nvCxnSpPr>
          <p:cNvPr id="8" name="Straight Connector 7"/>
          <p:cNvCxnSpPr/>
          <p:nvPr userDrawn="1"/>
        </p:nvCxnSpPr>
        <p:spPr>
          <a:xfrm>
            <a:off x="628650" y="1690688"/>
            <a:ext cx="8515350" cy="0"/>
          </a:xfrm>
          <a:prstGeom prst="line">
            <a:avLst/>
          </a:prstGeom>
          <a:ln w="28575">
            <a:solidFill>
              <a:srgbClr val="9B01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775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02286B"/>
                </a:solidFill>
                <a:latin typeface="Tw Cen MT Condensed Extra Bold" panose="020B08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rebuchet MS" panose="020B0603020202020204" pitchFamily="34" charset="0"/>
              </a:defRPr>
            </a:lvl1pPr>
            <a:lvl2pPr>
              <a:defRPr sz="2100">
                <a:latin typeface="Trebuchet MS" panose="020B0603020202020204" pitchFamily="34" charset="0"/>
              </a:defRPr>
            </a:lvl2pPr>
            <a:lvl3pPr>
              <a:defRPr sz="1800">
                <a:latin typeface="Trebuchet MS" panose="020B0603020202020204" pitchFamily="34" charset="0"/>
              </a:defRPr>
            </a:lvl3pPr>
            <a:lvl4pPr>
              <a:defRPr sz="1500">
                <a:latin typeface="Trebuchet MS" panose="020B0603020202020204" pitchFamily="34" charset="0"/>
              </a:defRPr>
            </a:lvl4pPr>
            <a:lvl5pPr>
              <a:defRPr>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stretch>
            <a:fillRect/>
          </a:stretch>
        </p:blipFill>
        <p:spPr>
          <a:xfrm>
            <a:off x="8106066" y="5866040"/>
            <a:ext cx="1037934" cy="981541"/>
          </a:xfrm>
          <a:prstGeom prst="rect">
            <a:avLst/>
          </a:prstGeom>
        </p:spPr>
      </p:pic>
      <p:cxnSp>
        <p:nvCxnSpPr>
          <p:cNvPr id="8" name="Straight Connector 7"/>
          <p:cNvCxnSpPr/>
          <p:nvPr userDrawn="1"/>
        </p:nvCxnSpPr>
        <p:spPr>
          <a:xfrm>
            <a:off x="628650" y="1690688"/>
            <a:ext cx="8515350" cy="0"/>
          </a:xfrm>
          <a:prstGeom prst="line">
            <a:avLst/>
          </a:prstGeom>
          <a:ln w="28575">
            <a:solidFill>
              <a:srgbClr val="9B01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270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02286B"/>
                </a:solidFill>
                <a:latin typeface="Tw Cen MT Condensed Extra Bold" panose="020B08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rebuchet MS" panose="020B0603020202020204" pitchFamily="34" charset="0"/>
              </a:defRPr>
            </a:lvl1pPr>
            <a:lvl2pPr>
              <a:defRPr sz="2100">
                <a:latin typeface="Trebuchet MS" panose="020B0603020202020204" pitchFamily="34" charset="0"/>
              </a:defRPr>
            </a:lvl2pPr>
            <a:lvl3pPr>
              <a:defRPr sz="1800">
                <a:latin typeface="Trebuchet MS" panose="020B0603020202020204" pitchFamily="34" charset="0"/>
              </a:defRPr>
            </a:lvl3pPr>
            <a:lvl4pPr>
              <a:defRPr sz="1500">
                <a:latin typeface="Trebuchet MS" panose="020B0603020202020204" pitchFamily="34" charset="0"/>
              </a:defRPr>
            </a:lvl4pPr>
            <a:lvl5pPr>
              <a:defRPr>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stretch>
            <a:fillRect/>
          </a:stretch>
        </p:blipFill>
        <p:spPr>
          <a:xfrm>
            <a:off x="8106066" y="5866040"/>
            <a:ext cx="1037934" cy="981541"/>
          </a:xfrm>
          <a:prstGeom prst="rect">
            <a:avLst/>
          </a:prstGeom>
        </p:spPr>
      </p:pic>
      <p:cxnSp>
        <p:nvCxnSpPr>
          <p:cNvPr id="8" name="Straight Connector 7"/>
          <p:cNvCxnSpPr/>
          <p:nvPr userDrawn="1"/>
        </p:nvCxnSpPr>
        <p:spPr>
          <a:xfrm>
            <a:off x="628650" y="1690688"/>
            <a:ext cx="8515350" cy="0"/>
          </a:xfrm>
          <a:prstGeom prst="line">
            <a:avLst/>
          </a:prstGeom>
          <a:ln w="28575">
            <a:solidFill>
              <a:srgbClr val="9B01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421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02286B"/>
                </a:solidFill>
                <a:latin typeface="Tw Cen MT Condensed Extra Bold" panose="020B08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rebuchet MS" panose="020B0603020202020204" pitchFamily="34" charset="0"/>
              </a:defRPr>
            </a:lvl1pPr>
            <a:lvl2pPr>
              <a:defRPr sz="2100">
                <a:latin typeface="Trebuchet MS" panose="020B0603020202020204" pitchFamily="34" charset="0"/>
              </a:defRPr>
            </a:lvl2pPr>
            <a:lvl3pPr>
              <a:defRPr sz="1800">
                <a:latin typeface="Trebuchet MS" panose="020B0603020202020204" pitchFamily="34" charset="0"/>
              </a:defRPr>
            </a:lvl3pPr>
            <a:lvl4pPr>
              <a:defRPr sz="1500">
                <a:latin typeface="Trebuchet MS" panose="020B0603020202020204" pitchFamily="34" charset="0"/>
              </a:defRPr>
            </a:lvl4pPr>
            <a:lvl5pPr>
              <a:defRPr>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stretch>
            <a:fillRect/>
          </a:stretch>
        </p:blipFill>
        <p:spPr>
          <a:xfrm>
            <a:off x="8106066" y="5866040"/>
            <a:ext cx="1037934" cy="981541"/>
          </a:xfrm>
          <a:prstGeom prst="rect">
            <a:avLst/>
          </a:prstGeom>
        </p:spPr>
      </p:pic>
      <p:cxnSp>
        <p:nvCxnSpPr>
          <p:cNvPr id="8" name="Straight Connector 7"/>
          <p:cNvCxnSpPr/>
          <p:nvPr userDrawn="1"/>
        </p:nvCxnSpPr>
        <p:spPr>
          <a:xfrm>
            <a:off x="628650" y="1690688"/>
            <a:ext cx="8515350" cy="0"/>
          </a:xfrm>
          <a:prstGeom prst="line">
            <a:avLst/>
          </a:prstGeom>
          <a:ln w="28575">
            <a:solidFill>
              <a:srgbClr val="9B01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906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rgbClr val="02286B"/>
                </a:solidFill>
                <a:latin typeface="Tw Cen MT Condensed Extra Bold" panose="020B08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rebuchet MS" panose="020B0603020202020204" pitchFamily="34" charset="0"/>
              </a:defRPr>
            </a:lvl1pPr>
            <a:lvl2pPr>
              <a:defRPr sz="2100">
                <a:latin typeface="Trebuchet MS" panose="020B0603020202020204" pitchFamily="34" charset="0"/>
              </a:defRPr>
            </a:lvl2pPr>
            <a:lvl3pPr>
              <a:defRPr sz="1800">
                <a:latin typeface="Trebuchet MS" panose="020B0603020202020204" pitchFamily="34" charset="0"/>
              </a:defRPr>
            </a:lvl3pPr>
            <a:lvl4pPr>
              <a:defRPr sz="1500">
                <a:latin typeface="Trebuchet MS" panose="020B0603020202020204" pitchFamily="34" charset="0"/>
              </a:defRPr>
            </a:lvl4pPr>
            <a:lvl5pPr>
              <a:defRPr>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stretch>
            <a:fillRect/>
          </a:stretch>
        </p:blipFill>
        <p:spPr>
          <a:xfrm>
            <a:off x="8106066" y="5866040"/>
            <a:ext cx="1037934" cy="981541"/>
          </a:xfrm>
          <a:prstGeom prst="rect">
            <a:avLst/>
          </a:prstGeom>
        </p:spPr>
      </p:pic>
      <p:cxnSp>
        <p:nvCxnSpPr>
          <p:cNvPr id="8" name="Straight Connector 7"/>
          <p:cNvCxnSpPr/>
          <p:nvPr userDrawn="1"/>
        </p:nvCxnSpPr>
        <p:spPr>
          <a:xfrm>
            <a:off x="628650" y="1690688"/>
            <a:ext cx="8515350" cy="0"/>
          </a:xfrm>
          <a:prstGeom prst="line">
            <a:avLst/>
          </a:prstGeom>
          <a:ln w="28575">
            <a:solidFill>
              <a:srgbClr val="9B01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30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3733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733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78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hasCustomPrompt="1"/>
          </p:nvPr>
        </p:nvSpPr>
        <p:spPr>
          <a:xfrm>
            <a:off x="457200" y="2174877"/>
            <a:ext cx="4040188" cy="323532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hasCustomPrompt="1"/>
          </p:nvPr>
        </p:nvSpPr>
        <p:spPr>
          <a:xfrm>
            <a:off x="4645026" y="2174877"/>
            <a:ext cx="4041775" cy="323532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90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848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62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2517" y="838200"/>
            <a:ext cx="5105400" cy="5105400"/>
          </a:xfrm>
        </p:spPr>
        <p:txBody>
          <a:bodyPr/>
          <a:lstStyle/>
          <a:p>
            <a:r>
              <a:rPr lang="en-US"/>
              <a:t>Click icon to add picture</a:t>
            </a:r>
          </a:p>
        </p:txBody>
      </p:sp>
      <p:sp>
        <p:nvSpPr>
          <p:cNvPr id="6" name="Text Placeholder 5"/>
          <p:cNvSpPr>
            <a:spLocks noGrp="1"/>
          </p:cNvSpPr>
          <p:nvPr>
            <p:ph type="body" sz="quarter" idx="11"/>
          </p:nvPr>
        </p:nvSpPr>
        <p:spPr>
          <a:xfrm>
            <a:off x="2062517" y="3036888"/>
            <a:ext cx="5105400" cy="1154112"/>
          </a:xfrm>
          <a:solidFill>
            <a:srgbClr val="3F3E29"/>
          </a:solidFill>
        </p:spPr>
        <p:txBody>
          <a:bodyPr anchor="ctr" anchorCtr="0"/>
          <a:lstStyle>
            <a:lvl1pPr algn="ctr">
              <a:defRPr spc="225">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50948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3810000"/>
          </a:xfrm>
        </p:spPr>
        <p:txBody>
          <a:bodyPr anchor="b"/>
          <a:lstStyle>
            <a:lvl1pPr algn="l">
              <a:defRPr sz="1500" b="0" i="1"/>
            </a:lvl1pPr>
          </a:lstStyle>
          <a:p>
            <a:r>
              <a:rPr lang="en-US"/>
              <a:t>Click to edit Master title style</a:t>
            </a:r>
          </a:p>
        </p:txBody>
      </p:sp>
      <p:sp>
        <p:nvSpPr>
          <p:cNvPr id="3" name="Picture Placeholder 2"/>
          <p:cNvSpPr>
            <a:spLocks noGrp="1"/>
          </p:cNvSpPr>
          <p:nvPr>
            <p:ph type="pic" idx="1"/>
          </p:nvPr>
        </p:nvSpPr>
        <p:spPr>
          <a:xfrm>
            <a:off x="0" y="4572000"/>
            <a:ext cx="9144000" cy="1828800"/>
          </a:xfrm>
          <a:solidFill>
            <a:srgbClr val="D06F1A">
              <a:alpha val="80000"/>
            </a:srgb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93283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2.xml"/><Relationship Id="rId1" Type="http://schemas.openxmlformats.org/officeDocument/2006/relationships/slideLayout" Target="../slideLayouts/slideLayout3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3.xml"/><Relationship Id="rId1" Type="http://schemas.openxmlformats.org/officeDocument/2006/relationships/slideLayout" Target="../slideLayouts/slideLayout3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4.xml"/><Relationship Id="rId1" Type="http://schemas.openxmlformats.org/officeDocument/2006/relationships/slideLayout" Target="../slideLayouts/slideLayout3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5.xml"/><Relationship Id="rId1" Type="http://schemas.openxmlformats.org/officeDocument/2006/relationships/slideLayout" Target="../slideLayouts/slideLayout3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6.xml"/><Relationship Id="rId1" Type="http://schemas.openxmlformats.org/officeDocument/2006/relationships/slideLayout" Target="../slideLayouts/slideLayout3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7.xml"/><Relationship Id="rId1"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CEA"/>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00800"/>
          </a:xfrm>
          <a:prstGeom prst="rect">
            <a:avLst/>
          </a:prstGeom>
          <a:solidFill>
            <a:srgbClr val="EFE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6400800"/>
            <a:ext cx="9144000" cy="457200"/>
          </a:xfrm>
          <a:prstGeom prst="rect">
            <a:avLst/>
          </a:prstGeom>
          <a:solidFill>
            <a:srgbClr val="3F3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rotWithShape="1">
          <a:blip r:embed="rId19" cstate="print">
            <a:extLst>
              <a:ext uri="{28A0092B-C50C-407E-A947-70E740481C1C}">
                <a14:useLocalDpi xmlns:a14="http://schemas.microsoft.com/office/drawing/2010/main" val="0"/>
              </a:ext>
            </a:extLst>
          </a:blip>
          <a:srcRect l="72015"/>
          <a:stretch/>
        </p:blipFill>
        <p:spPr>
          <a:xfrm>
            <a:off x="8763000" y="6466109"/>
            <a:ext cx="254758" cy="291307"/>
          </a:xfrm>
          <a:prstGeom prst="rect">
            <a:avLst/>
          </a:prstGeom>
        </p:spPr>
      </p:pic>
    </p:spTree>
    <p:extLst>
      <p:ext uri="{BB962C8B-B14F-4D97-AF65-F5344CB8AC3E}">
        <p14:creationId xmlns:p14="http://schemas.microsoft.com/office/powerpoint/2010/main" val="2507475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8" r:id="rId17"/>
  </p:sldLayoutIdLst>
  <p:hf sldNum="0" hdr="0" ftr="0"/>
  <p:txStyles>
    <p:titleStyle>
      <a:lvl1pPr algn="l" defTabSz="685800" rtl="0" eaLnBrk="1" latinLnBrk="0" hangingPunct="1">
        <a:spcBef>
          <a:spcPct val="0"/>
        </a:spcBef>
        <a:buNone/>
        <a:defRPr sz="4050" kern="1200">
          <a:solidFill>
            <a:srgbClr val="3F3E29"/>
          </a:solidFill>
          <a:latin typeface="Yanone Kaffeesatz" panose="00000500000000000000" pitchFamily="2" charset="0"/>
          <a:ea typeface="+mj-ea"/>
          <a:cs typeface="+mj-cs"/>
        </a:defRPr>
      </a:lvl1pPr>
    </p:titleStyle>
    <p:bodyStyle>
      <a:lvl1pPr marL="0" indent="0" algn="l" defTabSz="685800" rtl="0" eaLnBrk="1" latinLnBrk="0" hangingPunct="1">
        <a:spcBef>
          <a:spcPct val="20000"/>
        </a:spcBef>
        <a:buFont typeface="Arial" panose="020B0604020202020204" pitchFamily="34" charset="0"/>
        <a:buNone/>
        <a:defRPr sz="2400" kern="1200">
          <a:solidFill>
            <a:srgbClr val="78A22F"/>
          </a:solidFill>
          <a:latin typeface="Yanone Kaffeesatz" panose="00000500000000000000" pitchFamily="2" charset="0"/>
          <a:ea typeface="Roboto" panose="02000000000000000000" pitchFamily="2" charset="0"/>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3F3E29"/>
          </a:solidFill>
          <a:latin typeface="Roboto" panose="02000000000000000000" pitchFamily="2" charset="0"/>
          <a:ea typeface="Roboto" panose="02000000000000000000" pitchFamily="2" charset="0"/>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3F3E29"/>
          </a:solidFill>
          <a:latin typeface="Roboto" panose="02000000000000000000" pitchFamily="2" charset="0"/>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rgbClr val="3F3E29"/>
          </a:solidFill>
          <a:latin typeface="Roboto" panose="02000000000000000000" pitchFamily="2" charset="0"/>
          <a:ea typeface="Roboto" panose="02000000000000000000" pitchFamily="2" charset="0"/>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rgbClr val="3F3E29"/>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7"/>
            <a:ext cx="9144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grpSp>
        <p:nvGrpSpPr>
          <p:cNvPr id="7" name="squares"/>
          <p:cNvGrpSpPr/>
          <p:nvPr/>
        </p:nvGrpSpPr>
        <p:grpSpPr>
          <a:xfrm>
            <a:off x="1" y="800552"/>
            <a:ext cx="797475"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sp>
        <p:nvSpPr>
          <p:cNvPr id="2" name="Title Placeholder 1"/>
          <p:cNvSpPr>
            <a:spLocks noGrp="1"/>
          </p:cNvSpPr>
          <p:nvPr>
            <p:ph type="title"/>
          </p:nvPr>
        </p:nvSpPr>
        <p:spPr>
          <a:xfrm>
            <a:off x="914400" y="152400"/>
            <a:ext cx="731520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914400" y="1600200"/>
            <a:ext cx="731520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914401" y="6448425"/>
            <a:ext cx="6217920" cy="180976"/>
          </a:xfrm>
          <a:prstGeom prst="rect">
            <a:avLst/>
          </a:prstGeom>
        </p:spPr>
        <p:txBody>
          <a:bodyPr vert="horz" lIns="121899" tIns="60949" rIns="121899" bIns="60949" rtlCol="0" anchor="ctr"/>
          <a:lstStyle>
            <a:lvl1pPr algn="l">
              <a:defRPr sz="900">
                <a:solidFill>
                  <a:schemeClr val="tx1"/>
                </a:solidFill>
              </a:defRPr>
            </a:lvl1pPr>
          </a:lstStyle>
          <a:p>
            <a:pPr defTabSz="914484"/>
            <a:r>
              <a:rPr lang="en-US">
                <a:solidFill>
                  <a:srgbClr val="000000"/>
                </a:solidFill>
              </a:rPr>
              <a:t>Add a footer</a:t>
            </a:r>
            <a:endParaRPr lang="en-US" dirty="0">
              <a:solidFill>
                <a:srgbClr val="000000"/>
              </a:solidFill>
            </a:endParaRPr>
          </a:p>
        </p:txBody>
      </p:sp>
      <p:sp>
        <p:nvSpPr>
          <p:cNvPr id="4" name="Date Placeholder 3"/>
          <p:cNvSpPr>
            <a:spLocks noGrp="1"/>
          </p:cNvSpPr>
          <p:nvPr>
            <p:ph type="dt" sz="half" idx="2"/>
          </p:nvPr>
        </p:nvSpPr>
        <p:spPr>
          <a:xfrm>
            <a:off x="7162800" y="6448425"/>
            <a:ext cx="10668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D29E8617-6EA8-4B97-A5E8-E18E98765EE2}" type="datetime1">
              <a:rPr lang="en-US" smtClean="0">
                <a:solidFill>
                  <a:srgbClr val="000000"/>
                </a:solidFill>
              </a:rPr>
              <a:pPr defTabSz="914484"/>
              <a:t>05/02/2019</a:t>
            </a:fld>
            <a:endParaRPr lang="en-US" dirty="0">
              <a:solidFill>
                <a:srgbClr val="000000"/>
              </a:solidFill>
            </a:endParaRPr>
          </a:p>
        </p:txBody>
      </p:sp>
      <p:sp>
        <p:nvSpPr>
          <p:cNvPr id="6" name="Slide Number Placeholder 5"/>
          <p:cNvSpPr>
            <a:spLocks noGrp="1"/>
          </p:cNvSpPr>
          <p:nvPr>
            <p:ph type="sldNum" sz="quarter" idx="4"/>
          </p:nvPr>
        </p:nvSpPr>
        <p:spPr>
          <a:xfrm>
            <a:off x="8305800" y="6448425"/>
            <a:ext cx="6096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34C99D79-8A4B-4031-B1E0-AF26F8EDF2BC}" type="slidenum">
              <a:rPr lang="en-US" smtClean="0">
                <a:solidFill>
                  <a:srgbClr val="000000"/>
                </a:solidFill>
              </a:rPr>
              <a:pPr defTabSz="914484"/>
              <a:t>‹#›</a:t>
            </a:fld>
            <a:endParaRPr lang="en-US" dirty="0">
              <a:solidFill>
                <a:srgbClr val="000000"/>
              </a:solidFill>
            </a:endParaRPr>
          </a:p>
        </p:txBody>
      </p:sp>
    </p:spTree>
    <p:extLst>
      <p:ext uri="{BB962C8B-B14F-4D97-AF65-F5344CB8AC3E}">
        <p14:creationId xmlns:p14="http://schemas.microsoft.com/office/powerpoint/2010/main" val="2010221518"/>
      </p:ext>
    </p:extLst>
  </p:cSld>
  <p:clrMap bg1="lt1" tx1="dk1" bg2="lt2" tx2="dk2" accent1="accent1" accent2="accent2" accent3="accent3" accent4="accent4" accent5="accent5" accent6="accent6" hlink="hlink" folHlink="folHlink"/>
  <p:sldLayoutIdLst>
    <p:sldLayoutId id="214748369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84" rtl="0" eaLnBrk="1" latinLnBrk="0" hangingPunct="1">
        <a:spcBef>
          <a:spcPct val="0"/>
        </a:spcBef>
        <a:buNone/>
        <a:defRPr sz="270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350"/>
        </a:spcBef>
        <a:buClr>
          <a:schemeClr val="accent1">
            <a:lumMod val="75000"/>
          </a:schemeClr>
        </a:buClr>
        <a:buFont typeface="Arial" pitchFamily="34" charset="0"/>
        <a:buChar char="•"/>
        <a:defRPr sz="2101" kern="1200">
          <a:solidFill>
            <a:schemeClr val="tx1"/>
          </a:solidFill>
          <a:latin typeface="+mn-lt"/>
          <a:ea typeface="+mn-ea"/>
          <a:cs typeface="+mn-cs"/>
        </a:defRPr>
      </a:lvl1pPr>
      <a:lvl2pPr marL="566980" indent="-228621" algn="l" defTabSz="914484" rtl="0" eaLnBrk="1" latinLnBrk="0" hangingPunct="1">
        <a:lnSpc>
          <a:spcPct val="90000"/>
        </a:lnSpc>
        <a:spcBef>
          <a:spcPts val="900"/>
        </a:spcBef>
        <a:buClr>
          <a:schemeClr val="accent1">
            <a:lumMod val="75000"/>
          </a:schemeClr>
        </a:buClr>
        <a:buFont typeface="Arial" pitchFamily="34" charset="0"/>
        <a:buChar char="–"/>
        <a:defRPr sz="1800" kern="1200">
          <a:solidFill>
            <a:schemeClr val="tx1"/>
          </a:solidFill>
          <a:latin typeface="+mn-lt"/>
          <a:ea typeface="+mn-ea"/>
          <a:cs typeface="+mn-cs"/>
        </a:defRPr>
      </a:lvl2pPr>
      <a:lvl3pPr marL="905339"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3pPr>
      <a:lvl4pPr marL="1243698"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4pPr>
      <a:lvl5pPr marL="1582057"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5pPr>
      <a:lvl6pPr marL="1920416"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6pPr>
      <a:lvl7pPr marL="2258775"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7pPr>
      <a:lvl8pPr marL="2597134"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8pPr>
      <a:lvl9pPr marL="2935493"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7"/>
            <a:ext cx="9144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grpSp>
        <p:nvGrpSpPr>
          <p:cNvPr id="7" name="squares"/>
          <p:cNvGrpSpPr/>
          <p:nvPr/>
        </p:nvGrpSpPr>
        <p:grpSpPr>
          <a:xfrm>
            <a:off x="1" y="800552"/>
            <a:ext cx="797475"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sp>
        <p:nvSpPr>
          <p:cNvPr id="2" name="Title Placeholder 1"/>
          <p:cNvSpPr>
            <a:spLocks noGrp="1"/>
          </p:cNvSpPr>
          <p:nvPr>
            <p:ph type="title"/>
          </p:nvPr>
        </p:nvSpPr>
        <p:spPr>
          <a:xfrm>
            <a:off x="914400" y="152400"/>
            <a:ext cx="731520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914400" y="1600200"/>
            <a:ext cx="731520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914401" y="6448425"/>
            <a:ext cx="6217920" cy="180976"/>
          </a:xfrm>
          <a:prstGeom prst="rect">
            <a:avLst/>
          </a:prstGeom>
        </p:spPr>
        <p:txBody>
          <a:bodyPr vert="horz" lIns="121899" tIns="60949" rIns="121899" bIns="60949" rtlCol="0" anchor="ctr"/>
          <a:lstStyle>
            <a:lvl1pPr algn="l">
              <a:defRPr sz="900">
                <a:solidFill>
                  <a:schemeClr val="tx1"/>
                </a:solidFill>
              </a:defRPr>
            </a:lvl1pPr>
          </a:lstStyle>
          <a:p>
            <a:pPr defTabSz="914484"/>
            <a:r>
              <a:rPr lang="en-US">
                <a:solidFill>
                  <a:srgbClr val="000000"/>
                </a:solidFill>
              </a:rPr>
              <a:t>Add a footer</a:t>
            </a:r>
            <a:endParaRPr lang="en-US" dirty="0">
              <a:solidFill>
                <a:srgbClr val="000000"/>
              </a:solidFill>
            </a:endParaRPr>
          </a:p>
        </p:txBody>
      </p:sp>
      <p:sp>
        <p:nvSpPr>
          <p:cNvPr id="4" name="Date Placeholder 3"/>
          <p:cNvSpPr>
            <a:spLocks noGrp="1"/>
          </p:cNvSpPr>
          <p:nvPr>
            <p:ph type="dt" sz="half" idx="2"/>
          </p:nvPr>
        </p:nvSpPr>
        <p:spPr>
          <a:xfrm>
            <a:off x="7162800" y="6448425"/>
            <a:ext cx="10668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D29E8617-6EA8-4B97-A5E8-E18E98765EE2}" type="datetime1">
              <a:rPr lang="en-US" smtClean="0">
                <a:solidFill>
                  <a:srgbClr val="000000"/>
                </a:solidFill>
              </a:rPr>
              <a:pPr defTabSz="914484"/>
              <a:t>05/02/2019</a:t>
            </a:fld>
            <a:endParaRPr lang="en-US" dirty="0">
              <a:solidFill>
                <a:srgbClr val="000000"/>
              </a:solidFill>
            </a:endParaRPr>
          </a:p>
        </p:txBody>
      </p:sp>
      <p:sp>
        <p:nvSpPr>
          <p:cNvPr id="6" name="Slide Number Placeholder 5"/>
          <p:cNvSpPr>
            <a:spLocks noGrp="1"/>
          </p:cNvSpPr>
          <p:nvPr>
            <p:ph type="sldNum" sz="quarter" idx="4"/>
          </p:nvPr>
        </p:nvSpPr>
        <p:spPr>
          <a:xfrm>
            <a:off x="8305800" y="6448425"/>
            <a:ext cx="6096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34C99D79-8A4B-4031-B1E0-AF26F8EDF2BC}" type="slidenum">
              <a:rPr lang="en-US" smtClean="0">
                <a:solidFill>
                  <a:srgbClr val="000000"/>
                </a:solidFill>
              </a:rPr>
              <a:pPr defTabSz="914484"/>
              <a:t>‹#›</a:t>
            </a:fld>
            <a:endParaRPr lang="en-US" dirty="0">
              <a:solidFill>
                <a:srgbClr val="000000"/>
              </a:solidFill>
            </a:endParaRPr>
          </a:p>
        </p:txBody>
      </p:sp>
    </p:spTree>
    <p:extLst>
      <p:ext uri="{BB962C8B-B14F-4D97-AF65-F5344CB8AC3E}">
        <p14:creationId xmlns:p14="http://schemas.microsoft.com/office/powerpoint/2010/main" val="215913244"/>
      </p:ext>
    </p:extLst>
  </p:cSld>
  <p:clrMap bg1="lt1" tx1="dk1" bg2="lt2" tx2="dk2" accent1="accent1" accent2="accent2" accent3="accent3" accent4="accent4" accent5="accent5" accent6="accent6" hlink="hlink" folHlink="folHlink"/>
  <p:sldLayoutIdLst>
    <p:sldLayoutId id="214748370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84" rtl="0" eaLnBrk="1" latinLnBrk="0" hangingPunct="1">
        <a:spcBef>
          <a:spcPct val="0"/>
        </a:spcBef>
        <a:buNone/>
        <a:defRPr sz="270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350"/>
        </a:spcBef>
        <a:buClr>
          <a:schemeClr val="accent1">
            <a:lumMod val="75000"/>
          </a:schemeClr>
        </a:buClr>
        <a:buFont typeface="Arial" pitchFamily="34" charset="0"/>
        <a:buChar char="•"/>
        <a:defRPr sz="2101" kern="1200">
          <a:solidFill>
            <a:schemeClr val="tx1"/>
          </a:solidFill>
          <a:latin typeface="+mn-lt"/>
          <a:ea typeface="+mn-ea"/>
          <a:cs typeface="+mn-cs"/>
        </a:defRPr>
      </a:lvl1pPr>
      <a:lvl2pPr marL="566980" indent="-228621" algn="l" defTabSz="914484" rtl="0" eaLnBrk="1" latinLnBrk="0" hangingPunct="1">
        <a:lnSpc>
          <a:spcPct val="90000"/>
        </a:lnSpc>
        <a:spcBef>
          <a:spcPts val="900"/>
        </a:spcBef>
        <a:buClr>
          <a:schemeClr val="accent1">
            <a:lumMod val="75000"/>
          </a:schemeClr>
        </a:buClr>
        <a:buFont typeface="Arial" pitchFamily="34" charset="0"/>
        <a:buChar char="–"/>
        <a:defRPr sz="1800" kern="1200">
          <a:solidFill>
            <a:schemeClr val="tx1"/>
          </a:solidFill>
          <a:latin typeface="+mn-lt"/>
          <a:ea typeface="+mn-ea"/>
          <a:cs typeface="+mn-cs"/>
        </a:defRPr>
      </a:lvl2pPr>
      <a:lvl3pPr marL="905339"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3pPr>
      <a:lvl4pPr marL="1243698"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4pPr>
      <a:lvl5pPr marL="1582057"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5pPr>
      <a:lvl6pPr marL="1920416"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6pPr>
      <a:lvl7pPr marL="2258775"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7pPr>
      <a:lvl8pPr marL="2597134"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8pPr>
      <a:lvl9pPr marL="2935493"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7251" y="5864854"/>
            <a:ext cx="1036749" cy="982992"/>
          </a:xfrm>
          <a:prstGeom prst="rect">
            <a:avLst/>
          </a:prstGeom>
        </p:spPr>
      </p:pic>
    </p:spTree>
    <p:extLst>
      <p:ext uri="{BB962C8B-B14F-4D97-AF65-F5344CB8AC3E}">
        <p14:creationId xmlns:p14="http://schemas.microsoft.com/office/powerpoint/2010/main" val="3620813449"/>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685800" rtl="0" eaLnBrk="1" latinLnBrk="0" hangingPunct="1">
        <a:lnSpc>
          <a:spcPct val="90000"/>
        </a:lnSpc>
        <a:spcBef>
          <a:spcPct val="0"/>
        </a:spcBef>
        <a:buNone/>
        <a:defRPr sz="3300" kern="1200">
          <a:solidFill>
            <a:srgbClr val="02286B"/>
          </a:solidFill>
          <a:latin typeface="Tw Cen MT Condensed Extra Bold" panose="020B08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85000"/>
              <a:lumOff val="15000"/>
            </a:schemeClr>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85000"/>
              <a:lumOff val="15000"/>
            </a:schemeClr>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7251" y="5864854"/>
            <a:ext cx="1036749" cy="982992"/>
          </a:xfrm>
          <a:prstGeom prst="rect">
            <a:avLst/>
          </a:prstGeom>
        </p:spPr>
      </p:pic>
    </p:spTree>
    <p:extLst>
      <p:ext uri="{BB962C8B-B14F-4D97-AF65-F5344CB8AC3E}">
        <p14:creationId xmlns:p14="http://schemas.microsoft.com/office/powerpoint/2010/main" val="3777057979"/>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685800" rtl="0" eaLnBrk="1" latinLnBrk="0" hangingPunct="1">
        <a:lnSpc>
          <a:spcPct val="90000"/>
        </a:lnSpc>
        <a:spcBef>
          <a:spcPct val="0"/>
        </a:spcBef>
        <a:buNone/>
        <a:defRPr sz="3300" kern="1200">
          <a:solidFill>
            <a:srgbClr val="02286B"/>
          </a:solidFill>
          <a:latin typeface="Tw Cen MT Condensed Extra Bold" panose="020B08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85000"/>
              <a:lumOff val="15000"/>
            </a:schemeClr>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85000"/>
              <a:lumOff val="15000"/>
            </a:schemeClr>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7251" y="5864854"/>
            <a:ext cx="1036749" cy="982992"/>
          </a:xfrm>
          <a:prstGeom prst="rect">
            <a:avLst/>
          </a:prstGeom>
        </p:spPr>
      </p:pic>
    </p:spTree>
    <p:extLst>
      <p:ext uri="{BB962C8B-B14F-4D97-AF65-F5344CB8AC3E}">
        <p14:creationId xmlns:p14="http://schemas.microsoft.com/office/powerpoint/2010/main" val="1450079920"/>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685800" rtl="0" eaLnBrk="1" latinLnBrk="0" hangingPunct="1">
        <a:lnSpc>
          <a:spcPct val="90000"/>
        </a:lnSpc>
        <a:spcBef>
          <a:spcPct val="0"/>
        </a:spcBef>
        <a:buNone/>
        <a:defRPr sz="3300" kern="1200">
          <a:solidFill>
            <a:srgbClr val="02286B"/>
          </a:solidFill>
          <a:latin typeface="Tw Cen MT Condensed Extra Bold" panose="020B08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85000"/>
              <a:lumOff val="15000"/>
            </a:schemeClr>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85000"/>
              <a:lumOff val="15000"/>
            </a:schemeClr>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7251" y="5864854"/>
            <a:ext cx="1036749" cy="982992"/>
          </a:xfrm>
          <a:prstGeom prst="rect">
            <a:avLst/>
          </a:prstGeom>
        </p:spPr>
      </p:pic>
    </p:spTree>
    <p:extLst>
      <p:ext uri="{BB962C8B-B14F-4D97-AF65-F5344CB8AC3E}">
        <p14:creationId xmlns:p14="http://schemas.microsoft.com/office/powerpoint/2010/main" val="1574400218"/>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685800" rtl="0" eaLnBrk="1" latinLnBrk="0" hangingPunct="1">
        <a:lnSpc>
          <a:spcPct val="90000"/>
        </a:lnSpc>
        <a:spcBef>
          <a:spcPct val="0"/>
        </a:spcBef>
        <a:buNone/>
        <a:defRPr sz="3300" kern="1200">
          <a:solidFill>
            <a:srgbClr val="02286B"/>
          </a:solidFill>
          <a:latin typeface="Tw Cen MT Condensed Extra Bold" panose="020B08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85000"/>
              <a:lumOff val="15000"/>
            </a:schemeClr>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85000"/>
              <a:lumOff val="15000"/>
            </a:schemeClr>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7251" y="5864854"/>
            <a:ext cx="1036749" cy="982992"/>
          </a:xfrm>
          <a:prstGeom prst="rect">
            <a:avLst/>
          </a:prstGeom>
        </p:spPr>
      </p:pic>
    </p:spTree>
    <p:extLst>
      <p:ext uri="{BB962C8B-B14F-4D97-AF65-F5344CB8AC3E}">
        <p14:creationId xmlns:p14="http://schemas.microsoft.com/office/powerpoint/2010/main" val="2519497575"/>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685800" rtl="0" eaLnBrk="1" latinLnBrk="0" hangingPunct="1">
        <a:lnSpc>
          <a:spcPct val="90000"/>
        </a:lnSpc>
        <a:spcBef>
          <a:spcPct val="0"/>
        </a:spcBef>
        <a:buNone/>
        <a:defRPr sz="3300" kern="1200">
          <a:solidFill>
            <a:srgbClr val="02286B"/>
          </a:solidFill>
          <a:latin typeface="Tw Cen MT Condensed Extra Bold" panose="020B08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85000"/>
              <a:lumOff val="15000"/>
            </a:schemeClr>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85000"/>
              <a:lumOff val="15000"/>
            </a:schemeClr>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7251" y="5864854"/>
            <a:ext cx="1036749" cy="982992"/>
          </a:xfrm>
          <a:prstGeom prst="rect">
            <a:avLst/>
          </a:prstGeom>
        </p:spPr>
      </p:pic>
    </p:spTree>
    <p:extLst>
      <p:ext uri="{BB962C8B-B14F-4D97-AF65-F5344CB8AC3E}">
        <p14:creationId xmlns:p14="http://schemas.microsoft.com/office/powerpoint/2010/main" val="1390380145"/>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685800" rtl="0" eaLnBrk="1" latinLnBrk="0" hangingPunct="1">
        <a:lnSpc>
          <a:spcPct val="90000"/>
        </a:lnSpc>
        <a:spcBef>
          <a:spcPct val="0"/>
        </a:spcBef>
        <a:buNone/>
        <a:defRPr sz="3300" kern="1200">
          <a:solidFill>
            <a:srgbClr val="02286B"/>
          </a:solidFill>
          <a:latin typeface="Tw Cen MT Condensed Extra Bold" panose="020B08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85000"/>
              <a:lumOff val="15000"/>
            </a:schemeClr>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85000"/>
              <a:lumOff val="15000"/>
            </a:schemeClr>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0CE004-152D-43C2-8661-75D821EC4BD5}" type="datetimeFigureOut">
              <a:rPr lang="en-US" smtClean="0">
                <a:solidFill>
                  <a:prstClr val="black">
                    <a:tint val="75000"/>
                  </a:prstClr>
                </a:solidFill>
              </a:rPr>
              <a:pPr/>
              <a:t>05/02/2019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14968A-AEA1-4C51-B04A-D94D0D86A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653525"/>
      </p:ext>
    </p:extLst>
  </p:cSld>
  <p:clrMap bg1="lt1" tx1="dk1" bg2="lt2" tx2="dk2" accent1="accent1" accent2="accent2" accent3="accent3" accent4="accent4" accent5="accent5" accent6="accent6" hlink="hlink" folHlink="folHlink"/>
  <p:sldLayoutIdLst>
    <p:sldLayoutId id="2147483680" r:id="rId1"/>
    <p:sldLayoutId id="2147483713" r:id="rId2"/>
    <p:sldLayoutId id="2147483714" r:id="rId3"/>
    <p:sldLayoutId id="2147483717" r:id="rId4"/>
    <p:sldLayoutId id="2147483718" r:id="rId5"/>
    <p:sldLayoutId id="2147483719"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0CE004-152D-43C2-8661-75D821EC4BD5}" type="datetimeFigureOut">
              <a:rPr lang="en-US" smtClean="0">
                <a:solidFill>
                  <a:prstClr val="black">
                    <a:tint val="75000"/>
                  </a:prstClr>
                </a:solidFill>
              </a:rPr>
              <a:pPr/>
              <a:t>05/02/2019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14968A-AEA1-4C51-B04A-D94D0D86A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699109"/>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0CE004-152D-43C2-8661-75D821EC4BD5}" type="datetimeFigureOut">
              <a:rPr lang="en-US" smtClean="0">
                <a:solidFill>
                  <a:prstClr val="black">
                    <a:tint val="75000"/>
                  </a:prstClr>
                </a:solidFill>
              </a:rPr>
              <a:pPr/>
              <a:t>05/02/2019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14968A-AEA1-4C51-B04A-D94D0D86AA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60934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22730" y="209247"/>
            <a:ext cx="8526182" cy="169718"/>
          </a:xfrm>
          <a:custGeom>
            <a:avLst/>
            <a:gdLst/>
            <a:ahLst/>
            <a:cxnLst/>
            <a:rect l="l" t="t" r="r" b="b"/>
            <a:pathLst>
              <a:path w="7247255" h="248920">
                <a:moveTo>
                  <a:pt x="0" y="248475"/>
                </a:moveTo>
                <a:lnTo>
                  <a:pt x="7247001" y="248475"/>
                </a:lnTo>
                <a:lnTo>
                  <a:pt x="7247001" y="0"/>
                </a:lnTo>
                <a:lnTo>
                  <a:pt x="0" y="0"/>
                </a:lnTo>
                <a:lnTo>
                  <a:pt x="0" y="248475"/>
                </a:lnTo>
                <a:close/>
              </a:path>
            </a:pathLst>
          </a:custGeom>
          <a:solidFill>
            <a:srgbClr val="00CC99"/>
          </a:solidFill>
        </p:spPr>
        <p:txBody>
          <a:bodyPr wrap="square" lIns="0" tIns="0" rIns="0" bIns="0" rtlCol="0"/>
          <a:lstStyle/>
          <a:p>
            <a:endParaRPr sz="1227">
              <a:solidFill>
                <a:prstClr val="black"/>
              </a:solidFill>
            </a:endParaRPr>
          </a:p>
        </p:txBody>
      </p:sp>
      <p:sp>
        <p:nvSpPr>
          <p:cNvPr id="17" name="bk object 17"/>
          <p:cNvSpPr/>
          <p:nvPr/>
        </p:nvSpPr>
        <p:spPr>
          <a:xfrm>
            <a:off x="345231" y="209290"/>
            <a:ext cx="0" cy="169718"/>
          </a:xfrm>
          <a:custGeom>
            <a:avLst/>
            <a:gdLst/>
            <a:ahLst/>
            <a:cxnLst/>
            <a:rect l="l" t="t" r="r" b="b"/>
            <a:pathLst>
              <a:path h="248920">
                <a:moveTo>
                  <a:pt x="0" y="0"/>
                </a:moveTo>
                <a:lnTo>
                  <a:pt x="0" y="248412"/>
                </a:lnTo>
              </a:path>
            </a:pathLst>
          </a:custGeom>
          <a:ln w="38100">
            <a:solidFill>
              <a:srgbClr val="5B9BD4"/>
            </a:solidFill>
          </a:ln>
        </p:spPr>
        <p:txBody>
          <a:bodyPr wrap="square" lIns="0" tIns="0" rIns="0" bIns="0" rtlCol="0"/>
          <a:lstStyle/>
          <a:p>
            <a:endParaRPr sz="1227">
              <a:solidFill>
                <a:prstClr val="black"/>
              </a:solidFill>
            </a:endParaRPr>
          </a:p>
        </p:txBody>
      </p:sp>
      <p:sp>
        <p:nvSpPr>
          <p:cNvPr id="18" name="bk object 18"/>
          <p:cNvSpPr/>
          <p:nvPr/>
        </p:nvSpPr>
        <p:spPr>
          <a:xfrm>
            <a:off x="8826051" y="209290"/>
            <a:ext cx="0" cy="169718"/>
          </a:xfrm>
          <a:custGeom>
            <a:avLst/>
            <a:gdLst/>
            <a:ahLst/>
            <a:cxnLst/>
            <a:rect l="l" t="t" r="r" b="b"/>
            <a:pathLst>
              <a:path h="248920">
                <a:moveTo>
                  <a:pt x="0" y="248412"/>
                </a:moveTo>
                <a:lnTo>
                  <a:pt x="0" y="0"/>
                </a:lnTo>
              </a:path>
            </a:pathLst>
          </a:custGeom>
          <a:ln w="38100">
            <a:solidFill>
              <a:srgbClr val="5B9BD4"/>
            </a:solidFill>
          </a:ln>
        </p:spPr>
        <p:txBody>
          <a:bodyPr wrap="square" lIns="0" tIns="0" rIns="0" bIns="0" rtlCol="0"/>
          <a:lstStyle/>
          <a:p>
            <a:endParaRPr sz="1227">
              <a:solidFill>
                <a:prstClr val="black"/>
              </a:solidFill>
            </a:endParaRPr>
          </a:p>
        </p:txBody>
      </p:sp>
      <p:sp>
        <p:nvSpPr>
          <p:cNvPr id="19" name="bk object 19"/>
          <p:cNvSpPr/>
          <p:nvPr/>
        </p:nvSpPr>
        <p:spPr>
          <a:xfrm>
            <a:off x="322730" y="222279"/>
            <a:ext cx="8526182" cy="0"/>
          </a:xfrm>
          <a:custGeom>
            <a:avLst/>
            <a:gdLst/>
            <a:ahLst/>
            <a:cxnLst/>
            <a:rect l="l" t="t" r="r" b="b"/>
            <a:pathLst>
              <a:path w="7247255">
                <a:moveTo>
                  <a:pt x="7247001" y="0"/>
                </a:moveTo>
                <a:lnTo>
                  <a:pt x="0" y="0"/>
                </a:lnTo>
              </a:path>
            </a:pathLst>
          </a:custGeom>
          <a:ln w="38100">
            <a:solidFill>
              <a:srgbClr val="5B9BD4"/>
            </a:solidFill>
          </a:ln>
        </p:spPr>
        <p:txBody>
          <a:bodyPr wrap="square" lIns="0" tIns="0" rIns="0" bIns="0" rtlCol="0"/>
          <a:lstStyle/>
          <a:p>
            <a:endParaRPr sz="1227">
              <a:solidFill>
                <a:prstClr val="black"/>
              </a:solidFill>
            </a:endParaRPr>
          </a:p>
        </p:txBody>
      </p:sp>
      <p:sp>
        <p:nvSpPr>
          <p:cNvPr id="20" name="bk object 20"/>
          <p:cNvSpPr/>
          <p:nvPr/>
        </p:nvSpPr>
        <p:spPr>
          <a:xfrm>
            <a:off x="322730" y="365673"/>
            <a:ext cx="8526182" cy="0"/>
          </a:xfrm>
          <a:custGeom>
            <a:avLst/>
            <a:gdLst/>
            <a:ahLst/>
            <a:cxnLst/>
            <a:rect l="l" t="t" r="r" b="b"/>
            <a:pathLst>
              <a:path w="7247255">
                <a:moveTo>
                  <a:pt x="0" y="0"/>
                </a:moveTo>
                <a:lnTo>
                  <a:pt x="7247001" y="0"/>
                </a:lnTo>
              </a:path>
            </a:pathLst>
          </a:custGeom>
          <a:ln w="38100">
            <a:solidFill>
              <a:srgbClr val="5B9BD4"/>
            </a:solidFill>
          </a:ln>
        </p:spPr>
        <p:txBody>
          <a:bodyPr wrap="square" lIns="0" tIns="0" rIns="0" bIns="0" rtlCol="0"/>
          <a:lstStyle/>
          <a:p>
            <a:endParaRPr sz="1227">
              <a:solidFill>
                <a:prstClr val="black"/>
              </a:solidFill>
            </a:endParaRPr>
          </a:p>
        </p:txBody>
      </p:sp>
      <p:sp>
        <p:nvSpPr>
          <p:cNvPr id="21" name="bk object 21"/>
          <p:cNvSpPr/>
          <p:nvPr/>
        </p:nvSpPr>
        <p:spPr>
          <a:xfrm>
            <a:off x="322729" y="6083384"/>
            <a:ext cx="8694271" cy="650297"/>
          </a:xfrm>
          <a:custGeom>
            <a:avLst/>
            <a:gdLst/>
            <a:ahLst/>
            <a:cxnLst/>
            <a:rect l="l" t="t" r="r" b="b"/>
            <a:pathLst>
              <a:path w="7390130" h="953770">
                <a:moveTo>
                  <a:pt x="0" y="953223"/>
                </a:moveTo>
                <a:lnTo>
                  <a:pt x="7389876" y="953223"/>
                </a:lnTo>
                <a:lnTo>
                  <a:pt x="7389876" y="0"/>
                </a:lnTo>
                <a:lnTo>
                  <a:pt x="0" y="0"/>
                </a:lnTo>
                <a:lnTo>
                  <a:pt x="0" y="953223"/>
                </a:lnTo>
                <a:close/>
              </a:path>
            </a:pathLst>
          </a:custGeom>
          <a:solidFill>
            <a:srgbClr val="00CC99"/>
          </a:solidFill>
        </p:spPr>
        <p:txBody>
          <a:bodyPr wrap="square" lIns="0" tIns="0" rIns="0" bIns="0" rtlCol="0"/>
          <a:lstStyle/>
          <a:p>
            <a:endParaRPr sz="1227">
              <a:solidFill>
                <a:prstClr val="black"/>
              </a:solidFill>
            </a:endParaRPr>
          </a:p>
        </p:txBody>
      </p:sp>
      <p:sp>
        <p:nvSpPr>
          <p:cNvPr id="22" name="bk object 22"/>
          <p:cNvSpPr/>
          <p:nvPr/>
        </p:nvSpPr>
        <p:spPr>
          <a:xfrm>
            <a:off x="345260" y="6083384"/>
            <a:ext cx="0" cy="650297"/>
          </a:xfrm>
          <a:custGeom>
            <a:avLst/>
            <a:gdLst/>
            <a:ahLst/>
            <a:cxnLst/>
            <a:rect l="l" t="t" r="r" b="b"/>
            <a:pathLst>
              <a:path h="953770">
                <a:moveTo>
                  <a:pt x="0" y="0"/>
                </a:moveTo>
                <a:lnTo>
                  <a:pt x="0" y="953223"/>
                </a:lnTo>
              </a:path>
            </a:pathLst>
          </a:custGeom>
          <a:ln w="38100">
            <a:solidFill>
              <a:srgbClr val="5B9BD4"/>
            </a:solidFill>
          </a:ln>
        </p:spPr>
        <p:txBody>
          <a:bodyPr wrap="square" lIns="0" tIns="0" rIns="0" bIns="0" rtlCol="0"/>
          <a:lstStyle/>
          <a:p>
            <a:endParaRPr sz="1227">
              <a:solidFill>
                <a:prstClr val="black"/>
              </a:solidFill>
            </a:endParaRPr>
          </a:p>
        </p:txBody>
      </p:sp>
      <p:sp>
        <p:nvSpPr>
          <p:cNvPr id="23" name="bk object 23"/>
          <p:cNvSpPr/>
          <p:nvPr/>
        </p:nvSpPr>
        <p:spPr>
          <a:xfrm>
            <a:off x="8994139" y="6083384"/>
            <a:ext cx="0" cy="650297"/>
          </a:xfrm>
          <a:custGeom>
            <a:avLst/>
            <a:gdLst/>
            <a:ahLst/>
            <a:cxnLst/>
            <a:rect l="l" t="t" r="r" b="b"/>
            <a:pathLst>
              <a:path h="953770">
                <a:moveTo>
                  <a:pt x="0" y="953223"/>
                </a:moveTo>
                <a:lnTo>
                  <a:pt x="0" y="0"/>
                </a:lnTo>
              </a:path>
            </a:pathLst>
          </a:custGeom>
          <a:ln w="38100">
            <a:solidFill>
              <a:srgbClr val="5B9BD4"/>
            </a:solidFill>
          </a:ln>
        </p:spPr>
        <p:txBody>
          <a:bodyPr wrap="square" lIns="0" tIns="0" rIns="0" bIns="0" rtlCol="0"/>
          <a:lstStyle/>
          <a:p>
            <a:endParaRPr sz="1227">
              <a:solidFill>
                <a:prstClr val="black"/>
              </a:solidFill>
            </a:endParaRPr>
          </a:p>
        </p:txBody>
      </p:sp>
      <p:sp>
        <p:nvSpPr>
          <p:cNvPr id="24" name="bk object 24"/>
          <p:cNvSpPr/>
          <p:nvPr/>
        </p:nvSpPr>
        <p:spPr>
          <a:xfrm>
            <a:off x="322729" y="6096380"/>
            <a:ext cx="8694271" cy="0"/>
          </a:xfrm>
          <a:custGeom>
            <a:avLst/>
            <a:gdLst/>
            <a:ahLst/>
            <a:cxnLst/>
            <a:rect l="l" t="t" r="r" b="b"/>
            <a:pathLst>
              <a:path w="7390130">
                <a:moveTo>
                  <a:pt x="7389876" y="0"/>
                </a:moveTo>
                <a:lnTo>
                  <a:pt x="0" y="0"/>
                </a:lnTo>
              </a:path>
            </a:pathLst>
          </a:custGeom>
          <a:ln w="38100">
            <a:solidFill>
              <a:srgbClr val="5B9BD4"/>
            </a:solidFill>
          </a:ln>
        </p:spPr>
        <p:txBody>
          <a:bodyPr wrap="square" lIns="0" tIns="0" rIns="0" bIns="0" rtlCol="0"/>
          <a:lstStyle/>
          <a:p>
            <a:endParaRPr sz="1227">
              <a:solidFill>
                <a:prstClr val="black"/>
              </a:solidFill>
            </a:endParaRPr>
          </a:p>
        </p:txBody>
      </p:sp>
      <p:sp>
        <p:nvSpPr>
          <p:cNvPr id="25" name="bk object 25"/>
          <p:cNvSpPr/>
          <p:nvPr/>
        </p:nvSpPr>
        <p:spPr>
          <a:xfrm>
            <a:off x="322729" y="6720312"/>
            <a:ext cx="8694271" cy="0"/>
          </a:xfrm>
          <a:custGeom>
            <a:avLst/>
            <a:gdLst/>
            <a:ahLst/>
            <a:cxnLst/>
            <a:rect l="l" t="t" r="r" b="b"/>
            <a:pathLst>
              <a:path w="7390130">
                <a:moveTo>
                  <a:pt x="0" y="0"/>
                </a:moveTo>
                <a:lnTo>
                  <a:pt x="7389876" y="0"/>
                </a:lnTo>
              </a:path>
            </a:pathLst>
          </a:custGeom>
          <a:ln w="38100">
            <a:solidFill>
              <a:srgbClr val="5B9BD4"/>
            </a:solidFill>
          </a:ln>
        </p:spPr>
        <p:txBody>
          <a:bodyPr wrap="square" lIns="0" tIns="0" rIns="0" bIns="0" rtlCol="0"/>
          <a:lstStyle/>
          <a:p>
            <a:endParaRPr sz="1227">
              <a:solidFill>
                <a:prstClr val="black"/>
              </a:solidFill>
            </a:endParaRPr>
          </a:p>
        </p:txBody>
      </p:sp>
      <p:sp>
        <p:nvSpPr>
          <p:cNvPr id="2" name="Holder 2"/>
          <p:cNvSpPr>
            <a:spLocks noGrp="1"/>
          </p:cNvSpPr>
          <p:nvPr>
            <p:ph type="title"/>
          </p:nvPr>
        </p:nvSpPr>
        <p:spPr>
          <a:xfrm>
            <a:off x="406401" y="453910"/>
            <a:ext cx="8331199" cy="430887"/>
          </a:xfrm>
          <a:prstGeom prst="rect">
            <a:avLst/>
          </a:prstGeom>
        </p:spPr>
        <p:txBody>
          <a:bodyPr wrap="square" lIns="0" tIns="0" rIns="0" bIns="0">
            <a:spAutoFit/>
          </a:bodyPr>
          <a:lstStyle>
            <a:lvl1pPr>
              <a:defRPr sz="2800" b="0" i="0">
                <a:solidFill>
                  <a:schemeClr val="tx1"/>
                </a:solidFill>
                <a:latin typeface="Franklin Gothic Medium"/>
                <a:cs typeface="Franklin Gothic Medium"/>
              </a:defRPr>
            </a:lvl1pPr>
          </a:lstStyle>
          <a:p>
            <a:endParaRPr/>
          </a:p>
        </p:txBody>
      </p:sp>
      <p:sp>
        <p:nvSpPr>
          <p:cNvPr id="3" name="Holder 3"/>
          <p:cNvSpPr>
            <a:spLocks noGrp="1"/>
          </p:cNvSpPr>
          <p:nvPr>
            <p:ph type="body" idx="1"/>
          </p:nvPr>
        </p:nvSpPr>
        <p:spPr>
          <a:xfrm>
            <a:off x="756022" y="1035541"/>
            <a:ext cx="763195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05/02/2019</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27802855"/>
      </p:ext>
    </p:extLst>
  </p:cSld>
  <p:clrMap bg1="lt1" tx1="dk1" bg2="lt2" tx2="dk2" accent1="accent1" accent2="accent2" accent3="accent3" accent4="accent4" accent5="accent5" accent6="accent6" hlink="hlink" folHlink="folHlink"/>
  <p:sldLayoutIdLst>
    <p:sldLayoutId id="2147483688" r:id="rId1"/>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7"/>
            <a:ext cx="9144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grpSp>
        <p:nvGrpSpPr>
          <p:cNvPr id="7" name="squares"/>
          <p:cNvGrpSpPr/>
          <p:nvPr/>
        </p:nvGrpSpPr>
        <p:grpSpPr>
          <a:xfrm>
            <a:off x="1" y="800552"/>
            <a:ext cx="797475"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sp>
        <p:nvSpPr>
          <p:cNvPr id="2" name="Title Placeholder 1"/>
          <p:cNvSpPr>
            <a:spLocks noGrp="1"/>
          </p:cNvSpPr>
          <p:nvPr>
            <p:ph type="title"/>
          </p:nvPr>
        </p:nvSpPr>
        <p:spPr>
          <a:xfrm>
            <a:off x="914400" y="152400"/>
            <a:ext cx="731520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914400" y="1600200"/>
            <a:ext cx="731520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914401" y="6448425"/>
            <a:ext cx="6217920" cy="180976"/>
          </a:xfrm>
          <a:prstGeom prst="rect">
            <a:avLst/>
          </a:prstGeom>
        </p:spPr>
        <p:txBody>
          <a:bodyPr vert="horz" lIns="121899" tIns="60949" rIns="121899" bIns="60949" rtlCol="0" anchor="ctr"/>
          <a:lstStyle>
            <a:lvl1pPr algn="l">
              <a:defRPr sz="900">
                <a:solidFill>
                  <a:schemeClr val="tx1"/>
                </a:solidFill>
              </a:defRPr>
            </a:lvl1pPr>
          </a:lstStyle>
          <a:p>
            <a:pPr defTabSz="914484"/>
            <a:r>
              <a:rPr lang="en-US">
                <a:solidFill>
                  <a:srgbClr val="000000"/>
                </a:solidFill>
              </a:rPr>
              <a:t>Add a footer</a:t>
            </a:r>
            <a:endParaRPr lang="en-US" dirty="0">
              <a:solidFill>
                <a:srgbClr val="000000"/>
              </a:solidFill>
            </a:endParaRPr>
          </a:p>
        </p:txBody>
      </p:sp>
      <p:sp>
        <p:nvSpPr>
          <p:cNvPr id="4" name="Date Placeholder 3"/>
          <p:cNvSpPr>
            <a:spLocks noGrp="1"/>
          </p:cNvSpPr>
          <p:nvPr>
            <p:ph type="dt" sz="half" idx="2"/>
          </p:nvPr>
        </p:nvSpPr>
        <p:spPr>
          <a:xfrm>
            <a:off x="7162800" y="6448425"/>
            <a:ext cx="10668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D29E8617-6EA8-4B97-A5E8-E18E98765EE2}" type="datetime1">
              <a:rPr lang="en-US" smtClean="0">
                <a:solidFill>
                  <a:srgbClr val="000000"/>
                </a:solidFill>
              </a:rPr>
              <a:pPr defTabSz="914484"/>
              <a:t>05/02/2019</a:t>
            </a:fld>
            <a:endParaRPr lang="en-US" dirty="0">
              <a:solidFill>
                <a:srgbClr val="000000"/>
              </a:solidFill>
            </a:endParaRPr>
          </a:p>
        </p:txBody>
      </p:sp>
      <p:sp>
        <p:nvSpPr>
          <p:cNvPr id="6" name="Slide Number Placeholder 5"/>
          <p:cNvSpPr>
            <a:spLocks noGrp="1"/>
          </p:cNvSpPr>
          <p:nvPr>
            <p:ph type="sldNum" sz="quarter" idx="4"/>
          </p:nvPr>
        </p:nvSpPr>
        <p:spPr>
          <a:xfrm>
            <a:off x="8305800" y="6448425"/>
            <a:ext cx="6096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34C99D79-8A4B-4031-B1E0-AF26F8EDF2BC}" type="slidenum">
              <a:rPr lang="en-US" smtClean="0">
                <a:solidFill>
                  <a:srgbClr val="000000"/>
                </a:solidFill>
              </a:rPr>
              <a:pPr defTabSz="914484"/>
              <a:t>‹#›</a:t>
            </a:fld>
            <a:endParaRPr lang="en-US" dirty="0">
              <a:solidFill>
                <a:srgbClr val="000000"/>
              </a:solidFill>
            </a:endParaRPr>
          </a:p>
        </p:txBody>
      </p:sp>
    </p:spTree>
    <p:extLst>
      <p:ext uri="{BB962C8B-B14F-4D97-AF65-F5344CB8AC3E}">
        <p14:creationId xmlns:p14="http://schemas.microsoft.com/office/powerpoint/2010/main" val="780725876"/>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84" rtl="0" eaLnBrk="1" latinLnBrk="0" hangingPunct="1">
        <a:spcBef>
          <a:spcPct val="0"/>
        </a:spcBef>
        <a:buNone/>
        <a:defRPr sz="270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350"/>
        </a:spcBef>
        <a:buClr>
          <a:schemeClr val="accent1">
            <a:lumMod val="75000"/>
          </a:schemeClr>
        </a:buClr>
        <a:buFont typeface="Arial" pitchFamily="34" charset="0"/>
        <a:buChar char="•"/>
        <a:defRPr sz="2101" kern="1200">
          <a:solidFill>
            <a:schemeClr val="tx1"/>
          </a:solidFill>
          <a:latin typeface="+mn-lt"/>
          <a:ea typeface="+mn-ea"/>
          <a:cs typeface="+mn-cs"/>
        </a:defRPr>
      </a:lvl1pPr>
      <a:lvl2pPr marL="566980" indent="-228621" algn="l" defTabSz="914484" rtl="0" eaLnBrk="1" latinLnBrk="0" hangingPunct="1">
        <a:lnSpc>
          <a:spcPct val="90000"/>
        </a:lnSpc>
        <a:spcBef>
          <a:spcPts val="900"/>
        </a:spcBef>
        <a:buClr>
          <a:schemeClr val="accent1">
            <a:lumMod val="75000"/>
          </a:schemeClr>
        </a:buClr>
        <a:buFont typeface="Arial" pitchFamily="34" charset="0"/>
        <a:buChar char="–"/>
        <a:defRPr sz="1800" kern="1200">
          <a:solidFill>
            <a:schemeClr val="tx1"/>
          </a:solidFill>
          <a:latin typeface="+mn-lt"/>
          <a:ea typeface="+mn-ea"/>
          <a:cs typeface="+mn-cs"/>
        </a:defRPr>
      </a:lvl2pPr>
      <a:lvl3pPr marL="905339"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3pPr>
      <a:lvl4pPr marL="1243698"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4pPr>
      <a:lvl5pPr marL="1582057"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5pPr>
      <a:lvl6pPr marL="1920416"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6pPr>
      <a:lvl7pPr marL="2258775"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7pPr>
      <a:lvl8pPr marL="2597134"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8pPr>
      <a:lvl9pPr marL="2935493"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7"/>
            <a:ext cx="9144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grpSp>
        <p:nvGrpSpPr>
          <p:cNvPr id="7" name="squares"/>
          <p:cNvGrpSpPr/>
          <p:nvPr/>
        </p:nvGrpSpPr>
        <p:grpSpPr>
          <a:xfrm>
            <a:off x="1" y="800552"/>
            <a:ext cx="797475"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sp>
        <p:nvSpPr>
          <p:cNvPr id="2" name="Title Placeholder 1"/>
          <p:cNvSpPr>
            <a:spLocks noGrp="1"/>
          </p:cNvSpPr>
          <p:nvPr>
            <p:ph type="title"/>
          </p:nvPr>
        </p:nvSpPr>
        <p:spPr>
          <a:xfrm>
            <a:off x="914400" y="152400"/>
            <a:ext cx="731520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914400" y="1600200"/>
            <a:ext cx="731520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914401" y="6448425"/>
            <a:ext cx="6217920" cy="180976"/>
          </a:xfrm>
          <a:prstGeom prst="rect">
            <a:avLst/>
          </a:prstGeom>
        </p:spPr>
        <p:txBody>
          <a:bodyPr vert="horz" lIns="121899" tIns="60949" rIns="121899" bIns="60949" rtlCol="0" anchor="ctr"/>
          <a:lstStyle>
            <a:lvl1pPr algn="l">
              <a:defRPr sz="900">
                <a:solidFill>
                  <a:schemeClr val="tx1"/>
                </a:solidFill>
              </a:defRPr>
            </a:lvl1pPr>
          </a:lstStyle>
          <a:p>
            <a:pPr defTabSz="914484"/>
            <a:r>
              <a:rPr lang="en-US">
                <a:solidFill>
                  <a:srgbClr val="000000"/>
                </a:solidFill>
              </a:rPr>
              <a:t>Add a footer</a:t>
            </a:r>
            <a:endParaRPr lang="en-US" dirty="0">
              <a:solidFill>
                <a:srgbClr val="000000"/>
              </a:solidFill>
            </a:endParaRPr>
          </a:p>
        </p:txBody>
      </p:sp>
      <p:sp>
        <p:nvSpPr>
          <p:cNvPr id="4" name="Date Placeholder 3"/>
          <p:cNvSpPr>
            <a:spLocks noGrp="1"/>
          </p:cNvSpPr>
          <p:nvPr>
            <p:ph type="dt" sz="half" idx="2"/>
          </p:nvPr>
        </p:nvSpPr>
        <p:spPr>
          <a:xfrm>
            <a:off x="7162800" y="6448425"/>
            <a:ext cx="10668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D29E8617-6EA8-4B97-A5E8-E18E98765EE2}" type="datetime1">
              <a:rPr lang="en-US" smtClean="0">
                <a:solidFill>
                  <a:srgbClr val="000000"/>
                </a:solidFill>
              </a:rPr>
              <a:pPr defTabSz="914484"/>
              <a:t>05/02/2019</a:t>
            </a:fld>
            <a:endParaRPr lang="en-US" dirty="0">
              <a:solidFill>
                <a:srgbClr val="000000"/>
              </a:solidFill>
            </a:endParaRPr>
          </a:p>
        </p:txBody>
      </p:sp>
      <p:sp>
        <p:nvSpPr>
          <p:cNvPr id="6" name="Slide Number Placeholder 5"/>
          <p:cNvSpPr>
            <a:spLocks noGrp="1"/>
          </p:cNvSpPr>
          <p:nvPr>
            <p:ph type="sldNum" sz="quarter" idx="4"/>
          </p:nvPr>
        </p:nvSpPr>
        <p:spPr>
          <a:xfrm>
            <a:off x="8305800" y="6448425"/>
            <a:ext cx="6096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34C99D79-8A4B-4031-B1E0-AF26F8EDF2BC}" type="slidenum">
              <a:rPr lang="en-US" smtClean="0">
                <a:solidFill>
                  <a:srgbClr val="000000"/>
                </a:solidFill>
              </a:rPr>
              <a:pPr defTabSz="914484"/>
              <a:t>‹#›</a:t>
            </a:fld>
            <a:endParaRPr lang="en-US" dirty="0">
              <a:solidFill>
                <a:srgbClr val="000000"/>
              </a:solidFill>
            </a:endParaRPr>
          </a:p>
        </p:txBody>
      </p:sp>
    </p:spTree>
    <p:extLst>
      <p:ext uri="{BB962C8B-B14F-4D97-AF65-F5344CB8AC3E}">
        <p14:creationId xmlns:p14="http://schemas.microsoft.com/office/powerpoint/2010/main" val="2565984108"/>
      </p:ext>
    </p:extLst>
  </p:cSld>
  <p:clrMap bg1="lt1" tx1="dk1" bg2="lt2" tx2="dk2" accent1="accent1" accent2="accent2" accent3="accent3" accent4="accent4" accent5="accent5" accent6="accent6" hlink="hlink" folHlink="folHlink"/>
  <p:sldLayoutIdLst>
    <p:sldLayoutId id="214748369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84" rtl="0" eaLnBrk="1" latinLnBrk="0" hangingPunct="1">
        <a:spcBef>
          <a:spcPct val="0"/>
        </a:spcBef>
        <a:buNone/>
        <a:defRPr sz="270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350"/>
        </a:spcBef>
        <a:buClr>
          <a:schemeClr val="accent1">
            <a:lumMod val="75000"/>
          </a:schemeClr>
        </a:buClr>
        <a:buFont typeface="Arial" pitchFamily="34" charset="0"/>
        <a:buChar char="•"/>
        <a:defRPr sz="2101" kern="1200">
          <a:solidFill>
            <a:schemeClr val="tx1"/>
          </a:solidFill>
          <a:latin typeface="+mn-lt"/>
          <a:ea typeface="+mn-ea"/>
          <a:cs typeface="+mn-cs"/>
        </a:defRPr>
      </a:lvl1pPr>
      <a:lvl2pPr marL="566980" indent="-228621" algn="l" defTabSz="914484" rtl="0" eaLnBrk="1" latinLnBrk="0" hangingPunct="1">
        <a:lnSpc>
          <a:spcPct val="90000"/>
        </a:lnSpc>
        <a:spcBef>
          <a:spcPts val="900"/>
        </a:spcBef>
        <a:buClr>
          <a:schemeClr val="accent1">
            <a:lumMod val="75000"/>
          </a:schemeClr>
        </a:buClr>
        <a:buFont typeface="Arial" pitchFamily="34" charset="0"/>
        <a:buChar char="–"/>
        <a:defRPr sz="1800" kern="1200">
          <a:solidFill>
            <a:schemeClr val="tx1"/>
          </a:solidFill>
          <a:latin typeface="+mn-lt"/>
          <a:ea typeface="+mn-ea"/>
          <a:cs typeface="+mn-cs"/>
        </a:defRPr>
      </a:lvl2pPr>
      <a:lvl3pPr marL="905339"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3pPr>
      <a:lvl4pPr marL="1243698"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4pPr>
      <a:lvl5pPr marL="1582057"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5pPr>
      <a:lvl6pPr marL="1920416"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6pPr>
      <a:lvl7pPr marL="2258775"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7pPr>
      <a:lvl8pPr marL="2597134"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8pPr>
      <a:lvl9pPr marL="2935493"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7"/>
            <a:ext cx="9144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grpSp>
        <p:nvGrpSpPr>
          <p:cNvPr id="7" name="squares"/>
          <p:cNvGrpSpPr/>
          <p:nvPr/>
        </p:nvGrpSpPr>
        <p:grpSpPr>
          <a:xfrm>
            <a:off x="1" y="800552"/>
            <a:ext cx="797475"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sp>
        <p:nvSpPr>
          <p:cNvPr id="2" name="Title Placeholder 1"/>
          <p:cNvSpPr>
            <a:spLocks noGrp="1"/>
          </p:cNvSpPr>
          <p:nvPr>
            <p:ph type="title"/>
          </p:nvPr>
        </p:nvSpPr>
        <p:spPr>
          <a:xfrm>
            <a:off x="914400" y="152400"/>
            <a:ext cx="731520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914400" y="1600200"/>
            <a:ext cx="731520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914401" y="6448425"/>
            <a:ext cx="6217920" cy="180976"/>
          </a:xfrm>
          <a:prstGeom prst="rect">
            <a:avLst/>
          </a:prstGeom>
        </p:spPr>
        <p:txBody>
          <a:bodyPr vert="horz" lIns="121899" tIns="60949" rIns="121899" bIns="60949" rtlCol="0" anchor="ctr"/>
          <a:lstStyle>
            <a:lvl1pPr algn="l">
              <a:defRPr sz="900">
                <a:solidFill>
                  <a:schemeClr val="tx1"/>
                </a:solidFill>
              </a:defRPr>
            </a:lvl1pPr>
          </a:lstStyle>
          <a:p>
            <a:pPr defTabSz="914484"/>
            <a:r>
              <a:rPr lang="en-US">
                <a:solidFill>
                  <a:srgbClr val="000000"/>
                </a:solidFill>
              </a:rPr>
              <a:t>Add a footer</a:t>
            </a:r>
            <a:endParaRPr lang="en-US" dirty="0">
              <a:solidFill>
                <a:srgbClr val="000000"/>
              </a:solidFill>
            </a:endParaRPr>
          </a:p>
        </p:txBody>
      </p:sp>
      <p:sp>
        <p:nvSpPr>
          <p:cNvPr id="4" name="Date Placeholder 3"/>
          <p:cNvSpPr>
            <a:spLocks noGrp="1"/>
          </p:cNvSpPr>
          <p:nvPr>
            <p:ph type="dt" sz="half" idx="2"/>
          </p:nvPr>
        </p:nvSpPr>
        <p:spPr>
          <a:xfrm>
            <a:off x="7162800" y="6448425"/>
            <a:ext cx="10668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D29E8617-6EA8-4B97-A5E8-E18E98765EE2}" type="datetime1">
              <a:rPr lang="en-US" smtClean="0">
                <a:solidFill>
                  <a:srgbClr val="000000"/>
                </a:solidFill>
              </a:rPr>
              <a:pPr defTabSz="914484"/>
              <a:t>05/02/2019</a:t>
            </a:fld>
            <a:endParaRPr lang="en-US" dirty="0">
              <a:solidFill>
                <a:srgbClr val="000000"/>
              </a:solidFill>
            </a:endParaRPr>
          </a:p>
        </p:txBody>
      </p:sp>
      <p:sp>
        <p:nvSpPr>
          <p:cNvPr id="6" name="Slide Number Placeholder 5"/>
          <p:cNvSpPr>
            <a:spLocks noGrp="1"/>
          </p:cNvSpPr>
          <p:nvPr>
            <p:ph type="sldNum" sz="quarter" idx="4"/>
          </p:nvPr>
        </p:nvSpPr>
        <p:spPr>
          <a:xfrm>
            <a:off x="8305800" y="6448425"/>
            <a:ext cx="6096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34C99D79-8A4B-4031-B1E0-AF26F8EDF2BC}" type="slidenum">
              <a:rPr lang="en-US" smtClean="0">
                <a:solidFill>
                  <a:srgbClr val="000000"/>
                </a:solidFill>
              </a:rPr>
              <a:pPr defTabSz="914484"/>
              <a:t>‹#›</a:t>
            </a:fld>
            <a:endParaRPr lang="en-US" dirty="0">
              <a:solidFill>
                <a:srgbClr val="000000"/>
              </a:solidFill>
            </a:endParaRPr>
          </a:p>
        </p:txBody>
      </p:sp>
    </p:spTree>
    <p:extLst>
      <p:ext uri="{BB962C8B-B14F-4D97-AF65-F5344CB8AC3E}">
        <p14:creationId xmlns:p14="http://schemas.microsoft.com/office/powerpoint/2010/main" val="2304922774"/>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84" rtl="0" eaLnBrk="1" latinLnBrk="0" hangingPunct="1">
        <a:spcBef>
          <a:spcPct val="0"/>
        </a:spcBef>
        <a:buNone/>
        <a:defRPr sz="270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350"/>
        </a:spcBef>
        <a:buClr>
          <a:schemeClr val="accent1">
            <a:lumMod val="75000"/>
          </a:schemeClr>
        </a:buClr>
        <a:buFont typeface="Arial" pitchFamily="34" charset="0"/>
        <a:buChar char="•"/>
        <a:defRPr sz="2101" kern="1200">
          <a:solidFill>
            <a:schemeClr val="tx1"/>
          </a:solidFill>
          <a:latin typeface="+mn-lt"/>
          <a:ea typeface="+mn-ea"/>
          <a:cs typeface="+mn-cs"/>
        </a:defRPr>
      </a:lvl1pPr>
      <a:lvl2pPr marL="566980" indent="-228621" algn="l" defTabSz="914484" rtl="0" eaLnBrk="1" latinLnBrk="0" hangingPunct="1">
        <a:lnSpc>
          <a:spcPct val="90000"/>
        </a:lnSpc>
        <a:spcBef>
          <a:spcPts val="900"/>
        </a:spcBef>
        <a:buClr>
          <a:schemeClr val="accent1">
            <a:lumMod val="75000"/>
          </a:schemeClr>
        </a:buClr>
        <a:buFont typeface="Arial" pitchFamily="34" charset="0"/>
        <a:buChar char="–"/>
        <a:defRPr sz="1800" kern="1200">
          <a:solidFill>
            <a:schemeClr val="tx1"/>
          </a:solidFill>
          <a:latin typeface="+mn-lt"/>
          <a:ea typeface="+mn-ea"/>
          <a:cs typeface="+mn-cs"/>
        </a:defRPr>
      </a:lvl2pPr>
      <a:lvl3pPr marL="905339"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3pPr>
      <a:lvl4pPr marL="1243698"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4pPr>
      <a:lvl5pPr marL="1582057"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5pPr>
      <a:lvl6pPr marL="1920416"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6pPr>
      <a:lvl7pPr marL="2258775"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7pPr>
      <a:lvl8pPr marL="2597134"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8pPr>
      <a:lvl9pPr marL="2935493"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7"/>
            <a:ext cx="9144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grpSp>
        <p:nvGrpSpPr>
          <p:cNvPr id="7" name="squares"/>
          <p:cNvGrpSpPr/>
          <p:nvPr/>
        </p:nvGrpSpPr>
        <p:grpSpPr>
          <a:xfrm>
            <a:off x="1" y="800552"/>
            <a:ext cx="797475"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sz="1800" dirty="0">
                <a:solidFill>
                  <a:prstClr val="white"/>
                </a:solidFill>
              </a:endParaRPr>
            </a:p>
          </p:txBody>
        </p:sp>
      </p:grpSp>
      <p:sp>
        <p:nvSpPr>
          <p:cNvPr id="2" name="Title Placeholder 1"/>
          <p:cNvSpPr>
            <a:spLocks noGrp="1"/>
          </p:cNvSpPr>
          <p:nvPr>
            <p:ph type="title"/>
          </p:nvPr>
        </p:nvSpPr>
        <p:spPr>
          <a:xfrm>
            <a:off x="914400" y="152400"/>
            <a:ext cx="731520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914400" y="1600200"/>
            <a:ext cx="731520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914401" y="6448425"/>
            <a:ext cx="6217920" cy="180976"/>
          </a:xfrm>
          <a:prstGeom prst="rect">
            <a:avLst/>
          </a:prstGeom>
        </p:spPr>
        <p:txBody>
          <a:bodyPr vert="horz" lIns="121899" tIns="60949" rIns="121899" bIns="60949" rtlCol="0" anchor="ctr"/>
          <a:lstStyle>
            <a:lvl1pPr algn="l">
              <a:defRPr sz="900">
                <a:solidFill>
                  <a:schemeClr val="tx1"/>
                </a:solidFill>
              </a:defRPr>
            </a:lvl1pPr>
          </a:lstStyle>
          <a:p>
            <a:pPr defTabSz="914484"/>
            <a:r>
              <a:rPr lang="en-US">
                <a:solidFill>
                  <a:srgbClr val="000000"/>
                </a:solidFill>
              </a:rPr>
              <a:t>Add a footer</a:t>
            </a:r>
            <a:endParaRPr lang="en-US" dirty="0">
              <a:solidFill>
                <a:srgbClr val="000000"/>
              </a:solidFill>
            </a:endParaRPr>
          </a:p>
        </p:txBody>
      </p:sp>
      <p:sp>
        <p:nvSpPr>
          <p:cNvPr id="4" name="Date Placeholder 3"/>
          <p:cNvSpPr>
            <a:spLocks noGrp="1"/>
          </p:cNvSpPr>
          <p:nvPr>
            <p:ph type="dt" sz="half" idx="2"/>
          </p:nvPr>
        </p:nvSpPr>
        <p:spPr>
          <a:xfrm>
            <a:off x="7162800" y="6448425"/>
            <a:ext cx="10668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D29E8617-6EA8-4B97-A5E8-E18E98765EE2}" type="datetime1">
              <a:rPr lang="en-US" smtClean="0">
                <a:solidFill>
                  <a:srgbClr val="000000"/>
                </a:solidFill>
              </a:rPr>
              <a:pPr defTabSz="914484"/>
              <a:t>05/02/2019</a:t>
            </a:fld>
            <a:endParaRPr lang="en-US" dirty="0">
              <a:solidFill>
                <a:srgbClr val="000000"/>
              </a:solidFill>
            </a:endParaRPr>
          </a:p>
        </p:txBody>
      </p:sp>
      <p:sp>
        <p:nvSpPr>
          <p:cNvPr id="6" name="Slide Number Placeholder 5"/>
          <p:cNvSpPr>
            <a:spLocks noGrp="1"/>
          </p:cNvSpPr>
          <p:nvPr>
            <p:ph type="sldNum" sz="quarter" idx="4"/>
          </p:nvPr>
        </p:nvSpPr>
        <p:spPr>
          <a:xfrm>
            <a:off x="8305800" y="6448425"/>
            <a:ext cx="609600" cy="180976"/>
          </a:xfrm>
          <a:prstGeom prst="rect">
            <a:avLst/>
          </a:prstGeom>
        </p:spPr>
        <p:txBody>
          <a:bodyPr vert="horz" lIns="121899" tIns="60949" rIns="121899" bIns="60949" rtlCol="0" anchor="ctr"/>
          <a:lstStyle>
            <a:lvl1pPr algn="r">
              <a:defRPr sz="900">
                <a:solidFill>
                  <a:schemeClr val="tx1"/>
                </a:solidFill>
              </a:defRPr>
            </a:lvl1pPr>
          </a:lstStyle>
          <a:p>
            <a:pPr defTabSz="914484"/>
            <a:fld id="{34C99D79-8A4B-4031-B1E0-AF26F8EDF2BC}" type="slidenum">
              <a:rPr lang="en-US" smtClean="0">
                <a:solidFill>
                  <a:srgbClr val="000000"/>
                </a:solidFill>
              </a:rPr>
              <a:pPr defTabSz="914484"/>
              <a:t>‹#›</a:t>
            </a:fld>
            <a:endParaRPr lang="en-US" dirty="0">
              <a:solidFill>
                <a:srgbClr val="000000"/>
              </a:solidFill>
            </a:endParaRPr>
          </a:p>
        </p:txBody>
      </p:sp>
    </p:spTree>
    <p:extLst>
      <p:ext uri="{BB962C8B-B14F-4D97-AF65-F5344CB8AC3E}">
        <p14:creationId xmlns:p14="http://schemas.microsoft.com/office/powerpoint/2010/main" val="3600308377"/>
      </p:ext>
    </p:extLst>
  </p:cSld>
  <p:clrMap bg1="lt1" tx1="dk1" bg2="lt2" tx2="dk2" accent1="accent1" accent2="accent2" accent3="accent3" accent4="accent4" accent5="accent5" accent6="accent6" hlink="hlink" folHlink="folHlink"/>
  <p:sldLayoutIdLst>
    <p:sldLayoutId id="214748369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84" rtl="0" eaLnBrk="1" latinLnBrk="0" hangingPunct="1">
        <a:spcBef>
          <a:spcPct val="0"/>
        </a:spcBef>
        <a:buNone/>
        <a:defRPr sz="270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350"/>
        </a:spcBef>
        <a:buClr>
          <a:schemeClr val="accent1">
            <a:lumMod val="75000"/>
          </a:schemeClr>
        </a:buClr>
        <a:buFont typeface="Arial" pitchFamily="34" charset="0"/>
        <a:buChar char="•"/>
        <a:defRPr sz="2101" kern="1200">
          <a:solidFill>
            <a:schemeClr val="tx1"/>
          </a:solidFill>
          <a:latin typeface="+mn-lt"/>
          <a:ea typeface="+mn-ea"/>
          <a:cs typeface="+mn-cs"/>
        </a:defRPr>
      </a:lvl1pPr>
      <a:lvl2pPr marL="566980" indent="-228621" algn="l" defTabSz="914484" rtl="0" eaLnBrk="1" latinLnBrk="0" hangingPunct="1">
        <a:lnSpc>
          <a:spcPct val="90000"/>
        </a:lnSpc>
        <a:spcBef>
          <a:spcPts val="900"/>
        </a:spcBef>
        <a:buClr>
          <a:schemeClr val="accent1">
            <a:lumMod val="75000"/>
          </a:schemeClr>
        </a:buClr>
        <a:buFont typeface="Arial" pitchFamily="34" charset="0"/>
        <a:buChar char="–"/>
        <a:defRPr sz="1800" kern="1200">
          <a:solidFill>
            <a:schemeClr val="tx1"/>
          </a:solidFill>
          <a:latin typeface="+mn-lt"/>
          <a:ea typeface="+mn-ea"/>
          <a:cs typeface="+mn-cs"/>
        </a:defRPr>
      </a:lvl2pPr>
      <a:lvl3pPr marL="905339"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3pPr>
      <a:lvl4pPr marL="1243698"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4pPr>
      <a:lvl5pPr marL="1582057" indent="-228621" algn="l" defTabSz="914484" rtl="0" eaLnBrk="1" latinLnBrk="0" hangingPunct="1">
        <a:lnSpc>
          <a:spcPct val="90000"/>
        </a:lnSpc>
        <a:spcBef>
          <a:spcPts val="600"/>
        </a:spcBef>
        <a:buClr>
          <a:schemeClr val="accent1">
            <a:lumMod val="75000"/>
          </a:schemeClr>
        </a:buClr>
        <a:buFont typeface="Arial" pitchFamily="34" charset="0"/>
        <a:buChar char="•"/>
        <a:defRPr sz="1500" kern="1200">
          <a:solidFill>
            <a:schemeClr val="tx1"/>
          </a:solidFill>
          <a:latin typeface="+mn-lt"/>
          <a:ea typeface="+mn-ea"/>
          <a:cs typeface="+mn-cs"/>
        </a:defRPr>
      </a:lvl5pPr>
      <a:lvl6pPr marL="1920416"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6pPr>
      <a:lvl7pPr marL="2258775"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7pPr>
      <a:lvl8pPr marL="2597134"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8pPr>
      <a:lvl9pPr marL="2935493" indent="-228621" algn="l" defTabSz="914484" rtl="0" eaLnBrk="1" latinLnBrk="0" hangingPunct="1">
        <a:lnSpc>
          <a:spcPct val="90000"/>
        </a:lnSpc>
        <a:spcBef>
          <a:spcPts val="600"/>
        </a:spcBef>
        <a:buClr>
          <a:schemeClr val="accent1"/>
        </a:buClr>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hungersolutions.org/get-involved/advocate/"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6.xml"/><Relationship Id="rId5" Type="http://schemas.openxmlformats.org/officeDocument/2006/relationships/image" Target="../media/image27.jpg"/><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mailto:sonya.traisci@co.anoka.mn.us" TargetMode="Externa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hyperlink" Target="https://en.oxforddictionaries.com/definition/nutrition" TargetMode="External"/><Relationship Id="rId2" Type="http://schemas.openxmlformats.org/officeDocument/2006/relationships/image" Target="../media/image33.png"/><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883834" y="188177"/>
            <a:ext cx="5365978" cy="661130"/>
          </a:xfrm>
        </p:spPr>
        <p:txBody>
          <a:bodyPr>
            <a:normAutofit/>
          </a:bodyPr>
          <a:lstStyle/>
          <a:p>
            <a:pPr algn="ctr"/>
            <a:r>
              <a:rPr lang="en-US" sz="4050" u="sng" dirty="0">
                <a:solidFill>
                  <a:srgbClr val="009999"/>
                </a:solidFill>
                <a:latin typeface="Arial" panose="020B0604020202020204" pitchFamily="34" charset="0"/>
                <a:cs typeface="Arial" panose="020B0604020202020204" pitchFamily="34" charset="0"/>
              </a:rPr>
              <a:t>Welcome</a:t>
            </a:r>
          </a:p>
          <a:p>
            <a:pPr algn="ctr"/>
            <a:endParaRPr lang="en-US" sz="900" dirty="0">
              <a:solidFill>
                <a:srgbClr val="009999"/>
              </a:solidFill>
            </a:endParaRPr>
          </a:p>
          <a:p>
            <a:pPr algn="ctr"/>
            <a:endParaRPr lang="en-US" dirty="0">
              <a:solidFill>
                <a:srgbClr val="00B05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3152" y="849307"/>
            <a:ext cx="4367341" cy="5651855"/>
          </a:xfrm>
          <a:prstGeom prst="rect">
            <a:avLst/>
          </a:prstGeom>
        </p:spPr>
      </p:pic>
    </p:spTree>
    <p:extLst>
      <p:ext uri="{BB962C8B-B14F-4D97-AF65-F5344CB8AC3E}">
        <p14:creationId xmlns:p14="http://schemas.microsoft.com/office/powerpoint/2010/main" val="118140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we solve hunger in Minnesota?</a:t>
            </a:r>
          </a:p>
        </p:txBody>
      </p:sp>
      <p:grpSp>
        <p:nvGrpSpPr>
          <p:cNvPr id="17" name="Group 16"/>
          <p:cNvGrpSpPr/>
          <p:nvPr/>
        </p:nvGrpSpPr>
        <p:grpSpPr>
          <a:xfrm>
            <a:off x="6629400" y="3311274"/>
            <a:ext cx="1371600" cy="1375028"/>
            <a:chOff x="6400800" y="2422868"/>
            <a:chExt cx="2560320" cy="2560320"/>
          </a:xfrm>
        </p:grpSpPr>
        <p:sp>
          <p:nvSpPr>
            <p:cNvPr id="14" name="Freeform 13"/>
            <p:cNvSpPr/>
            <p:nvPr/>
          </p:nvSpPr>
          <p:spPr>
            <a:xfrm>
              <a:off x="6400800" y="2422868"/>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9" name="Rectangle 8"/>
            <p:cNvSpPr/>
            <p:nvPr/>
          </p:nvSpPr>
          <p:spPr>
            <a:xfrm>
              <a:off x="6558640" y="2877173"/>
              <a:ext cx="2362199" cy="1815960"/>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“Up stream” solutions </a:t>
              </a:r>
            </a:p>
            <a:p>
              <a:pPr algn="ctr" defTabSz="566738">
                <a:lnSpc>
                  <a:spcPct val="90000"/>
                </a:lnSpc>
                <a:spcBef>
                  <a:spcPct val="0"/>
                </a:spcBef>
                <a:spcAft>
                  <a:spcPct val="35000"/>
                </a:spcAft>
              </a:pPr>
              <a:r>
                <a:rPr lang="en-US" sz="1050" dirty="0">
                  <a:solidFill>
                    <a:prstClr val="black"/>
                  </a:solidFill>
                  <a:latin typeface="Roboto"/>
                </a:rPr>
                <a:t>(living wage, paid family leave, housing)</a:t>
              </a:r>
            </a:p>
          </p:txBody>
        </p:sp>
      </p:grpSp>
      <p:grpSp>
        <p:nvGrpSpPr>
          <p:cNvPr id="15" name="Group 14"/>
          <p:cNvGrpSpPr/>
          <p:nvPr/>
        </p:nvGrpSpPr>
        <p:grpSpPr>
          <a:xfrm>
            <a:off x="4583061" y="2083829"/>
            <a:ext cx="2259107" cy="2602472"/>
            <a:chOff x="457200" y="2397530"/>
            <a:chExt cx="2560320" cy="2560320"/>
          </a:xfrm>
        </p:grpSpPr>
        <p:sp>
          <p:nvSpPr>
            <p:cNvPr id="11" name="Freeform 10"/>
            <p:cNvSpPr/>
            <p:nvPr/>
          </p:nvSpPr>
          <p:spPr>
            <a:xfrm>
              <a:off x="457200" y="2397530"/>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10" name="Rectangle 9"/>
            <p:cNvSpPr/>
            <p:nvPr/>
          </p:nvSpPr>
          <p:spPr>
            <a:xfrm>
              <a:off x="632460" y="3236800"/>
              <a:ext cx="2209799" cy="673333"/>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Strong public programs</a:t>
              </a:r>
            </a:p>
            <a:p>
              <a:pPr algn="ctr" defTabSz="566738">
                <a:lnSpc>
                  <a:spcPct val="90000"/>
                </a:lnSpc>
                <a:spcBef>
                  <a:spcPct val="0"/>
                </a:spcBef>
                <a:spcAft>
                  <a:spcPct val="35000"/>
                </a:spcAft>
              </a:pPr>
              <a:r>
                <a:rPr lang="en-US" sz="1050" dirty="0">
                  <a:solidFill>
                    <a:prstClr val="black"/>
                  </a:solidFill>
                  <a:latin typeface="Roboto"/>
                </a:rPr>
                <a:t>(SNAP, WIC, school meals)</a:t>
              </a:r>
            </a:p>
          </p:txBody>
        </p:sp>
      </p:grpSp>
      <p:sp>
        <p:nvSpPr>
          <p:cNvPr id="18" name="Oval 17"/>
          <p:cNvSpPr/>
          <p:nvPr/>
        </p:nvSpPr>
        <p:spPr>
          <a:xfrm>
            <a:off x="5865757" y="4158475"/>
            <a:ext cx="1212277" cy="55127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latin typeface="Roboto"/>
              </a:rPr>
              <a:t>Advocates</a:t>
            </a:r>
          </a:p>
        </p:txBody>
      </p:sp>
      <p:grpSp>
        <p:nvGrpSpPr>
          <p:cNvPr id="23" name="Group 22"/>
          <p:cNvGrpSpPr/>
          <p:nvPr/>
        </p:nvGrpSpPr>
        <p:grpSpPr>
          <a:xfrm>
            <a:off x="1485901" y="2083828"/>
            <a:ext cx="2861293" cy="2623370"/>
            <a:chOff x="4724400" y="1532021"/>
            <a:chExt cx="3093720" cy="2560320"/>
          </a:xfrm>
        </p:grpSpPr>
        <p:grpSp>
          <p:nvGrpSpPr>
            <p:cNvPr id="16" name="Group 15"/>
            <p:cNvGrpSpPr/>
            <p:nvPr/>
          </p:nvGrpSpPr>
          <p:grpSpPr>
            <a:xfrm>
              <a:off x="5257800" y="1532021"/>
              <a:ext cx="2560320" cy="2560320"/>
              <a:chOff x="3589020" y="1574304"/>
              <a:chExt cx="2560320" cy="2560320"/>
            </a:xfrm>
          </p:grpSpPr>
          <p:sp>
            <p:nvSpPr>
              <p:cNvPr id="13" name="Freeform 12"/>
              <p:cNvSpPr/>
              <p:nvPr/>
            </p:nvSpPr>
            <p:spPr>
              <a:xfrm>
                <a:off x="3589020" y="1574304"/>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12" name="Rectangle 11"/>
              <p:cNvSpPr/>
              <p:nvPr/>
            </p:nvSpPr>
            <p:spPr>
              <a:xfrm>
                <a:off x="3623310" y="2316625"/>
                <a:ext cx="2491740" cy="485488"/>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Emergency Food System</a:t>
                </a:r>
              </a:p>
              <a:p>
                <a:pPr algn="ctr" defTabSz="566738">
                  <a:lnSpc>
                    <a:spcPct val="90000"/>
                  </a:lnSpc>
                  <a:spcBef>
                    <a:spcPct val="0"/>
                  </a:spcBef>
                  <a:spcAft>
                    <a:spcPct val="35000"/>
                  </a:spcAft>
                </a:pPr>
                <a:r>
                  <a:rPr lang="en-US" sz="1050" dirty="0">
                    <a:solidFill>
                      <a:prstClr val="black"/>
                    </a:solidFill>
                    <a:latin typeface="Roboto"/>
                  </a:rPr>
                  <a:t>(Food banks, food shelves)</a:t>
                </a:r>
              </a:p>
            </p:txBody>
          </p:sp>
        </p:grpSp>
        <p:sp>
          <p:nvSpPr>
            <p:cNvPr id="19" name="Oval 18"/>
            <p:cNvSpPr/>
            <p:nvPr/>
          </p:nvSpPr>
          <p:spPr>
            <a:xfrm>
              <a:off x="4724400" y="3311369"/>
              <a:ext cx="1486307" cy="7350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latin typeface="Roboto"/>
                </a:rPr>
                <a:t>Volunteers, Donors</a:t>
              </a:r>
            </a:p>
          </p:txBody>
        </p:sp>
      </p:grpSp>
    </p:spTree>
    <p:extLst>
      <p:ext uri="{BB962C8B-B14F-4D97-AF65-F5344CB8AC3E}">
        <p14:creationId xmlns:p14="http://schemas.microsoft.com/office/powerpoint/2010/main" val="1195371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we solve hunger in Minnesota?</a:t>
            </a:r>
          </a:p>
        </p:txBody>
      </p:sp>
      <p:grpSp>
        <p:nvGrpSpPr>
          <p:cNvPr id="17" name="Group 16"/>
          <p:cNvGrpSpPr/>
          <p:nvPr/>
        </p:nvGrpSpPr>
        <p:grpSpPr>
          <a:xfrm>
            <a:off x="6629400" y="3311274"/>
            <a:ext cx="1371600" cy="1375028"/>
            <a:chOff x="6400800" y="2422868"/>
            <a:chExt cx="2560320" cy="2560320"/>
          </a:xfrm>
        </p:grpSpPr>
        <p:sp>
          <p:nvSpPr>
            <p:cNvPr id="14" name="Freeform 13"/>
            <p:cNvSpPr/>
            <p:nvPr/>
          </p:nvSpPr>
          <p:spPr>
            <a:xfrm>
              <a:off x="6400800" y="2422868"/>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9" name="Rectangle 8"/>
            <p:cNvSpPr/>
            <p:nvPr/>
          </p:nvSpPr>
          <p:spPr>
            <a:xfrm>
              <a:off x="6558640" y="2877173"/>
              <a:ext cx="2362199" cy="1815960"/>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“Up stream” solutions </a:t>
              </a:r>
            </a:p>
            <a:p>
              <a:pPr algn="ctr" defTabSz="566738">
                <a:lnSpc>
                  <a:spcPct val="90000"/>
                </a:lnSpc>
                <a:spcBef>
                  <a:spcPct val="0"/>
                </a:spcBef>
                <a:spcAft>
                  <a:spcPct val="35000"/>
                </a:spcAft>
              </a:pPr>
              <a:r>
                <a:rPr lang="en-US" sz="1050" dirty="0">
                  <a:solidFill>
                    <a:prstClr val="black"/>
                  </a:solidFill>
                  <a:latin typeface="Roboto"/>
                </a:rPr>
                <a:t>(living wage, paid family leave, housing)</a:t>
              </a:r>
            </a:p>
          </p:txBody>
        </p:sp>
      </p:grpSp>
      <p:grpSp>
        <p:nvGrpSpPr>
          <p:cNvPr id="15" name="Group 14"/>
          <p:cNvGrpSpPr/>
          <p:nvPr/>
        </p:nvGrpSpPr>
        <p:grpSpPr>
          <a:xfrm>
            <a:off x="4583061" y="2083829"/>
            <a:ext cx="2259107" cy="2602472"/>
            <a:chOff x="457200" y="2397530"/>
            <a:chExt cx="2560320" cy="2560320"/>
          </a:xfrm>
        </p:grpSpPr>
        <p:sp>
          <p:nvSpPr>
            <p:cNvPr id="11" name="Freeform 10"/>
            <p:cNvSpPr/>
            <p:nvPr/>
          </p:nvSpPr>
          <p:spPr>
            <a:xfrm>
              <a:off x="457200" y="2397530"/>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10" name="Rectangle 9"/>
            <p:cNvSpPr/>
            <p:nvPr/>
          </p:nvSpPr>
          <p:spPr>
            <a:xfrm>
              <a:off x="632460" y="3236800"/>
              <a:ext cx="2209799" cy="673333"/>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Strong public programs</a:t>
              </a:r>
            </a:p>
            <a:p>
              <a:pPr algn="ctr" defTabSz="566738">
                <a:lnSpc>
                  <a:spcPct val="90000"/>
                </a:lnSpc>
                <a:spcBef>
                  <a:spcPct val="0"/>
                </a:spcBef>
                <a:spcAft>
                  <a:spcPct val="35000"/>
                </a:spcAft>
              </a:pPr>
              <a:r>
                <a:rPr lang="en-US" sz="1050" dirty="0">
                  <a:solidFill>
                    <a:prstClr val="black"/>
                  </a:solidFill>
                  <a:latin typeface="Roboto"/>
                </a:rPr>
                <a:t>(SNAP, WIC, school meals)</a:t>
              </a:r>
            </a:p>
          </p:txBody>
        </p:sp>
      </p:grpSp>
      <p:sp>
        <p:nvSpPr>
          <p:cNvPr id="18" name="Oval 17"/>
          <p:cNvSpPr/>
          <p:nvPr/>
        </p:nvSpPr>
        <p:spPr>
          <a:xfrm>
            <a:off x="5865757" y="4158475"/>
            <a:ext cx="1212277" cy="55127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latin typeface="Roboto"/>
              </a:rPr>
              <a:t>Advocates</a:t>
            </a:r>
          </a:p>
        </p:txBody>
      </p:sp>
      <p:grpSp>
        <p:nvGrpSpPr>
          <p:cNvPr id="23" name="Group 22"/>
          <p:cNvGrpSpPr/>
          <p:nvPr/>
        </p:nvGrpSpPr>
        <p:grpSpPr>
          <a:xfrm>
            <a:off x="1485901" y="2083828"/>
            <a:ext cx="2861293" cy="2623370"/>
            <a:chOff x="4724400" y="1532021"/>
            <a:chExt cx="3093720" cy="2560320"/>
          </a:xfrm>
        </p:grpSpPr>
        <p:grpSp>
          <p:nvGrpSpPr>
            <p:cNvPr id="16" name="Group 15"/>
            <p:cNvGrpSpPr/>
            <p:nvPr/>
          </p:nvGrpSpPr>
          <p:grpSpPr>
            <a:xfrm>
              <a:off x="5257800" y="1532021"/>
              <a:ext cx="2560320" cy="2560320"/>
              <a:chOff x="3589020" y="1574304"/>
              <a:chExt cx="2560320" cy="2560320"/>
            </a:xfrm>
          </p:grpSpPr>
          <p:sp>
            <p:nvSpPr>
              <p:cNvPr id="13" name="Freeform 12"/>
              <p:cNvSpPr/>
              <p:nvPr/>
            </p:nvSpPr>
            <p:spPr>
              <a:xfrm>
                <a:off x="3589020" y="1574304"/>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a:effectLst>
                <a:glow rad="228600">
                  <a:schemeClr val="accent2">
                    <a:satMod val="175000"/>
                    <a:alpha val="40000"/>
                  </a:schemeClr>
                </a:glo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12" name="Rectangle 11"/>
              <p:cNvSpPr/>
              <p:nvPr/>
            </p:nvSpPr>
            <p:spPr>
              <a:xfrm>
                <a:off x="3623310" y="2316625"/>
                <a:ext cx="2491740" cy="485488"/>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Emergency Food System</a:t>
                </a:r>
              </a:p>
              <a:p>
                <a:pPr algn="ctr" defTabSz="566738">
                  <a:lnSpc>
                    <a:spcPct val="90000"/>
                  </a:lnSpc>
                  <a:spcBef>
                    <a:spcPct val="0"/>
                  </a:spcBef>
                  <a:spcAft>
                    <a:spcPct val="35000"/>
                  </a:spcAft>
                </a:pPr>
                <a:r>
                  <a:rPr lang="en-US" sz="1050" dirty="0">
                    <a:solidFill>
                      <a:prstClr val="black"/>
                    </a:solidFill>
                    <a:latin typeface="Roboto"/>
                  </a:rPr>
                  <a:t>(Food banks, food shelves)</a:t>
                </a:r>
              </a:p>
            </p:txBody>
          </p:sp>
        </p:grpSp>
        <p:sp>
          <p:nvSpPr>
            <p:cNvPr id="19" name="Oval 18"/>
            <p:cNvSpPr/>
            <p:nvPr/>
          </p:nvSpPr>
          <p:spPr>
            <a:xfrm>
              <a:off x="4724400" y="3311369"/>
              <a:ext cx="1486307" cy="7350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latin typeface="Roboto"/>
                </a:rPr>
                <a:t>Volunteers, Donors</a:t>
              </a:r>
            </a:p>
          </p:txBody>
        </p:sp>
      </p:grpSp>
    </p:spTree>
    <p:extLst>
      <p:ext uri="{BB962C8B-B14F-4D97-AF65-F5344CB8AC3E}">
        <p14:creationId xmlns:p14="http://schemas.microsoft.com/office/powerpoint/2010/main" val="1288999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8281" y="439896"/>
            <a:ext cx="6172200" cy="857250"/>
          </a:xfrm>
        </p:spPr>
        <p:txBody>
          <a:bodyPr/>
          <a:lstStyle/>
          <a:p>
            <a:pPr algn="ctr"/>
            <a:r>
              <a:rPr lang="en-US" dirty="0"/>
              <a:t>Emergency Food System</a:t>
            </a:r>
          </a:p>
        </p:txBody>
      </p:sp>
      <p:sp>
        <p:nvSpPr>
          <p:cNvPr id="3" name="Content Placeholder 2"/>
          <p:cNvSpPr>
            <a:spLocks noGrp="1"/>
          </p:cNvSpPr>
          <p:nvPr>
            <p:ph sz="half" idx="4294967295"/>
          </p:nvPr>
        </p:nvSpPr>
        <p:spPr>
          <a:xfrm>
            <a:off x="589567" y="1501586"/>
            <a:ext cx="7977056" cy="552266"/>
          </a:xfrm>
        </p:spPr>
        <p:txBody>
          <a:bodyPr>
            <a:normAutofit/>
          </a:bodyPr>
          <a:lstStyle/>
          <a:p>
            <a:r>
              <a:rPr lang="en-US" dirty="0"/>
              <a:t>	Food Banks	  	           Food Shelves  		        Meal Programs</a:t>
            </a:r>
          </a:p>
          <a:p>
            <a:endParaRPr lang="en-US" dirty="0"/>
          </a:p>
        </p:txBody>
      </p:sp>
      <p:pic>
        <p:nvPicPr>
          <p:cNvPr id="1026" name="Picture 2" descr="C:\Users\jwestfall\AppData\Local\Microsoft\Windows\Temporary Internet Files\Content.IE5\43ETYLSW\warehouse3color[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6" t="8255" r="24505" b="8255"/>
          <a:stretch/>
        </p:blipFill>
        <p:spPr bwMode="auto">
          <a:xfrm>
            <a:off x="589567" y="2097361"/>
            <a:ext cx="2472644" cy="36242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Communications\Photos\Stock photo\Valley Outreach\5.2016 Molly - Paper Lemon Photography\ValleyOutreach1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5678" y="2097362"/>
            <a:ext cx="2472644" cy="362424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5" descr="data:image/jpeg;base64,/9j/4AAQSkZJRgABAQAAAQABAAD/2wBDABALDA4MChAODQ4SERATGCgaGBYWGDEjJR0oOjM9PDkzODdASFxOQERXRTc4UG1RV19iZ2hnPk1xeXBkeFxlZ2P/2wBDARESEhgVGC8aGi9jQjhCY2NjY2NjY2NjY2NjY2NjY2NjY2NjY2NjY2NjY2NjY2NjY2NjY2NjY2NjY2NjY2NjY2P/wAARCANVBQADASIAAhEBAxEB/8QAGwAAAgMBAQEAAAAAAAAAAAAAAAECAwQFBgf/xAA9EAACAgEDAwQBAgUCBQMEAgMAAQIDEQQSIQUxQRMiUWFxFDIjQoGRoQZSFTNiscFDctEWJOHwU4LxY5L/xAAaAQADAQEBAQAAAAAAAAAAAAAAAQIDBAUG/8QAKhEAAgICAgICAgMBAAIDAAAAAAECEQMhEjEEQRNRImEUMnFCBVIVI5H/2gAMAwEAAhEDEQA/AOInyWJlROJBsy2JIgiWSjJjAQDIPRdIt3VxO1F5ieY6PbiTiekqeYkS7NY9E2RZJkWSULI9xBibFY6J7hqZVkW4LCjQpklMzKRJSHyFRpUySmZlMkphyFRpUxqZmUySkOxUaVIeShTJbx2Ki7cPcUbw3hYUX5DcU7xbgsdF+4i5FW4NwrCi1SE5FWQyFhRJyFkjkMiGPImxZE2AA2ZtS/azQzNqv2sAODqf+ayos1H/ADWVmiMWMYhjEMAAAGMQAAxiABjGIAAYAAAAAAARkUTL5FExAUyIkpEQGA0IaAEWRLEVxLEI0RJF9XcoRdV3ATN1RpgZajVAoyLESRFEkMCSGJDABjEMAAYhgADEMAAAAAAAAAAAAAGIAAAAAAAABAAwEAAMQAIAABAAwEADABAAgAQAACAAABAIAAQxAACAQAAAIAAQAAAACAAAAAAABAAAAAAAAAAAAAAAAAAAACAAAQAMQAAAAAAAAAAAAAAAAAAAIYgAAAAAAAAAAAAABAAAAAAAAAAAAAIAAAAAAAAAEAxAB4wnHggiaJOlk0xkUSRRlIkAhjINfTp7NQvs9TppZijx9EttsX9nqdDPMETIuBvZBk/BBkGpBkWSZBkjE2LIMQhjyPJDI0wEWJkkypMkmAixMkmVpjTGItUhqRWmNMALNw8leR5GIsyGSGR5ACWR5IDACWQyRAYDAQAAxAIABmXVftZqMuq/awGcLUf81lZO/wD5rKzRGDJDIjGIYxDAAGIAAYxDABgIYDGAgABgAgAjIpmXSKpiAokRJyIAMRJERoARZEsRXEsQjRE0XV9yhF1fcBM3VGmBlqNUCkZMtRJEETQwJIaIoaACQyIwAYxDAAGIAAYCAAGIAAAAAAAAAAAAQCAYCAAGIBAAwEAAMQCABgIAAAAQAMQCAAABAAAAgABAIAAAEAAAgAAABAAAAAAAIAAAAAAAAAAAAAAAABAACAAGIAGAAACAAAAAAAAAAAAAAAAAAAQAAAAAAAAAAAAAACAAAAAAAAAAAAEAAAAAAAAAAIYAAgAAA8dgaDBJIg6mCJEUMtGUhjEMZmNPDPRdKt3VxPOHW6Pb/KJ9FR7PSxeYiYqnmI2QakGQZYytklEWRZJkWIYhiAQiSJIihoYiSJIihoBEkSRBEkMCSYyIxiJDIjABjEAAMBDAAAAAAAAABGXV/tZqZnvWUMdWefv/AOYyB0bdOpSbKZaUuyXikZRlsqGiDrkvAzNxaEA8P4EBIwAAAYAAAMYgAYwAAAAGIAIyKplrKpgBTIgTkQEMQ0IEAIsiWRKoliYjRFiLq+5Qi6vuAM21GqBlqNUCjJlqJIgiaGIkhoihgBIYgABjEAAMYgABgIAAYgAAAAEIBgIAAAABgACAAGIAAAAQAAwEAAACAAGIBCAYgAAAQAAAIBAAAAgABAAAAhiAAAAAAEAAAAAAAAAAAAIAAAAAAAABAAAAAAAAAAAAAAAAAAAAAAAAAAAIAAAAAAAAAAAAAAAAAEAAAAAAAAACAAAAAAAAAAAAAAABAAAAAB5TaJljK33IOoMBgaEykZsAGouXYur07fcdijjlLpFUYuXZHR6bVKFuWKqlR8G3T1tyWETyOqHiurZ2KH7UWspoWIouYjKSp0QZCRNkGICDIskyLJGIBAAiSGhIaGIkiSIoaARJDQkMYhokRGADGIYAMYgABgAAAwEAAAAAwEym58FzM2ofDEzbErkZZSWWCW7sZcTlZwdCitrGRI9GcYxRGNGe5YtKvg1QhwWKKLRwTpmF6OL/AJSuWhi/B09qDairOdwORLp68FUtA/B3HBEHBDsn4zhS0c0VyonE7dkUY7UskuRpHA2c3ZJeAwzW0hOKDkin4sjKBpdaIupByRDwTRQBeqG+w/0kyjJwa7M0imZslpbF4KJ0WL+UCTJIgXTrmv5WVOLXgQEWAMQDRNFkWVIsixGiLUy2vuUIurfIAzdUaoGSo1wKMmWokiKGhiJoZFDACQyIwAYxAADAQwAYCyGR0KwAWQyPiLkMCO4Mj4i5DAahJ9kRkmu4UHJjAg2LcPiTyJ5DJXvDeOg5FmREN4bwoXInkCG4NwUHImBDcPIUHIkAshkXEfIYgGHEfIQhgLiHIQiWBYFxK5EQHgWBcR8hCHgRNDAQAAAAgAAAAAAABAAwEAAMQAAAAAIAAAAAAAAAAAAAAAAAAAAAAAAAAAAAABAAAAAAAAAAAAAAAAAACAAAAAAAAAAABAAAAAAAAAAAAAAAAgAAAAAAPKyZW2TfJOvTSsfK4IOxRb6KU2+xfXS5cs206FLHBrhpUvANnTj8ddyMVdSXgtjD4Rvho3LsjXV09LwTtnUnjxow0aZvlnQpoUV2NENMkuEWxqwUkc886fRCEcEmS24EwOOTtlbIMsZBiEVsgybIsQyIhsQCGiSIokgENEkRRIYhokiKJDEMYhgIYxAADGIYAAxAAxgIAAYgAAEyqytzLS6qGQqy4S4uzDXo8PJqhVhGtVoewriXLO2Z1HAjQ4CcB0RzKBluwhJYENNMg5YKLL9o7W0c/USk+xDZ1Y8aZK/WJGKeqcmRnVNvkg6pIjZ6EIQiS9Yl6pU62vAJP4EXxiXKw0Uwc3yVafTubTaOnRTtXYtI58sox0KqlY7FyqXwWQhgmaI82e2UOlfBGWnT8GkOBmfEwy0kX4KZ6CD/AJUdTCITwkFiWOzjW9PrX8pit0UV2WDt3Sj8mC2ccshzOnH4yZzXpsB6DRsbRHGSeRt/DRlVckW1waZcoNvsWwpl8FJsyn41ex1JmqAq6cdzQoYNEmcE4qPsiiSHtGkXxMeQIaAMj4i5DGR3C3D4i5EwyVuZF2D4i5F2Rbih2EXYOieRocyLsM7sI7mwoVmh2ApN9kKmmU+WbIUJLsQ5pGkYNmTc13J1y5LL68Iyqe1hyTQ+DujpQftKr2iiOowu5Gdyl5JUlfZo4SrojORW5ik8kGao5pJolvDeyAFEk94byAwET3D3EBgMnuHuIDQgLFIe4rABlqkNSKiSYDLUxoqTJpiGTwG0Ey2PIrKSKtrItGtRTG6kxWPiYsCcTVKkqlDAaYtoocSLRc0RcROI1IqAm4kXEhxLTEACEMAAAAAABAAAAAAAADAAABAAAAAAAAAAAAAAAAAAAAAAgAAAAAAAAAAAAAAAAAAAQAAAAAAAAAAAAgAAAAAAAAGAAACAAEAAAAAAAAAHG0+j+Ub6tMl4LKIG+qpGfZ7LioFENN8I1V6VfBohWsdi+MUUkc0879FMKUvBaq0WJEsFUc0ptkNgbSYDJsqlApnHBqZTYiWNMzMrkWsrZBoitkGTZBiGRYgYgAkhoihoZJNDRFEkMkkhkUSQCGhiQwAYxAAEgEMAGAgABgIAGACDIABqp7GQ10vgpAzQAkx5KIAMBki5AAMpsY52GeyzJLZvjgyu3kpdWS5iIOtOih0pkXQsdjSPHIUVzZienWcYLadEm8tGyurLzg1QgkNRM5+Q1pGevTRj2RaqsF6iGC6OR5WynYLYXcCbQE8ynaxOJY5oqlYgofMjJ4RkusZdOaZRLkODZrHNCPZhtVk28EI6ST7s6CSHwNYjV+eoqomSOjXkujporwXZDJaxpHNPzpsjGqK8E1FIW4TmVxRzy8icifCDJXvIuY6MXJsu3EXMpcxOQybLnMTsKciyAi12EXMgGGAEtxHI8MMABFsRLAKLbwh2KiKTbNWn02cNk9PpvLN0IJIwnk9I6MeL2xV1qKJtqKG2oo52r1sa5Yyck8iXZ1wxuWkW6m6KTycXV6nD9pvtiranmWGzlWw7xb5RjlySS0d/j4oJ2yqWosSzkr/XzXnIpLh4KJVPBxxm/s76g/Ruq6gm/czbC+M13POyhJPgu0904Sw3wdmPyZQOTN4ePJtHfyn5Hg58dRLBq02oUnydWPzYydM8zN4DirRfhjwbKownEtenXwdKzI4XgaOeNGx6ZfBW9M/BSyJkvHJGcZY6ZIjskvBVoni0IYYfwAxAMBoAGiSIokhFE0WwK4lsSWWi2LJbiCYpMksk5IpmxSkVuRSRLY2IjuGmUQDQnElkYAVOJBxL8CaJcRqRQ0ItcSDiQ4lqREBtCJKAAAQwAAAAAAAQAAAMAAAAAAAAAAAAAEAAAAAAAAAAAAAAAAIBAAAAAAAAwAAAAAAAAEMQAAAAAAAAAAAAAACAAAAABAAAAFlVe3wa6+xGMcImuCEj05zsvgyxSMykPcUc7jZq3D3GVT4JepgLJ4GjcG5GV3pFc9Ul5DkNYZM2SmiqcsmGetivIU6j1CeRr/HklZpZXImuURkBlRUyDLJFciRlbESZBgMY0QySTAlk0SRBMkmUSTQyKY8jJJDI5DIATyAgARIZHI8gMYCyGRAMBZFkAHkQshkBjL65YM5dAZaVmhTHvKW8FNl23yFlrHZqlcl5M9uqjHyc7UaprszFO2ybJcjrx+L7Z1Z6rc+GL10/JzIuZZFyFs2eKMToK1MkrEYU2iasKUWzCThH2bd2WXV7fJz/AFvsa1OC1BnLPPBdM60ZRRP1Yo5H6uXhEXqLJGigzjllR13qEvJVLVJeTl7rH5DbJ92PgZ/L9HQlrI/JVLWZ7GXYSUUPiiecmWvUyZF2SZEB6FbHlgLIsjAlkNxBsWQET3C3EAAB7hbhBgAHkMiABAPAIeAAWCcK3InVS5M3VVJLsZymkaQx2Zq9L8l608fg0KOCUUY/I2dCxpGf9Msdii2iKWToMxay1KLIll4qyliUtHMtmoSxkt0tsWzmaibss4+SyuMq1lN5MI+W5WbfxUj0dco4JysjFHnY9TlDhis6q5LhkPOi1hZ1tVq0ovDPPaq522Ntl0b5W4+yS0Lse6PY55XkejqhFY+yuvWzUFGSz9llMVdP392LUVenFrHCMtV0oyUknx5Ik5J0zeKTWjo6nRQVW6HDRzmjr1XerTl92c++tRseAy1poIN9MzKCZCdSzlFkk0QciYz1Q92RTaJwm08plTY4yQh3Z1dHr3HiR1atbGSXJ5uEky2Njj2Z0wyNLs5p4oyZ6iFsJIcrII8/XrZRXfIrddOS4ZX8ikZfxW2dyV0PoSnCR5x6qz/cyzT6+cJrc8oUfKY5eGkj0XopkXp0Q0mqjZFcm1YaOyGZvo4Z4UnsxvTi9Bm7ag2I1WVmfxIweixquRt2ITikV8pPxGVQaLFwWYQmilkTFwojkhJjlwVtmiIYpMgxtkGUQwAAAQ8jUiIABZkCGRpgMYNBkYCIOJBxLRYE0UmUuIi5xIuJDgWpFYDcRYIqirAAAQwAAAAAAAAEMQAAAAAAAAAAAAAAAAAAAAAAhiAAAAAAAAAAAAAAAAAAEAAAAAAAAAAAAAAAgGIAAAAAAAEAHWdZD08GrAnEKN+bMrg0DTNDiiqYi4yspc8FM78ErTHcmyGzrxwT7C7VYMNupcuzJWUykUuhkHoQhBEfUee5r0Fr34bMbqkizT7oWpiRpOKcWj0VbyhyKtPLMUXM0PDyKpFUiuRbIqkBKK5FbLJFbEMQ0yOQyAixMkmVJkkxk0WpjTK0x5GTRZkeSvI8gKizIZIZHkAJ5DJDIbgEWZDJXuDcAE8hkr3oTsHQWizIZKXaRdo+LFyRpT5LYzSOe7Q/UMpQYLKkbbbUYrrcsqndKRU22V8VlfzFHok0m8sMRRHBJRLWJIiXnZH0PcgTb7IshWjRXXFeB8UjF5sku2ZVCb8E1TJ9zaopDaQWS032zGtP8klSkXtoTkh2TxRWq0h7UhuRFsAolwGSGQyIBtiyIMjAeQyRyPIAMQsiyAh5AQAAxDEAAMQwAQ0h4GlkVhQJGiqnPLHTT5ZrjFRRlPJRtDHYV1pItXBU7ox8kJamK8nJLIvbOuON+kaUvkbeDLDVwfkn68WgU4vobg12O2zamcjX38NGvV3pRfJxbZuyTOHyMno6sOP2VQ5sTZqssXp/Zkm1BZRnlqM8NmEG60dDiPG6ePll09OtvBkdyTyaIandHBpGktia+i6uOxI6dGogqziWXe3CZStS4+Soza6E48uzp6y6Nk9ufaJRhsyuxyJXuUu5sqm9vLJ5ONt+zSMfo2V2bI4KpNyfy2QjMnCW2af2YbfZr0FlFkK90o8GfGfB3JVxs0755aOLY/Sm45OiWPjTMlLkZrMJjwtvfkrtll8Ha6R0qq+hW6ht57JF4sbm6Msk3BWcmiz3cmuc4uPBPqmjp0tmK1g58bOeWKcXB8Qj+WzTlojKWER9VYK5z3cLuYKJ0Iuh7yXp45IwpshDc+V5SJqzMSmuPY++iyjUyomsPg72k10ZxXJ5ayWJFunvlCXDNMUnFmWXEpqz2kLFJdxysS8nC0/UPbyx3a5y/azqllpHCsLujry1MV5Ieupdjgu+cv5jdonKSTbMI+Q5So0lgUY2b/UJKeSmaCGcm8ZNM5Wi6XKKZPku8FE+5345Wcs4kWiJY+xBm1mTQhgAyQAAAYAAAAsjUhCARPIytNjTACeAwCZLuAyDRFxLMBgVAmUOJFovaE4kuJakUgTcSLiQ4tFppiAAJGAhgAAIYAAgAYAIAAAAAAAAAAAAQwABAMQAAAAAAAAAAAAAIAAAAAAAAAAAAAAAAQxAAAAAAAAAB3SLlgqlcvkqnevkVnRHG2XTsM9lhXK3L4ZBsmzohirscpbiG1MeRIRutEHWskXSi4lGDYUPm0ZXp1LwSr0WXlo6FdJfGtIaiZS8lrSM1dWxE2jQ4FM0OjlcuTKZFUi6RVIkaKZFci2RVIRZBiyDIgIlkaZFRk/BJQkNJktokpD3AqmTVRXBmbmkR3D3EvTDYVwZDyIW4NwbBODKWMl5Q3idgnBi2MfAh5WDsE7GPYLYVxRPNkXNicmT2CawPiS5MhliyNkGykiHIeRZFkWSqIskBHI8gBJEkyskgGXKRbCbM6LIMRSZpUmGSCYySwbIsbZFsAGLImxZGIeRZEDYCBsWRZGMAyPIgAAbFkYsCETjyDlFEq4OS4IW6exPOODzvLzzx/1PT8XDCS/Ie5Cyira/gTTRwL/yE12dn8TGXZRF2pFLbK5ZZf8A8hJjXhws0fqI57mvTyi2ch8E6r5VvjsKHmz/AOh5PDg1o9BvjGJk1GtUE+TNHVZjlmLU27uWPLntaDD429ju6hNy4eEVrVzn3Zjm3JjhlHM7a2z0fjil0bVdKPKkaKNZJ4j5Oa5BGUoyyhQbizKcE0djUJTj35OXZZtLf1MpRx5M1kcl5GpMyiqVFdk5T4issx27oPDXJsj7WyKcHbHdhlwroh2c9ylnlNGittRNt8I2xSxz4NlXTIujOecG7x30Ryrs4s7SpyybremWSu2wKbdDZp5pT7PyLg0rDlsoqWZG2MsIlCqEK1xknRR6s8eEZTVujWL0FeZdi5R4ND0brSaTSJ1U+7kyeOV0Vy0Sq1WytRa8HK1+6U3PB1tRQnDMe6ObfDhmkptfixRS7RzN2Tp6Lqtunq2KKkl2yc+VePARyvBalXQSipaZsvvt1VjnZLL+PgyWrYWwk28F/wCl9RZZm507Y1H0jArGTrm4yUvhmyGhjkctKovgXyR9FUzVXfGVPt7tcoyOL3PBooqWMBbBwJlkchqPEwWZRCNm1mp172ZtRVs5NIq0K90XQtLo3HK/UY48lld+SpKQ5QSVnS9ZZNmn1sYLucmL3GmmvKyZceO0YS/LR1X1BPyXUatSfc5Mq8c+Ag8PvguGbezGWE9Er4uPcy3aqEZdzm+vPb3KJzbfLNH5bX9Qh4af9jqS1ix3Ix1a+TmbmLfyJeXks1/iY6o7ULlLyWp5OLVbKL45N9Gpzw+Gd/j+Vz0zz/I8PjuJsAUZKSGdydnmtV2AAAwEIkIBBgBgACJKQgAZJMZAaYASASZIAItEXEswLAgKnEg4l7QmiXGzSE67M7eBbkXShkzzqa5Rk4tHbCOOZPKDJllOcO6EtQvkjlXZs/Db2jWPBVVPea4Qyhp2c88DiUiNPpidRRlwZnAvdRH0gFxZUBZ6QvTYCpkAJOOCIBTAQwEFCAYhiAAAAAAAAEAxAAAAAAAAAAAAAAgGIAAAAAAAAAKJ9R8Ff6xt9ymejsj25K3VZHvFnMppn00YY/RsWq+yf6lNdzmvKBOWeCrG8MWdaOoT8lkLMs5tNdknnwdGmtpLI0c+SMYmquO7uaoQRnq4NEZYNEedkbLYxRPBVvJKZZzMm+xRYi3eiubyKrEnRRJFckXMi0HAfypGdwbIOrJqwLBSxoh5n6M3oIkqV8F+BlqKM3kbKlUhqtFgDonk2R2INpIBk2R2i2lmAwAFe0WwswGAAq2C2F2AwAFOwi44LnwU2SwAmVz4KZslORTJlGbZFyItgxFEgAAAANCGhAMaEMBk0yUWVpkkxFF8WTyUKROLyIqybZFsZEBhkAABCBgNRbCwIpDaZfXUTlXwQ8istY3RkGOawyLZZFUAZIORDcArOlpGjbtjJHK0k2dCM3g4c+ns9DA7joctPF+CqekT8GhTLItM5XihP0dHOUTlz0bKJ6OR23FMrnGK7mEvEiujWPkSOBZppx8FEa3uw+DraqccPwcyc1lnLKKi6O3HJyQ7ZbVjPBhssy+50qNK7o5kZNdpfS5TNVilXJmsJxTr2Y1yyaIRRPAmaSZOKcpKK7l8tNOEctcFFUtlik+xts1MfTaznIJKjCTd6Mr9pCUsg7EySW7siP8ARNFMima5Ncqn8FMoNeC4smjV03Qy1ElKU8JHfemVdaW7JwNDq5ad4abRut6o5RxGDX5Z2Y8sIx32c2THNy10WScKpSlnlma6qWtxGvHD7szz1ErE8rBZpNXGl4llfgFmjJ16K+KSVkp9Mtqj7pJr6NOj0ka8SzySt10LI4hlsv0edqckSlHn+IXJQ2TssSi1Ixzks5Rr1WNvOGc9hlbseOqJuzMcN4M1le7LJzkJS4OKcrZstGKyrkqaSN7SZltqzJJBGV6Kohp6t9iwjpOmUYJ4JaLROlKyTyX6q+Hp48o2ljVXIlT3SMiZCxicyEpHKkbDrt2yJ2TVnfuZZihYaq/Qqs0KKT4IX1qyJHf9j3Y5NoSMpJo5Wo0rjLKRVWmppM7E9s0c/UU4lmJtaojk+jdRWpxxD+5qhTbXhtcHN0N8q5Yl2+TqS1UJQwnklqNbFTvRorrjNPJkvrdUsd0OvUOPgVtm8wm41o0imnspVg92RKrd2Jelgy0a2JYbwOe1LKQtmBSTYxWa9C4bW+GyOttUZJw4f0Y/dF5i2hYlN85Zsp0qRDim7Z0dDqnOSi+511BuOTj9OpSsyz0FaW1Ho+PmlWzyfKxR5aMzTQjY60yuVJ2rImcLxtGcCc63EgWnZm1QDEAwGIYhAMBAMAGmIAAmpEkysaYhlm3JFxaCMieUwHRU0JxLtqZFwwAK10Z5VKXgy2aKMnxwze0GCXBM6cXlzx+zNp9O4d+TbGO1EE0ixSM/jro3fk/J2PAYBASPTDAsIeQEHETSIuOCXchOWEMFCzPdJRTMj1CzjJDX3Y4TOdvfyZNnpYvFi42zqK9fJNXI5Ksl8kvWkLkyn4cTqq1DViOUr2TWoY+TM5eCjp7kNYZzlqTXpp7xqRz5PC4qzSoZD02X1x4LNhocMsdGP05C2v4NuxEdiGTwZj2v4DBr2C9NALgzIBqdS+CEq0gFxZQASwmLKFZXxy+hgIAsniwAMAAqAAAYi7KfdCcYS7ojgEmeLFtHsWQt0sJLhIzw0ijM2POCPOTaOVrstZGlVlldEUi+MEkUxm0WKxM7ceaD7OPK8nosTwPcQ7kd2Drik+jgnkkuyzeG9le5BvRdIyc2y5SY8tlSmh+ogoORMCO9DUkAWAElhklBMQUVgXelkPQYWFMpAsdMkRcGvABREAwMYhDAAAAwAAACZIhN8ABVZLBlsmWXSM0nkaIbE5EGSEUQQaETZEBAAgAAGIYAMBAAyQ0EYuTwjTXpW+5Lkl2XGLZQiyJqWkXwTWmS8GbyxNVikZciNvoL4BUr4J+ZFfEzHh/AKts3ekg9NIl5kV8JljSXRrwW4SGjKWVs0jjSEoDcMokmPJnyNOJRPTplMtKbkx4TLWVkPEmcuWkYlpWu51dqE4Ir5mL4YmKuvaW5wXOsqnW/BzZJOR0QSiOMy2MzI1KLGrcdznjPj2auN9G31MIwazV7U8dyF+qSj3OVffvk22TlztqkbYcFu2Stvcnyyut+pYorlszTsLNFZtuyc8Y7tnc9LR6XT1qNKT74K/8Ah8L7XKfK+DBPqPoxxnLZdperwj+49NZcfTOCUMitou1PRYbd0eGceen9ObizuWdYolDiXPwciVvr3OSXBzeV8dXE0wPJ/wBkFQkim2n4NmeCMsM89SdnUjnwobny+DfTXGMfkgsJk9zX0OUmwZKUY/BVOtMlKXA9PU705Oe1LgcISk6RNqO2U+mkQkkWWp1WODefhkoaaViznBXF3THyVWUQipSwaf0aS3N/0COndctyZOdz24NoyjFb7Ik2+iqqP8bajqRl6cFzk46scbN3kvepckl2COVLYnByNVtmTPJlbubEpOTwhPLYuFDkxBKLXcqnJrsYPbNUjbpdMr8uUsRXwZdfUtNbHa8rJGjU2Uv2/wCSGpnPUS3TfbskdCcFCvZNS5fo3fro/p+HzjsYJWNvuQUJYJKPgmUuXZUUo9EXMN5GyGOxWmJKyic5cFSeCTeTXplWqsuKb85RpGN6E5UU1Rc2ks5+idqcOHlP7NXTZ1V32LKXxkl1ayuySUWnLy0acEoXZm5NyqjltvwOK39x19+RykosmCFIPSSXYSeCUZ7nhck3X9YJkk+hxddihMk2sFTWBbvBnRpdmiu1LuW70zB5NdUXtyRKKWwJSI8smNYQk6M2yEocE6YpD7jisHRBxuyG21Rp08lGz6OtTZlLk4W5o2abUeDrTpWjknG3s7KkSyjJC3KLVZk1jkTOdwaHZ2MrXJqbTK5RTOnHNHNkgykBtCOg5wEMQAAAAwAAAQDGRGAxjyLIABNTJqWSoaEOy3amRlV8CjNosU0w6HSZQ4tCNWFIhKn4CxcWuipTJKRGUGiIOKZUckol6wyWzJnUmi6FiM3A2jmsbraM+oT2s2KaaKb0mmQ0dGLJbPO6uMpT+jK65fB25ULLeCuWmXwZNHswzpKjkbZLugafwdV6ZPwQlpkn2FRos6OWSTNz0mXwL9L9BRXyxZjhzJI7GjreEY6dI952NPS1FDS2c3k5VVItisIeSWxi2v4NDy20xCyNpiANAA0GMAAZM98sIvfYw6uWIsGaYoKUjFbqffgh+p+zLZLMmypvkys9dYI10dJalfJJahPyczLQbn8hZL8WDOsr18klajkqx/JYrZByZjLw4nUViZbBKRyYXPcjqaWWUilI5c3iqKstDgTYsnlgSDAkx5GIMZDA0SKSFYo5Q5ptDRNNG+PK4GOTGpmGycoPkr/UHRspjNGG3RPvE9CGdPs4J+PJdEf1H2H6gzzqnDuiGWbcrMOLXZsWpJrUmDLGmFiOjHVYLoaxHKUmNSYaHbR24ayPyaIamD8nnlNk1a15FSKU2j0sZxfke2Mjz8NVOPaRpr18135FxZSyL2dKyqPgolDBUtbuJK5SGkwbTDGAHuTEMkAAAACqx8FpVauABmK1lGS23uUsoyY8jIgmMQ2RaJiaACAhgAhAMQAMlCLlLCIGvRwy8sUnSsuK5OjRp6FFZNlcUQ7RLKVnk4JTcpHfGKSLMEWWPsVsiTLQmRGyLZnyKoAyJsi2LkOglLBB2YCUJy7Ij+nn5RD5vpFaGrSSsIehJD9NozfND0WqZNSM6jJEk5Iam12HFGhSJJmZTJqZayC4l2QwmVqQ95akhUEoJo5eufp9joztSTOJ1HUbspGGdxao3wRbkZLbm/JlnaQss5Cupz5ZzqKS2ejaSFubZooi0SjXGITujATd6RnLIkX+ju+yaoWDNHWJIsq1SmyJRlRCyWyM6f4iSN1VChXz3ZRB5mma3LMcEuaS32aNszzyimU2jTN8GWxEx2aIi7OTo9P9OdbcuX9nKa5LtPLbPvg6MbUZWTkVrRdq3GF0ox7FNV06cpRzF8k9WoR5jwzP6qwDbjK0ZunGmSlKdlm+X9jVXqNkMYMamNyTIdt2Ca6NUb1OxKXYu1Lh6LaSWDmp/ZOU21htsqLpUVxvaCDzL5Zvr0D277P7IfTem+ulZNtfCR076VVW8PlHVi8fXKRjkzJPiji30bHlcIVUlB5HqbVFtZyZXY/ByTX5aN47WzXZNTZXJIz+oxOyWMkcWNtIslFCgnnnsRzmGc8lPr4L4sSkjXNxijNOzD4F6m7uxRaVsd3bI4x+x2E/Ucdzg1H5wUuXJ6iuuF2kxxho8/rdP6Fsod/KZ0zxcEmjKGXk2jM5EfUa7NoTZRKTTJSNEzVC1xLFa5d2c/1QWo2+RvHY7R088FM8syrWZ4Lq7lIng4mMpIv06e/DOl6acE0+TBVJNrHc3Qsko4awQ39iTszzhyVSg/BuajLPwKKhHh4IimXZhjW88nUori6sd8og4wceO5dpv2NZ5LVNg2zLJYk0LsXuHqXfXkeppUK00Z/G3bE2jNuDcVbh7iKAs34LKJ+4yuRKqWGb45PomcU1Z2ap8FysOZVfh4NkJ7gknFnO0a1YWJ5RnrTZphBnXib7OeaRGUckVCT8GuNZPakd8cmjleO2YvSkP0pGvgXAfKL4jG4NEDVa1gzm0ZWjGUaZEBhgokAAAGAAAAPI0yIABMCOR5EMsU2iyNiZQmNMKGmaeJEJ0p9iCk0TVnyLaHplMq5RIGtyTRmsxngpMhqhKbQOeSGR5CgjNx6BxTIOLRMeTN4zsx+U1plLQYTLsJkXH4MnFo7YZoyK9onBEyPkk2ss09Syb64YRRp48I1x7FxRxZptsWwTgWAUc9lTrIusuAQ+TKHWL0y/AYCh82ZZw4OZrYPDO1NcHP1EU2TJHV486kcCVEuSp0y+DtulfBB6dNPgzo9VeQcb05LwLa14Os9Ovgi9MsdhUWs6OXgkje9MmuxF6XHgKK+WLMtUczR2NLHCWDLRpfdnB1aKNqHFHH5OVVRmYsjyI8w5gySiyDBMEBaiSZWmSTLRJZkWSORZAC5SDdkqTDJSkKixwjIz26OMuUi1SLIyNoZWjKeNM5NlEofgrOzOEZIxXabyjshmT7OPJga2jIhoJRcXygR0JnPQ8ANDGISJJiwNDJLIyZbCxooRNDA1wtLozyYosuhIQ0zV3AhCRMRYEJLKJAAGDUQ5Mp07a9yMFtbiykZyRWIYhkDTJERoBiaETwReE+QsKFh/AsM2URjM0/povwZPKjVYWzlYNGntUHg1vSr4K/0yUlwRLLFqjSOKSdmqrNmDZCO1FOngooucsHNpbOpWEiqTHKTZU0znlJs0SFKeCuVqCcWVuDZi3I00Trnvlg1QrRlqhtlk2QlwbY9LZnIsjFIsUEylSLa5HRGSZm0KVRW4I1vlGeSwwmqCLKnBCdaJsEzOky9lTqIuo0ZyGBPHFj5MyuDRXJtGySRTOKM5Y66KUjBqJy2s416lObO/fD2s4lj23M48kXFnZhZm/SSzlksbeEb1KLgZJ1ty4XBHJXs1k2zHbZJPvlGeUpN8nWr0ycllE9Tpa9mUksGqlH0Y/FJnCm5NYSNWghJcyL4VQjYty4NE5QUeEkEppxpGkMLTtlteMlzlgx12ZkaG+DklHZvQpzKZzRG2ZnlNlxgMtciO/BXGT8hLODTiTYrLm+7Ixnk0Kqp0LMct+TFSve14NnClZnKV6NVfukk3wXXxhGvMTO001gUnLHueSFRm0xeo0xxt5KJyxInCcdvjJXGyo5KO507qkKKtkuMBb1C7W3enRHOfJw2/hm7pmrjprG5eTWM3qLeiZRivyXZ2qOlwrhuv983/AIMt9dNUpJYwV6zrLnHZTlLyzmzvlN5byx5MkUqgiIc3uTLrZQTeDPOeVwRllkWmjlSNWShOTW3PATq4yiEXhmmLzEbdE00Y9ziySluZOyvkgouLKtMtNm+jqU9PHbjP0zPbZPU3bpPllLjKWMInSpV2xbRXJvTYca2kGo03pwzz/Uw2LKO5qa530YWGYadI5S9yG2o7CNs5foWz/bFkJ6LUeYtHrNFpoKxLBp12iTgpRX5LjlbjySCVcuLZ4aNVkJ7XF5N1OntaTxg7E9LFSzhGnS6N28R4XyZvO56S2HxKO2zBpdK48yfJqk8pI6luiqrpfhryYq64ZeeSMqa0whTVoxWNpYRnnOSkk+DffXHe0uxk1FcY7ecp+SYbH0aaffWlnk1VJ1xy2c6qbjHjwXy1OY47FXFbRVNnTosrSysY8mTV3RlGSXbwYo2Z8jcsieVtUT8dOyubwQUizY58RTb+itpxeGsMlLQMfcnWiEctlr9sSkmtiv0VSsamsHW0D3pZOOlumdnQQ2pD5NyRE0qOtVBYNEUkUVy4LVI7otJHDJFmRORDcRcinImiTkCWSK7lieEKL2DRVOvJVKtxNWSE1lHVDJ6OecPZlAnKOCJ0HOIMDAAFgRIQwEA8CAAABABLI0yGQyAFqYNkEwbEOxSm0UysZKbKZdykiGyamTUijJKMhkmhMZUpE0xDJBkAApSa6B4ZHZ7iQJ4M3BM6oeTKPZqojhGlGOu3BfG1MnjQ3NSdloEVMNwhUSAW4MgAwFkGwArsfBz7XmTNl0sJmFvkiR2YI+xfkB9xdiTpE+RYJdwEFkcJ+BbUSHgLQckW6etG6EODJRKMe7Ncba0v3IqLRxZpWzkCaBoEeXR0gkx7RpEh0KyKQ8DBBQWCRLA0hrBVE2RDI2iDQuhksEkQiyWS0SyeQfJEZSYim2lSRisrcH9HTwQsrUkdOPK12c2TEn0c1EkStrcGVpnYnZxNU6ZMeBIkWSNE0RjFt4SyzdRopTw58BdAot9GaEXJ4SyaoaWeMs6FWmhWuEXbUiHP6No4vs5ag4PDJmyytMzTrcQUrE40QAAKJDuU20qSLgADl21OLKjrTrUjLbpvKKszcTGSSJutx7oMBYqFgo1GVHKNBVfHMGJjMum1rhZhs7mm1MZxXJ5S5ShbwbdHqJ14+DiyaZ2Y3aPTuSaK2+TLRqN6RrrrcuWYu5dGy0TrbZclkIwSRLOCqrsA2oW1BuDIWgIygiDgicpFbmZyaRaTGoIaRBTJKYlJBTJdicZFecjTGmFGuuWUE455KITwzTCSlE6ItSVGTVGdog0X2Q8lTRlKNMtMq3YH6gTiRUMkW7K0NyyRfJYqx7Eiqb7CzLavazjamlO3KO1qZxjFnInLdJs4PJlTpHb461ZCuCROWBFV0sI4tvR1pWyTsSKbbljuZLLXkrc2zeOM0pILbOSl3PPcJszzlydEYkykdHTSyzc5e05ejl2N8p+0wyR2RZnulyUOfJZa8spNIrQmy2DyaISjHuZquGTsfAeyBS/iWbdzS84JuqFSTjyZ4t7som3KXcq9USyazJ8Dkm1gVXBb3Zm9AYb4NFT2+n25+To3U7onPtpayjbHNEyh7RHTWuUtrNV0HBbkzFCtwkmu5sSnYksFy4oKZZp9Nbesx4Rtq6NqZctxSJ6CXo7VJdjrS18IV8LLHB4qtktZE9Hn9TRPTy2y5+0UOWToayfryy1gwyhg524t6OhRdbIRTcsLk1RpshjdFo1dLoql758mzUWVQjtWDTgnG2zO/wAqOW0kR2JsnJ7ptLnktdFkIpuJz0/RukkVRrwScV8Dy0dLRdO9eO6bx9BCEsjpBOUYK2YI2NR24GsLk16rp8qJ+3lGZ1WN42vIThNOmEZQatFumuUJZzhm23VwnW1nnHY5DjODw0yE5W7uzRePJKComWOMnZbKe+SSNVdstLDMkLR1RjicsN/DK+qaiM4qEO/0XHGox5XsynkbfGtCv107Xy8L4M/r47MyxlzhluzK4MZK3bNYSjWiaslOWEssqtUnLDWMeC6j+FJuXCfku1NtcoPt24ZpGMaInJ3oyxi8ClFs06OyEnh4yR1soV2JwXD8A4atBGf2ZlW8hJSWMC/Uc9iyu6MpLJGy+SNeijth7uHkeoqjOxyRbU1KPAp8GTyyf4ipXZnVSiuxVNZ4L5T8BCKkxqbSCkUU0+9HY08cRRTCnCXGDTXHB0Y4vtnNklZogyxSK4ksnT0czLMiyRTJJZHYqJRJZIoZUSWPI0RGmap0Q9kLFwUZNUuTPZD4OmGRHPOD7ACEd3kntZtZlQgHtfwDT+AsKIgAAIWBEhDAiwJYItAIMibBkWxiBsqZNsixiZEBiARJMsjIpGmAGhMkVQkWpiGAAADESU2vIhABbG1litMw08EuKZrHI0at4KwzKZNSTM3Fo6I5IvsvVgOzgqTIWNfJm3XZqlEo1epUYvkxwulLsmzTOqEpZayTjBLhLBzTzKzpWeEI1FFcFNrngmkSxgMfZjLyH6MJZpSFgMEtoYwZPLJmbk37I4HtwPkT3Mj5GIQZQnFruBPOQiAsDGkbHaCJESSGiWAJcjwPA6FYCBgAD7iaJEWwaARNER5GgZLA0Qc0iLuijRJkNl2BNFD1SRCWsRpwZFlttakjBZBwkXPWoosu3s6MTa0zDLBS2gTLqa5WyxFC0tE75LC4+TuabTRqikkdDkkc6xtvZXpdGq1l8s2xjgaQzNuzdJLoQiXcaiIZAUoKRZtQ8AIy/p1kHQsGrAbR2xcUc6cHFkcHSdafgi6YvwVyJcDnhjJseniQem+B8kTwZjlUmUT03wdF6eXgS08mOyeLORKmUSqcXhpo7v6TPcT6fB9w5IXxs8xPS75ZaLIaXskj0X/DKvgnHp9cX2OacOTOiH4o5mj0mzlnRjiKL1p4ofoJk/G10XyM7mQczS9MiL0v2ZPHNlqUTPuDeXvSfZF6SXyT8eQrlEzymVtt9jS9HJ+S2Gm2kfDNvY+cUYlGb8Fka5GxU4H6Za8ehfIZVBk9pc62QdUx/E0HJMhksrntZVKuxPsNKS7oUeSfQ3TNbkpRKWuRRbRZ3Nv7GfRU0R7FkolcjNqi0PfwYtZrVUiy2zYnycfV2KyZyZsziqR1YcXJ7Hde7F3KFIjOTUTLK/DOOX5uz0IwSVG5zSRCuPr3KDeF5MTvbFXqJV2KUe44Qp2wa1o6eo6ZBYcH58nUfQtJ+k24bm1+7Pk4z10rIrJbPqmpdHpKzEcYz5OvHmxxu0cuSGSVUzh6mHp2Sj3SeMmObOs9K7vPcwa3ST07Ta4fA4JtWVKVaLNAsm6bwjFoYzg8Sjg2Wo58n9xp6Mtj5K8tvC5ZZNEtHFPVwT7ZNIicjZpOlai6KlxFM1T6Hbj92TuaZRjWsI0qcTpWOHs5ZZpXo8fb0vUVv9ufwVuicF7oNHs5QhLwUWaWuXeKM5YfpjWf7PJRSRYmkegs6ZVL+VGWzo8X+3KMXgkWsqOW5prBRZWpHWl0hqPd5MduhvrfEcon4pRNYZIv2ZatPHu1lmiEYxIenbHvBoXuXdYIlb7N4uJdvQnLJnlZgj6pPA1SRqUXLsSdEFDMuWU134RXddJ55wVBV2TKyKvnTJqEsIlG1zeZPLMjYKzazRxtE6OxoFFW7pHWtdc4YPN0atQ7s3V9QhjuZuU4pxSM5x5OzW6IZ+jbVqvRhxhnLWrhLhSL4e5GMMs8TtClDkvyLp671bkprEcnRnbQ6lnacSdUpTUYrLOhp+nNxTm2/o7cGbJK6VmOWEEk7ostlT6ecRyc2xRk+FwdWehjgx3aNx7GfkLJLtDxTivZl524Mt1KSbNVkZQXYwai+XZrBzR5Nm7poy2cMuovUVhlEuRODOlGO07R1YX1urHGMHO1UklwCU64py4RnvnlAk29m6pqxV2uMsp4NkGreZPLOZF8mqmTXYqcTNxNE6Yor2Y7Fqba5DBlbJSZp0k3Hhm+uUWn8nOq4L4y5MXqVmqjaLrKFOftX9iVWncJJlunxg1rbg6sWNTVs58k2nRBcQwySZCycV2I1s3brRj3s0LgGyG4hZZhClJJEpbLFLkuhyjJU9zNsFhCxNyCeiWAGJnVRiRbwQ3itlgq3HPPJTotRL9485M+4mpiWYHAuUUWJIphPJY3wdEcraM3BIniI9qZldrTGrgWfYnjLZ1JlMoOJarcjeJHRDMmZSxmYaJzr+CGMHSpJmDTQ8EXEkKUuBiKpFbJyZBlEMTEMQyRCGAAIBiACUWXwZnRfWDGiwQ2IQwEMAAQAJtITaW2CVjE5JEXLjkSWeTiy+WlqJvHF9k3OTXwJJsfCIuTPPnlcttm6RJRwPK7EIty/A2vvkyc/oY2xrsLwGXjtgi/sBt57Bwly+RJ48il+CeY6GHfyJZfgOc/QcgDHyPAu7DkOQFeADIztOkCSFgBiJgRyPJaJBiyNsiyWgQ2yORNkJSUUSUWN4XJls1HOESlKVsHsWTLVCTlKMliR048V7ZlOdaRarJ2duwZw/czbpacwxjkxdQ01tU87Xt+Tq4pdGHIk5wwQlhmRTlkt9TC5JaZSaJNxRp0ekeplwsR+SjS0/qr1BdvJ6jS6eNNajFYSKSrbJbI6fTRqgklgv2kxDJI4Y9owAASGAAAAAAAAAAAALIsgBIQAADAQAAwEAAMQZAAAYhoAAAAAABBkAGIWQAYwFkMgAxkHNIg55AC3gXBXuBNsQE0k/A9qCKDIUAbSudO4syG4Tin2NNowX6H1ItJ8nLu6PqMtxaZ6TIcGMvGxy20bw8mcOjy3/C7lF+pFt/RlXTJOx+pujFfR7LCZGVUH3SJ/iw9Gq82fs8Vboowlw3gjVVCMnnDZ62/ptNveP8AYwW9BhJ5jOSMJ+LK7ibR8uL7PP2KKn7SuU8Hd/8Ap+S/9TP9DPb0G9Z2tMxfjZLujZeRjfs5dOr9KafdFtti1UlhZSeS59B1DnzHg30dKlVFe3kLyY1pESlCXswLS8Z8kbdNNrhHcho2v3IlOhY7GPDJklykqF8kUqR5O2uUHyiiM3XbGS7pno9VpIyT4OdRpYR1a3rj7NIpp0xOSaOv07Vq2pGuU2hU6euMU4pIJrwa5FSME7ZKu/nDNCkmsnOmmuUW0X+GZY8zT4yHKHtGzI8kE8hk6VIyonwRlXF90G4NxVoNlctNB+EUWaGuS7I25WBwju8j4phzaOJf0mD7LBz7umyg+OT1cqymyhPujOeD6N4eTJdnk3p5R8Guro9l9W92KLfKWDr26SL8CSsrhtilx2ZjCHF/mjeWdyWjzWp0joljdlGG6uceWuD0Oo00pyy0Y9VppOPYhZFfRonaORCuU+xoho7Zft5L6adkuUdrRwhtWcB8luhydI5ek6bcpqUm8HVjBwSTNjlXCPg592urd8a0+WzPLDkZrI32dXQUJ+6S5N1tiqg2+yKtFj00Q6opPST298HpYYqONUcGSTlMxrrWnlY4qyLa8ZLHrKp/zI+bXb43yw2pJnW6TRrr5r3zUPlmeSL+zSCR7NxhZHjk4nU6tucLudnTVOupKTy8GLX0u57Uc8lSN8ctnFhHJojTKcltibadAorMjZTXCDMuLvZrKa9HOn066yvCWDFf0XVd44Z6yuUMeC9KDXg64Y4/ZzvyJL0fP56HU1P31MlVuT5i0e7npq594oy2dNpl/KipYbKXlJ9nmoLKDPJ2p9Jik9nBht6ZdBtx5OR4pI2jlg/Zni8IlC1J8sjZVbBcwZgsnNSxyjP42+zW1WjrfrowXDIPqMn2OXBSk+Wa6qW8D/ouyOC9m6m2drWWdGtYiYdNU44NjltiKD22zKddIdlmxZMMtTvs2ohq9Q3mMSrSQk7MyTFJt2QlR29MvajZEzade1GqJ24I1E58j2MjJ4RIqt/azWWkQjLdZyVqQpwk5FunpbfJ57jKUjo0kTqqc+5oWmLq4KKLcndjwRS2c8pu9GRUuJLazQ+RYNFjS6J5NmSdeSlxaOg4JkXUmRLDfQ1IxLJdDJb6SQPCFHE49sG7CMcorsraZdBkmsnVCVGUo2Y3Forkb3BMpsqTN1kRhLGzEyLLZw2sraNkzFoiIkxYAREaRKMcjksAFEGIGAxAi+spiss0QWEDGiQhgIYgBvBW58mWTLHGtlRg5DlLBDPPId2Rb5wjyM3kSmdUYJE3jPLGmQUcvPcl/Q5eTZYPP9B4yBNL5DsBLC8DfL7cDSHj+xVOgId/oTl4zyN48MIwS78syd9IYox5z3G1nwNt9l2E+EKkgBvCwLwJPcuwYbFf0Ma/IZfxkj2eScf92CU29AVoeCKYz0zcG8EWxSFkVgSyG4jkTYgJqQ9xXkWR2FE28cnO1up2p8mq+zbBnn9Zc5WMqKtibo7vQNbW7vSufEnw2ejt6fTctySUvDR86pu9OeTv6Hrt1EVHfvj8SO2M0lTOeUb6PTV0elw0iN0YSi0zl/8A1JVJfxINP65IT/1Bpcfva/KLUr6IquyrW0wjLMUvyc+dUpcRNlnVtJb/ADxZf02ynU3ZjhqJa/ZLNnRtD6FW6a9z5OwiqDUY8Et6BuwJgQ3j3CGSAWRbgAkBHcG4AJAQ3BvACeRNkN2QyAEu4yKBvAASArc8Ap5ACzIZIOSSIeplgBbuFuIbiLkAFm7JJEIInnAAMaI5JZwAhiyRchbgGSyLJHcCYASyJyIOQZACWSMpiciDAAbbY0xRWSyMRACWSyKwCWAbwMBtkWxNkWwAeRohHksQAGRiwAASyGRB2ACQEchkAJBhEcjQAG1fAbV8DyAAR2L4IuqL8FmQFSC2US0lUu8UZrOk6ebztw/lHRwGBcU/Q+TRhjodkcRkyEtFPPEjoiIlihLtFLJJHMlo7MfJnnpLYSyonbwGEZS8THItZ5I5lSltw0yahJvhHQ2x+ASSKXjoTysxx00334LFpfs0gaLFFEObMz032ColHszSA+ERcmZvSnnuDrkaQHwQcmZfRb7ojLT58GsYvjQ1NnPnpMr9vJkv0EpLiJ2gwZvBB9lrNJHl7emWp+2DK/0mqh2rkes2r4FtXwYvwofZr/KkePtp1bXMZ/2Mi0dldyscJZT+D3bhF+CPpQf8qD+Gl0x/yn9HN6dZurSeUzXfD1K3H5L1VFdlgltR0Rx8VVmEp27PLR/05R+olZOO5t55OpRpK6IpRilg6jrj8CdUX4JeKx/Ic2ySXCM0vk7D01b8EXo6n/KYy8dt3ZosyRw7LcFDuaO/Lp1Eu8SD6Tp3/L/kyl4k37NF5Efo4kL7G8RyzsaKE3DM+5dX06mv9sTQqklhGuLxnDbZnkzKWkVPgg2XunPki6Ps3cGZKSKBNJ90X/p/sTofyTwkPkjLOiE1ykYtR0qm3+VZOnKDj3IGcorpo0jNrpnCl0hwfsfBZXpdndHZaz3IutNGEsEXs1WeXTOeoqKISi58Gyyj4KcOD5Rk8fHsanYUaGD5kjZHSVpcJGeF2DTVdk1hOHRnLl2TVKj2JJYLE8oGjpUUujJtlbKbGXtFFsWRPoqJUops01RSKEX1psyh2VIuRISWBnSZAAskXIOQUSAhuDcHNBQ5FDUtxc5pdyuVkX2Ik012NJk4E0VwLEVDoTGQkSZCRZJj1TUVkzxmpC6pY4weDLo7Nx0Y5aOXItm3AJZBEkakD7IrmTbK8bmCEyIYyT2k4wx3GKhVwLQABgJvAN4KpyMM+ZYo/suEOTCUsiSwNLIdnk8TJklN2zrUUgS4Eu5PusscFukRVlChDaTaHPvgaaNFBLQhbQcc9ieMssrpb5NVjvoCvbhEWjS6GwWnwW8LFZj2c5Gvg1SrS4KbIbf2mUsPHY7KX+RNE9vOWQlk5ZKtjBSxwDfHyiqTefglBN93wYc23SGNNqXYt3p8C9qjw8kVEpKUegKgyRbwGT1DYMkWxSZByJGTbE5ENwpMBk8huKkxuWEIRl19uIs4Nkt0mzpdRs7nKbyb40ZzYZJwsa8lTYKRsZGpTb8g695TCRdCY7roTVl1HTfV8nZ6ZpXoW8PucvTan02bHrnLiPLD5JXoFBUd1a3HGR/rjhP9Tt3KJR+r1EJYnW8HRFNmEpcfZ6aOvXktjrYvyeYjr4/zLBfDVwl2kXwJ+Q9H+rj8kv1Kfk8/+oz/ADFsL213FwH8iO3+pXyHrr5OL6svkkr5eRcWVzR2fWT8jVmTlR1DLFqceRUPkjpqQ1NHOWqyH6j7Ch2jp+okiqd3Jh9dvySVmV3FQWafUyN2bUZPUwNT3ZHQrLo6jdLBZHk5fqbbTXDULHcKBM2pjissxq/k012rHcQzRlRRBzRmsv5KpXABrldtILU5eDK57kQUsMKCzoKwe/JgjdzgujYAWa0xORSpk4sBkk8jbFlCzkAHkixoTACcGWJlUQ3ABa5EHIg5EHIALXIWckETigAsiiQkhsAASAMgBIi2AgAi3gaYOJFrAAWIeStDSyAE0SQlH5HnAAPACXIwEMMiFlAAwIOYnMBlmRORVljACeckskIokADyAsjyAhgIMgAwEMAAAAAAAAAABDAAABAAwEAAMQAAAAAADEAAAwEAAAAIAGAgyAFVy9rMmTXa+DFNNM582tmuMlkZUpk1IwU0a8SXchKtSJZJIrTF0UR0yyaYVRiuBZE5MSjGO0gtsuTSH3M+8mpjWRCcSbRGUcjUsku5emIp9LkthHCHgQlFILJZE2JshKQpOgSG5EHIhKZVKw55ZDRRLZWJGe3WRrXcjNtrg52r08p5eWZ3J7GF/VZOWIGrRWysScmcC2qyua8nc6Ym4IzldocTr1suRVXHgtSPQxrRjLsGQn2JshPsaEHD6xLEDHobOcGjrbxE5+icnNYTNYGEzuxeUTK6U3FFyidBiQaySjEngBgJIYCbGIYskXMH2M8uRY42yoR5MUnyRa5JJc5YJZeWeFlyPJK2dkYpKkCQ1F7iUUG5LglIohOTWUKDa5HYva2mVweXhsGqYiycucscHkrngIPCY72Brg8YyzZCccJI5MJOT57Isha8m+PNQNHUdia4EpGSu1SeMlqfPDOpZLJotcUzNY1n5L5TwseWUzQp7QFM1xwVuGVz3LHHDyVTk28I4ciXspEYw5/8jwkSUWufBHyzm4qKKHwkOLRHGfof47CV3YGFzHGWShvI4No9A2Lpvgq3DcskG0JjQ2xbiLkLcIZPIpyxFkfUSKrp+xjEcvXzzIwZL9XPM2ZmzpgtGEmNvIIg2CZoQWplikZ8k61KySjFZbBJt0gujRBylJKPLO90zQNYnNZZDpXTNiU5rLO5CCgsI6oY1HbOaeS9II1RUcYITorfeKLXLCKrLDRGLMGq0NM08RSZwtZpLNO24SeD0NlhmvgrYNM0Rk39Hm/1l0PJfR1eUJLfnBXrdM6pt44MMohQlJnr9NqYXwTTL8o8bp9Zbpn7Xx8HU0/W4vifBNGiZ38hkw06+q1cSRpjdF+RUVZdlj3Mgpk08iofInGRJTZVgaZNFqRepZJp4iURlyXZ9oqKTMlj95KMmiNn7gQybLfUaJq6S8lIsiodmtzyshnKKVzEcZNCoqy2DH5KovksT5AdlcniZZCwqu4ZGMgoVm6My2MzFGZbGYqKTNieSRnhP7LU8klFiDAokgAiMaRGT8ABF8slGI4RLMJABBRLIoEiWcAAdiLYnIg54AZPIsle4TkAFu4akUNvARkxAalyDjkrg2y9cDArVZNJRG2Qc0gAl3DhFTsyG8ALchkp3Cc2AFsp4K3LIlz3H2ABACY0AAicUCRNAAIAEwAGwyLIZAB5GQHkAJZDJEYASAjkeQAYCGAgGIAAAAAAAAQAMBAAAAgAYwEAAMWQEADAQZABiAAArs7GZtPhmqxcGCUluYfGp9kym49Cshz7SKUkS3Bkyl4kW7GvJY02SUiGR5F/FrplfyF9FqkMq3D3h/HkHzRJuJBywx+oQeGzOfjz9FxzR9lkZlikZ1gmpIhYsi7KeSD9l6kPOSlTQ1NfJooT+ieUfstwRlHIlYh+pH5H8bfoXNL2Zb4yingxO17sM6spQZkuohJ8HNPxZN3E1WaPsqhLI5xyicKlEm4plR8bJWxPNA5d1Scux0NBVhIHTFvOC6uSrXCFHwp8rYn5EKNkVhEjI75EXbJ+TtWFmDyo1uSRVOaM7k35EaLEvZm8r9FGp00L37lkK9LXX2SLwNVFLoybsSSQxAMQxAQnLCABykkUys+CE55CmPqWJeAbUVbJVydIuqg37mTaLXHCwiGDwvJzvJL9HfCCiiCQ/I5PGMBJ8ZMEixN+ClvDLM/JnunzxwEnqwLJT9pndvuQpWe0yuXJnKdpUBtlZyn4JKW7hdjPuTjknBcCTbYF0W0nz5JRkUpvHAQnw8s05UBqjPkthdt85MXqPwPfng0WShHQV+ecg7M/kwweOO5b6mEuOTRZW+wovb4ILu+CLmDngltMByeF3wityXgjKyLI78/RhNlFnqJJ5IuzL9vYrw32GknlYMG5PQGFMamkZ/VE5npo2NEpkHIp3MTngBlrkRy2V+oHqIQFu35M+qltgyXrGHW6jhlREzn3zzNlLkRnPLI5OlI52T3ApEMllFU7pqEFlstRbdIlutsnVCV01GCy2em6T0pVpTmsyJdI6TGmKlNZkduMVFYR1wgof6cs5uQQioLCG3gCMiiCFkzNZYSulgzN5LSMpMG8iACjMzazTq2t8cnntRU6ptHqTmdS0u5OUVyAHAkiuUTROLi8MraJZpFlULbK3mMmjZT1a2v93JkcSDgTs0tHf0/W4PiTwdKrqNU8YkjxuwlGU4ftk0AUe7hqYSX7i3en2PD16++v+bJso63ZB+/OAFs9apFymtpwNN1iq1cvDN9WshL+YTQ1KjVNZYIgrYvySUkwofIkAsjALJRfA0yKGhUVY0+S2LKSaYqGmSvXGSmLL5vMDP5BAyxdyxPBCI2xDsuT4Lq5NGWMsFimKikzbGRYjHC0vhPJNFplrz4CMG3yOPJPOBDGlgXki5ApABZnCISmRnMr7gBNyIvkMZJRryAEUiWzgtjWSxFAMpUG12JRp+SUrYopnqAA0ZjFEJXJGOd0n2I7m+4CNMrvsh6mSjI8gFl3qB6mSrcg3ABduBPkoUmmWRkAy5MkuShSLIzAC3aSSIp5JZQASAjuDcAEiLE5ZEAEgFkAAYZFkMgAxkRgAx5I5FuQATyPJXvGmwAsAhyHIASAjyIAJZAiAASyIQgAkBHIZACQEchkAGGRZFuACQEdwbgAmBHcNSAAmvacHWWyq1Ml4O5K2K4bSOH1WUJXpweXjkadEyVlK1UkTWsZjAfJmfFG5ateSa1UTnDTY+bFwR0lqIvySVyfk5m4e5/I+YuB1FYvke9HLVkvkatkvI+aFwZ1N6DejmrUSJLUyDkg4s6O5BkwrUklqUO0KmbMhkyq9fJNXL5HoWy8ClWfY/UALLQK9494BZMCO4eQCxgIYAAAAAAAAAAhgAAlky3yxLBok8Ix29xomXRBvJu0teyvc+7MVMPUtSOo+Ekjj83JxjxRt48LfIRW2WNFco4PFdnaRfKIt+0bnh4KpvyCEQlP+xRa88ok5ZyZ52cOJk3aAhOZW5cinLwVNgkI0xn2Rortw9rMMJccdy7enHL7jSoDTvW3+oPlduTO57ksE4Zb5YXbAmnnC8lkfbF/ZVXJZY63lt+BrQy+Lw+O5YpcclVU8WZaX4ZOyxSk3iKXwkaRaqwGpp+BOfHHJW5/0Km2+zIlOhlsp+O7JLlZZVDOVnj7Jrh9zPcuwJqT48L4LF8lC/dkkp548jWuwONuSE7DK7fsg7j0uJrZr9Yi7MmN34IPUD4i5GxzZB2mR6krleNQDkbpXYRztVduZGeob4yZpSyzSOMzlMMhkjku0uns1VqhBZ+TeMW9IycktsenpnqLFCCy2eu6R0mOngpSWZEuk9Jhpa02vd5Z11wsI6oxUUcs5OQJKKwhiBDJGKS4GMAObqW0yhPJ0NTRvTaObKMoSw0aRMJJ2TGQTySKJATipLDJJDwAUcjW9O3ZlE5Vmmsg3mJ6qSyVS00Z94klHlHB/Ath6h9Pg/5SuXTYP+UKC2eb2i2HoJdLg/BCXSo+AoLOC4C9M7T6UQfSpeGFByZx9jXYsr1F1X7ZM3y6bYuxW9Bav5QofIUOrXQ7ovj1yxd0zLLR2r+Qrenkv5WKh8kdSHXX5TNEOuw8nBdTXgWx/AUHI9RX1mmXk0Q6lRL+ZHjtrDEl2bFQ+R7eGrql2kixXQf8x4iF1sO02Xw198f5mwofI9orE13I8ZPLV9WsXds1V9Wz3YqK5HokBxq+pbv5jRDVyfZiodnTRJHNWpmWLVSCh2dBE4WOJgjqGyaukxUPkdWGoSXI3qMnNjZJk1Nk8S1Nmx25GrG+xnq5fuNlcqoolopOxRjKXZF0KX5I/qYLsQlqvgVFWjUoQiJ2xiYZXyZW7G/I6FyRtnqUuxRPUZMzeSLDiLkWytyRdhUxDoXIt9QHa2VBkKCyxSyTTKNwJvIqHZoQ9yKNzI7uQodmrInZgpc0vIb4tCoLLlZkkpMzuxKPAK1hQ7NkJv5LVYYozbJqX2IdmzehbzNvGpr5ADTvDeZ/UQK34QDNKYbilSkye1sAJ7kG8ioElFAAKTYcslhA5JAAto0kRchOxABZwNFLuS7EfXb4ihAaUwcl8lCVkvoag0++QAuygyQUSW0YAAbRYYAMCOZLwLc/gAJiwR9QPUQATwGCKmh70AC2icMklJDUovyAFEq2n3YvTl4Ze8PyJyjBZbQAVKE/kljb3ZVZq0uILJmttlJdxAZ+oP8AjPbLg50u5rt5Mk+4yCIAACAYhgABkAABgIAAYCAAJAIAAeRqTI5DIAT3v5GrZLyVjHbFSLVdImtQZwHyYuCNS1CLI3L5MIx82T8aOirE/JNSOYpNeScbpryVzQuDOlkZgjqmu5dDVQffgfJC4tGkCEbIS7MkMQAAABGfYx2s12djJNZkkNEyNGhhhObNXdka47a0iR4nlS5TO/FHjETZGTCZCZzbNCi54K5TyiVjz3Ms5uLMG6diIWTfYzyk0ydjM855yCVkhZLBVKQSlllNksGsYiL4S2+4t9TOUvyY4WZ9pJW7fyiuIWbqpe3sSVuGzPG6O0PUzhslxpaCzZuXprHfyWKe2PCMsZZxnhFu9NYzwiSi6EvPlhvy+f7mfe+yfBKLbZFgWTm/6EU2+WV2T8BXJ45CWxlzllDVqTw+xRK3HCfIQe6WZCoDTGxuWccE3Jrt2+Sres4isg0xvQHk5Wsg7WabtOqzDZLaz3viMvlJOxkHP7KpWEHJlfGHyFzn9kHZ9lTbI8sfAnmWOwjvI4Neh0FussUYRePLLjCyXOiOk09urtUK1+We16T0qGkqTa93lkuldKr0dS458s6Zsko6Ri5N7YduBgACAAAAHkZEAAkVWUQsXKLMgAjDPQtP2srensj4OkBXJk8EczZJeGCi34OnhPwLZD4HyFwMddOS+NC+C5RivBJMVlKKKfQXwRenXwacgKx8UZHpl8EHpTdwGEFi4o570pF6X6OltQbEPkHBHLel+iL0v0dXYg9NByFwOQ9In/KQeii/5Ts+khekvgfIXA4b6fB/ylcul1v+U7/or4F6C+A5BwPOS6RW/BVLo0fB6d0L4E9OvgOQuB5SXRmuzZTPpVse3J7B6dfBF6ZPwO0HBnipaG6PeBW6Jx7wZ7Z6SL8FUtBCX8qC0LizxqUovjKLYX2w/mPTz6XXL+Uon0at9kGg2jj19Qsj35NdPUYP9xfPonwUT6NYuwqRXJo1w1VUu0jRC2L7SOQ+malP2p/0L6Ola+T4e1fZPEpSs60LceS+FiZko6VqF/zL/wCxur0MYrmbYihqZJTJrT1x8E1CC/lAZWphuLdsfge2PwKhlWRF22PwGyIgKRMu9OIvS+wGUiwXOpkXVIAKmhFjrl8EXF/AUKyIsksMWAoLE2RJBgKHZECWAwgAiSi8BwGRDsmrMeCasz9FORZFQ+RpznyNGZSa8k1aKiuRpSRZFIx+qP1seQofI3pompHN/Utdg/VyQqDkjqJic0jNTbvXuZohsEVZFzk/2oSjY32L04ktyQDKPQm/5g/St95l3qL5GrEAFcNNGPfksUIR7ITsXyR3J+QAnlAiG5DUgAmMguRoAJBgAAQYFgkgACG0W0mGAAhtQ9pLAABXYkoPJynbZGT2NNfk6eqeKJv6PKqU0+JNBQWdSWrvj3g3+GR/Xf74SRznbYv5mbdNNOr3vLGoWS50T/X0eXj8oP1mnkv3ornXCXhFf6WD/lRXxsn5UFt1L7WR/uYrLobsb0X2dLhPs8GeXRW3xMODF8kRqyL8oe8pl0e5ftmVy6brIftef6i4SHzibNwbkc90a+H8rZF2auH7qpf2FxY+S+zp5XyPg5X6y2P7q3/Ya6hjvFoVDOoBzo9QgWLXVvyAUbQMy1db/mRNaiD7NABcBWrYvyNWL5ARYBHevkeUADAWRgAAIYAMBAADAAAAAAABqTXZlsNROPnJSNRcnwssdio2w1afEi+NkZLhmL9Haq3OaUIrzJ4M+guhqb5VKe3Hl+Suddi4X0dG2yKXLKasTuWHk5+sjY8qM+UyPRrLHqZKeeBTyKMWyFBto9HkUmJMi3yeNN3s7kKUiqcic+TPa2jJtoCubyvgy2F0rOOVgyWS5yYyp9CKrJNJmZy7l1sjHY8FwRLCUyuUskJS+e5W58nQokk922RNzUvJnlLJHdgviBqhbtka1YppLscn1H/Quqv5JlADpwsw0u5c5+3hYMNdm7DLYTy8fZg0M2Q/bnBNPtjuVwniOB7uPasMil2UJxak3nIpT2pJcsbljjHJCXEsi7GNRecvktUGnzwVxsfH/YlmUnkTAuUtnZpfbISsz2KpJ/kF27B6Ged1Opcm+TDJ5ZOXJHB9KcRHAsE8CwKh2QwCi28JZZv0fS9Tq5LZBqPyz03Tv9P06bE7Fun8s0UPsly+jg9M6FdqpKVicYfB67RaCrSVqMIpYNMIRgsRWCRX+Ef6ADAAAAABgAZDIAMCO5C9SICJgV+rEXrIAstGZ/XQvXALRpAzeuHr/YUK0aQMv6j7F+o+woLRsAyfqPsfr/YUPkjUBm9f7H6/2FBZoyPJnVxJXBQWXZHkqVqJKxCGT3BuIb0PcgGSyPKIZQcABPgMEQyAEsBgWQyAD2oW1Cyx5AA2IWxBn7FuXyAh7Ihsh8EXNITtSANFmIrskGSl3EXY2Ogsv3IW+KM0ptFTtwFCs2u2IeqjnO8Fdu8hQuR0PVQeqjmvU4eMi/VDoXI6itRJWI5a1X2TWpQqHyOkppj3I561CJLUL5Ch8jdkMmNXL5JK77Cg5GrIzMrvsauFQ7L8L4DZF+Cr1R+qFBZP0ovwR9GIKwfqIB2RdC+SL07+S3eh7kILM7okJ0zXg1bkPKAZhdc1/KxbZLwzeHAAc/leBZOi4xfdIi6YP+VABz3ITkbnpq34IvSQfliodmFyEpGx6JeJEHopLtJBQEaZteS5alxILTWRXHJVZTb/ALQqw5NGl61vsH6qfyc6cbY/yS/sVO+cO8X/AGDig5s7C1Tx9i/VM5UdbH+bgujqYS8i4j5s3rUN+SS1JhVsX5JKyL8i4lczetR9k1cl5yc9SXyNSx5FxHzOnG4sjZk5asa8g9S492LiPkjsxlknk4a6hLPDNen1rlxIKHyR0QKoWqRNSEMl5DIshkAHkBZAAMnU57dJPHwedisnb6zZt0zXy8HDi8ABGxqKbZzFqrlY9suMmrX2bKnzyctWG0DnyHXp1tnG7k2V635RwY34LFqsFmVHooauD7lqvrfk82tX9klq/sNBs9KrIPyiSlF+UeaWsf8AuLI6+S/mALZ6LCYnVF90jhw6lNfzF8OqvyIdnSemrl3gv7FMtBp5d64/2KY9Ui+5dDqFT8gGiqfSdLL/ANJFMuh6Z9otHQjqqpfzE1bB+UA7/Zx5dCr/AJZSRVLoUl+21nfzF+R4QqRXJ/Z5t9H1Mf22kH07Wx7STPT7ULYhcYj5yPMfptfB/tyhN62P/pM9P6aE618C4IfyM8x+o1Mf3Uy/sSWumu9cl/Q9I6YvwRemi/5UL40P5P0efWvXmLRNa6DO29HB/wAi/sQ/Q1eaov8AoLgP5EcpauD8k1qIPydH/h+nf7qYkZdL0b/l2/hi4spSizGroPySU4vyWvokrZf/AG6lj5Zso6FVRHfqrksd8snZVGBPPbk006O639sHj5Zq/W9P072aWmWomv8Aasr+5Gy7qF8W7LK9FT9fu/uOhA9HRpo79XfCC+MihqnP29N0bl//ALbeImB6rpmln/DjZrdR8vknaur9RqfEdLRjsuOBgYtfdOzWQp12sc037o1ftiXanpVOmurs0lrlVJZ5fJnh0ZW6Seop1CtnBvMF3KKNfXTXtk2Sxm+cWuS/Q1xVjmlhnMn1SvHCbZs6Xe7IylJYOfPL8GOPZ2oPgUmVVWKUWOUsnnPo2BzKbHkbZCTM+wM1km/HBks7Gu54yYbOV3M2tiKZS55M9zLbGZbGbRRBVN9ypyJTZS3ydMUIHLDDcQfAJl0Ik5cgnh5TI5QNhQGyi7jBqrmjkxsw/s0038oynAo7ELMLJZCz2tJe5mJWbsI1J+nFPyzmaoY1mMs+SWXJ88sjD77k49zNspFldaXLCclHt7SLlLGOwow89xaoYJti7/8A4JZb47IMYeO4hnkcDjByeEm39HotJ/pmUsSvn/RHa03StNpkttaz8n1PH7PO5P0eU0nRNVqWsw2R+Wd7Rf6e09GJWe+X2dpJRWEsDwV10LvshXVCtYhFJEwwJyS8iGMCp3xRXLUfAxWjSJyivJjd7ZW7X8hQuRtdsUQd6MLtK3cx0Lkb3qCD1H2YHayLm/kdE2bnqPsg7zFuYbmAWa3eRepZlcmRbADS9QyL1D+TPkQAaHqJfJH9RL5KRDAv/UP5D138mcAEaP1D+Q/UP5M4gGav1L+RrUv5MgABtWqZNav7MGQyIDpLWfZNav7OWmNSYBs6y1ZNapHI3v5GrJfIDtnYWoT8k1evk4yuePsavYUFs7Prr5H632cdahjWofyKgtnX9b7D1vs5P6j7D9Q/kKHbOr6/2J3fZy/XY43tP5ChWdJ3fZF3fZhlqN3jBH1GAWbncL1cmPexqWRhZtViwHrpGVN4DIqHZdO1yRRKbGQkMVkWyGWSZBgITfBHLJeCDAB7mCm/kiAAWKyXySV0vkpGAF6vZJahmYAA1LUsmtT9mIYAb1qfsktV9nOyw3MAOotUSWpRytzHvl8gO2dZahE1fH5OP6svkkrpBQWzsK5fI1b9nHV7JLUMVByOwrfsfqnJWp+ya1X2FD5HVVo/VOWtV9k1qhUPkdNWoasRzVqiS1KCh8jo70PcjAtQvkkr18iofI3bkGTGrl8klb9hQcjU8Mi64PvFMo9UkrQodhLSUT71x/sVPpumfaGPwXK0fqhsNGV9Mq/llJf1K30xr9tzX5N6sQ9yYAcuWg1Mf22J/krlTrYfyKX4Z2eAEB5+zUX1/vrkv6GS3XSfc9U4p90mZr+n6a9e+pZ+UKh2cHR6ndJps6lVnBTPoUa5b6LGvpkfTuo4sg8fKCh8jp06hxaTZvqu3eThwsyX1XuD+iXEuMzuRlkeTDTqFJI1QmmiDQtyMgmNvgAOL1yU5OMYcpcs47slHhxaZ0eoX51U455XBmSUu4AcjWuyzC2vBicWu6PRyri/BTKiD/dBGikYuNnADLOzPRUy/lwUS6bF/tk0PkieLOZlj3s2y6ZYv2yyUz0N8f5cjsVFO9h6jJPTXL+RkfRsX8jCwoPVZJXv5IenP/axenP/AGsLCi5ah/JJalryZvTn/tY/Ts/2v+w7FRsjrJLyWw18l/Mc5V2f7H/Ykqrf9kgsKOvDqdi/mNNfVpeTgxqv/wBjLY06j/awsXE9FX1WL7miGvrl5PNRquXjBdGu35HaCmenjqK5fzFinF+TzddV/wAs2U1ajj34JtFKMjs7oryRd9a/mRljpUoqV2owvyXVWdOqljdvkvjkXJei1B+ySv3cQg5FsKdTZ/Kor7H+tm/bo9I3/wBUuERnVrbFu1GpjTD4jwTyZSgiyWnqqW7U3pL84K1rNHB409crpfSyYrb+laeXuslqrF4XuCOu6jqFt0OijTH/AHT7iKN07uoXRe1V6Wv5fLOTqL+m0Tb1Gonq7fhPJO7pd1i9Tquvaj5i5YX9iEL+k6P26TTy1NnylwAEYa/X6n2dP0caYeJNchLpDx63V9dhfDl/4LHq+p6lbK1DSwfiCzIqlodPQ/U1t2+f/W8t/wBBAWV67RaX2dN0bun/AL5LCKdT/wAU6luhOawln04PCSKrepbYuGlqUF/ufcwx1NtVvqq2Sn85HTFaIfqLdG5QhZKMuzSMaw5cl3UdfHV2Rlsipr90l/MZ63l8ColuzRPCxwdTpU9unkziX3KLwdDpt2dLM58/9C49nd0ct0WXMw6GT2GvceXJps3Q5SwVykmEpeCmUuCQK7nkwaiLljEmjTbLkyzYrtiM83gz2cl1kjLNm8ESVz4KWWTkVNm6ELLQnLngTmRck/yaJATfIcrv2IKRLeFASaWBft5IuXwRcmFAdPS2qWDowe7lnn9PdstXPB3aHuSwcmaNMpGmKJpEI/Bo9PCjnhs5GUV+cIsSe3DGoYXCJvG3jliWxlDW0i3wSm3yiCQwO+BXK1Ipd0pPEVl/R9UedZocoryVy1CRKHT9VbHc47V9g9HGr/mSyxWh1Iole32IPfIsstqr/akZ56lvsMlr7JNY7sqlZFFUptkGyiWWO74IOxsiIBA2LICAAEMQxAACABsiMQhgIAABMQxAAAAgAAAAAAAAGAAAAMZEkAAAAAhgAgGMAAAAYhgIkhiQwAkiSIIkgAkiSIkkAE0xiiMBjRCRJEZIBFbIsmyDAQiDJCYDEAgABgAAAAAAAAAAAAMAGIBgACAAAB5BNpNCGABngMiGAgyx7mRAAJb38jVj+SAABarpEleygAA0rUMktT9mQAA3LVP5JrVfZz8hlgB0lqia1Ry9zHvYD2dZahFiuT8nGVrLI3P5Cgs7EbPssUzlQvZfXqBUUpHRUh5M9Vql3NMY7lxySWtgJxTWGsknBoQhmW3QwnzD2v6Ms651PE1/U6mRSjGaxJZQCOdVa4fg6FF+UY79LKGZV8x+Cqu1xfDwJxsqMqO3CWSc5YizBRqM4L77UqJY74M6Nk7PN6ye/WWSXyRjdt4HbFxk89zPLI+yXo1xtUiWTBloshYwoVmkWCCbY8sQyQMWRgFEWkJxXwixQcuw/Sa78AFFO2P+1EoVxlL9qL1VH7ZZCOOywAUKGnr8xSJuNMVxCL/oS2578i2fQUO0USUW+IL+xFwz/KjTs+gccReWkhiMliVUN8lhfODFPX0L+Y3Wyo9NwnenF91kyNdJqWZYkwHRUuo0eIuT+kXV6y2WPR0sn+USWv0UOKaM/iJZHXamz/kaSWPvgAoF+vtfEIVr7LVotRPHralpfC4HCjql6x7Kk/6s019Cssw9TqZyX5whWMgtPoKedRqVJ/DlkshrtPX7dHpJ2v5UcIsen6PoObLa3JeFyxrrVSxHRaGc/uSwgAnGXV9SsQhXp4/SyxW9Kqit/Utc5fU5cf2KbNT1TU/utjp4fEFz/cqj02E3vulO5+ZTYAXLX9L0j2aPTS1E/mMcIrs1/U9T7YKGlg/hZkDu0enjt3rK/lrWSt9Qn/6NMYf9U+X/AGAX+scekysk7dVOdj8yseEWK3Q6VNR/iNeK1hf3Md1t2oebrZT+m+P7Gec64cOS/A0myXNLo1ajqN83ilRpj2xHv/cwuLk25vL+WP1E+xG6bcTRQM3Mz3aiFfEVlmWcvV/c8L4L69FbqJNpYXyaJdJcY8vkK+ieRzVp4y7SLIadxy0y59PnH9rIuu6pPPKJaGmcvUuSm8nS6VZnTyRjvjvTyuQ6ZaoSlBnLl3Fm0T1ei5qRdY9vkyaCzNRbqJ8Hl0mzYkpN+SqyeH9FULuQnZuWMESSSAqss57Gacmy2aeSieUwiBRYzNM02JsplFnRERlmVs0ShnyVSrN00BQ2QZdKGPJBxXk0TAh/Uacl5E0iLb/AwLHJ+V/Yi5C22OOdsmvnBbXodRcsxg8fLGkFGdzwz0PS9Qp0p/0OZ/wxQWbJ5fwjb0yEK3KCefJj5CTgNJnYr5lk1Qe98mehJeTVXHGfB5fbKHKOAUdyyyW1rlsi5fBSik7GUTe2WMcfJDjui6Udy5ZU0op8lSX0B1KtLKfM3hGqq3T6V5SWTmWa2yfCeEU7m3yz6Wm+zz+SXR3LOsZjiETl6i+y2TcmVwZOSygUUgcnIzyIMnMgyzMTIjYgEAhiAQhDAAEIYhgAhiAAExiYhiEMTAYCAAEIADIAAAIAAAABgMQ0AASEMAABgAAMQAAAAAADQiQCGhiQwAaJIiSQASGhDQATRIgiSAYwmApdgArZBk2RYEkGRZJkWAxAAAAwAAAAAAAAAAGAAACGIBgMQAMBCAYAAgAYDEAAAhiAAAAAAAAAAAAAAAAAAAkiSRFIsQANFkSCRYkAF0JtG3T6pxayc9E08CaspOj0NVtV0fCkQtp28+DkVWuD7nSo1qcds+TNpro3UlLsi1gWS6bjLmLKG8DRLVEslVumrt5a2y+USc0u7SIu+pPDsin+QtIRnWmuqeYtSX+TNrdROCUZJ8nSV1f/APJH+4N1WrD2yQrTHbXRxHbGyPvIyqXfuvk68+n6afOza/oqfTUn7LWvpicfotT+zl+gn2D9OdP/AIfLxJZIvR3Luk/wyaZVowxqaJKs1PTWL+RkXVJfytCpjtFOyK7slGK+CzbjwGEgoLBJ+OCSrf5EuCSbHQrHtx4D+gJskpMYCX4Dn4Jb2vBGUn8CsdCk2lzwUP8AbKHqxxLvkU1fJyShGWfL8HPXR9VOTbuUU/sTY0i3/hWk72Wt5+GRdPTNO17It/LZKHRJf+rqbJfSZoq6HpU03XKb/wCp5Cx0VPqWhowqlGX1GJZDq05Neho7JflYRuh0+qlcVwgiNmo0dGFO6OfhABTLV9VvWIqrTr65Ylob7l/9zqrbfrOETl1fTKLVFFlkvDfCM8uo661NR9OqL+Fljpktpdm2np9FPPpxj9yI2a3S0vap75fEFk5s4yteb7pWP7fBF3UUL90V9IfBkPIl0bbNfdP/AJNarXzPl/2KJyttWLrZzXx2X9jDb1NR/wCXXJ/bMVvUNRZlZ2r6KUCHkbOvKdVMfdKMUZLuq1R4ri5P58HJlKUnmTbf2RHSRJqt199vG7avhEa5c5bKF3LM4ixgbqbdx0NNp3c8y/acvp1MrbF/tO96iwqaf3MozLq5VVR2xRKf8SPYlptJCuOZvMjUowXYLHRxL4zqeccGadkJxeT0NlMJrDRx+o6DZBzgTLa0NKuzhahR5wc2M/S1ifhm+eecnK1ntsUjjau0dET1nTrcw+jRfPccno92+tLPJ0Lmzy5pxdG5GDxIscsmSLlKWEaq4OLWeSJdAKeGuxRNL4NjqT7FMoJfZPQzHOJnnHJvlEqnHHZYNIyAwygyuVZrlyQ58RNlJiMjrb4RVOmS5fY6EVt5xyyudTl3LUwMLg2uEVyqkdJV7YvgTqb5xhfLKWQKM2mvnBRhKOUuxqnr5w/hvDxzxwOrTKT+l5LV0xWz3tN8ApxstN9GCWqlZldl9GrpMWpSm+V2IW6D9NlzeW3wjq6TTKvTR+XyyM2RKIGmqe1JmlXt4yjNGODRVXuXyeff0BZiU+3b8jx7SaSUcJFc8r6NF9sRVOWEymXzj+5e/wA5KZrvwV2BMEAj6Y8ssjLBbGWUUItg+RFIjNclTNVkMxyZpLAIGRZEkxDJExDAAEIYgAQhiGIBDEAAJjEAxCGIQwExiABCGDABAAAAgAeBACGgGMBoYkMAAAAAAAAAAAwMAEMAACSGJDAQ0SREaACRJEUNABJEkRRJABIix5ExAQZFkmyL7DAgyLJMiwAiACACQxAADAAAAAAAYxAAAAxAIAAYgAAABiGAgEAAMQwAAAAAYgAAAAAAAAAAGhDQASiTRFE0gAmiaIosSABomhJDSEMZJSa7MQmAy6OpkvIW6zZDPDb7GaRlvtSnjyjHNPhEuO2XTsnOTeclEn+55fDKlN2SxOU4L6Y4cblCcpJ+Zcnnys2JRm8Plk1bLv2KYZ7Nf1RYuc4kSkwNun6hOGI2e5f5OjVqK7f2y5+DgrlP5XgmpOLTTx9m8M0o9icTv5Hk5dGuaxG18eJmxW/DO2ElNWjJ6NGQKPUJeoVQWWOMX3SIumt94IXqBvQBYnpq34wRelh4bLN6HuXyKh2UvS/DIvTS8NGncGRcUVzaMvoT+BSqcO/+Ea8hkXFD+RnPnqK6/wByl/8A8sqfUaY9q5P+h1cJ+CDqrl+6EX/QfBB8jOW+rTw/Toiv/czNPXaqyWXbGH/tR2ZaPTy71RKLOk6afiUfwx8Ykuczizbs/wCbfOf5kSqqi/8AlVbvvBss/wBPVSeY6i1f1yJdG1NP/J1fHw0VSIbkwr0V8uXtiiN3T9Tj+HNF0aepVea7F+cFsb9XH9+nf9HkZJw7+ma95zJtfRilodTW8utnrlqf99c4/lElZVLuv7oB2eShbbVxOrK+0aK9XppcW04/oeldFFneMWUT6Zpp/wAiARyYVaC7s8Mr1HTaFBuuR0p9Eof7ePwQXSVF/wDMlj8jFs83ZU4TwX6fSzta44O7Lp1ee2SyGnhCOEsIVDswpejBU0xzN/B09D0+dEN9j/iMlTso5hBJ/L7ly1Ge4MSpdj9OS8klGSEriasTEULMkQtXqVtMuymRmlgQHlOo6b0bXxwzz+uXLPbdUpVlDeOUeL1a5f5MZxqVmkHZf0W/07FGR6KyScUzzUqfS09eoh88nV0mq9SpZfJ5/kY6dnRGVm6tqL4NMWpLtlmOv3PBsrWxHFJv0WRcZeWRUZPg0d+WCjhcE8WMztRgue5nvmn2XBqnHdLBCNUd/IXQzDGpyzhD9CSfBusxHiAq45HzYUY3TtXbkIVJvnhfJuks+3wU2VyXbgdsDJKtOW2HI3TGC93L+C+uLi3ju/JZXp5OWcZ/Icgorpp3Nblx8HR9tdajFe75CFTrjJzw34wKMHJ8EOTW2VRmelVs98lk0elt8djXClqIOCcskSba2MyOPxyTrk4P4LXXh/Q9qysrP2Zp7AE4vt3ITRY4pcrgrcjpX7JKm2u/Yomy6b78FEi6oRaAAfSHljGngiMBmmMsxKJrlkoSwFnIh9opZEmyLGSRAbEAgExiYDIiJCGIQhiYAIAAAExDEIYESQmAxAAAIQAADAAAAGMQ0ADRIiMAAAAADIZAAAAAAABiGADRIihgBIaIjARNDIokADRJERoAJAwEAEWRfYkyL7ABBkWNiYAQYAwAY0PJEaEBIBDGAAACAAAYAIYgABiAAAYgABDEAAAxDDyMBAAAAAAAAAAAAAAAAIkiKJoAJRLIohEsigETSLERSJoChoYkMQwIsbItgBF/kp1FMXN7/nKfktbKLpylOKfxwzm8mNxTLxvdFUtqxueV+Ct6mE5tRks5xhhKGX2eSDpyuYp/lHCbF8eGsvuTcfKwpfPyVRTlnumaaq5PHuTX2WlYyMK9790cPzgjDm2UFyvP0XPfXW4tZSWU14KqrIObnPhvjK7EewCxNYws8Yf2W12SrisPdW+z+Cu2Sr3xlLxlfkr0tvqT27ZbH+7A45OErQmkzatT9klqfsxWRdcsEMnqQkpq0crTTo6a1JJahHL3v5GrH8litnVV6JK6PycpWy+Rq5iHZ1lavkkrfs5KvZJahhQcjqq0krTlrU/ZYtR9hQ+R0VYiSmmYFeiauT8iofI25Ayq37JqwKHZeBWrBqaEOyYmgyAALAml8EgAKIbV8DSQ8CGIMCwvgYwAjtXwJ1xfgkAAVulEXSi4AFRR6QvSZoBIAoow0Em9pftRXasIAMd63VtfR4jXx23WL7PcW/tZ47rENuql98kzVxCDqRdpoK7pUoPuYNJa657W+zwatA2qGvBh1MHTqM+GYZY8oUbx1I9JpZqSTXJtjLjk4PTtTjCO3CSlFNHlSjTN0X5TwRnJp8EcibeCAB2bV9lay8t+SyME+4TXOEjGVlIpfJOPCGo8ifciyi6CUsZeB+nuZXB85yaapKckl3LjK9MY4UPcnxwX1VJyzjCRJ4i1Fdy+LxA3pCM8698sY4LIUKBKC9xYzF09jIbf7EXWl2LV2Iy7BSYFL/b25+CLSXfsWPGMlM2mJRSAjLOforkyTfBXJlpCZXNlM1/Qsln+hXJloRYAxH0Z5YBkAABpks5IBkBjkQZMiwEREMQCAAEAxCGxDEITGJgAgAQAAhiEMBMkIAIgAgGAAAAAAAAMaENABIAAAAAAAAAAAAAAAAYgACQyJIAGNCGAiSGRRIAGiSIoaACQAAARZF9iTIvsAFbIsmyDACLENkRDGSRAkAEhkcjABjEAAMBDAAAAAAEMQAAAAxAAAAAAAAwAAAQAA/AAIAAAEMB4AARNIiiaQCJxRbEhFFiAZJE0RSJCGMQxMBibINkmQYAyLZXZHdBxzjPwTZFiatUxWZYqaypchLC/ma/PJoyll7ckMRlHdFcHmZcfBnRGVojBv44+UWqW3nx5IRahnPBZw/shMoJ2d4PnPKM81GuHfOX/AGLLaHZJelxJ8IyajT31zdcpf/DFOVrYyUJyViU4ptPubdLuhKUNzis9zLCm1V75pJx7B+tamuPcsZyZKVPYGy5qSfd47GZit1s7rFnEYrskEZblz3Onx89ZOPpmeRWrGIYj1DmGAgABhkAGA8jUmIAAmptE1a0VAAGhX4LY6j7MQ0wA6MbyyNyZzFJonG1oB2dVWfZJWHNjeXQvFRVm9THnJljamWRn9iHZeIgpkk8gMYhgACAAAAEMAAMjEMQAVXdi0ruXtAGY7v2s8t1yHvjI9RfxBnnusQ3adS+GN7RCdSRk0UcUFWtp9SDa7otoe2pIk2pGK6Ok5umscZHf0Wo3RSbOBqIeldldma9Hfta5OLNj2aRZ6FvJOMcmfTWKUVhmqMsHI4ljXAP9yI54Fu5yZSWgRNx2x+ylLLZKUnMWGjF16LQF+meLChcF1HDyT0UjbCXLZep+1LuZVwycJc8lyy1oC+P7s+CxsozyW+BoBoTYmyDkWkIJNIonjI5ywUzm0MQTZS3klJplM5YKSAJNorlIUpfZCUi0hGoYgPoDzAEMAAQDEADBoBgBBkSTEACEMQAJiGIYCEDEAgEMQAAhgIYESQgGIQxAAAACAAAAAY0IAAkIAGAAAAAAAAAAAAADEAASGiKJAAxoiMBEkSIokgAaJIgiSACQCGAhMgybIMBkGRZJkWAEWRY2RAYxoiSQgJIZFDQASAQwABiAAGIBgAgAAAAABiAAAAAAEADAQAAwAAABrgQwAAAaAQ0WRRBFkQAnEsiQiWRQDRNDf9iSr4EtPvzvnn8HDl8lrUEdEcV9iTj+WPZNtY4j5yW10wr/AGrn5J45wccnknubNlFIpjVHbh8srsoa/bz9Gp/HkjJNxa/yXDLOD0xOEWc+XBBkddY9Pq0nzGayPusrsehiyrIv2cs4OLEyLyv28P8AwycYSk+P7ko0uzPpvc14DI8b/GTCKl2ivbGyL7qXlMzyrtr91bykX5cJfaLFKMk8Paziy4XHa2jWM0yGnvdKjZZHltcfJfra5qzdbDZCz3QTeeDFfa1bXHjHDZ6XVdNUulV1t77q4Zi8Y/oc6i52l6Ne0efU02o2dvleTPbQpNtctf5RonBwTU0lbH+V8oyq6UJvdHazJz5LfYghUpLc57ceH5LYLDf2Dh6kVKH5aRPbxF/REZ8ZJiatCESaEfRJ2rORiAYDEIYAADAQAAwAAAYyIxgMYgACSJKWCA0AFsbGi2FpmRJMBm6FxbGxM58ZNFkbBDs6CkSUjHC0ujPIirLwIKRJPIDGAAAwGIYgAjYsxJAAHN1fFTONro+ppZnoNTXmMkcW2OYyj9FIyfZw1LEUCkRnxJr4IJ8mLOhMlbX6sX8mWDcJuL7o6Gnjvngp6hpZVSU0vPJE48kUtGvRajGFk6ldm7HJ5uizGDqae/K7nBOJomdXdl4QPjhGeuzJYpZkc8kVZNcdwlLLI7hJJsxkvQ7JxWTVSsLJmwlhZNMHhIzcdlJmldxftaIxeEHeTJlEqy1S9yLdxlUsPuTUzSH7AtcyDkRbIOSNhBORRN5ZNyKWx0Ii2VyJtlc5FJCK5IpkWSlyVyZaQjoAAHunmggYAAwAQwEAxAAxSIkmIAIsQxAIQmMTGMixEgSywERJxosksqLwatPo93vs4XwboNJpLhHPkzqLpHXi8ZyVyOK4SUtuHn4LoaK+XatnZhVVv3tJyL9z+OCXn+il432cOPTdQ/5cFkek2vvJI7ClkUp44yQ80jRePE4dnT7oPtkpeltX8jPQRzJl6hHHKHHNL2TLx4+jyjrknhpph6U8Z2vB6d6SmyxNwRO3RxjH9qwafKZ/AeT2v4Fhnpf0db7RRXPplcu6wHyoTwM8/gMHol06qMWlHJytVpfRsaxwVHIm6JlicVZiAtcCDjg0MqIgAgAYMBAAAADEAxDABjEMAGMiMBEkSRAkgAkNERoAJgJDABMiyTIgIrYmSaItAMgyLJtEcAMiSQYDAgGmMSRLAwGAsDEAwyIAAYCAAGAgGIshXOx+yLZ09D06i2lznJyfZ48HNpnNKVcXxLwdPoU2pWVP8pM4M+eUcigdOKEWrMmppprlZWoTUoPvu7mSUdssf2Z3dfRFNzUeZQaf9jhxeVsl28P4MMXlThk45HoeTGq0RAGmnh9xHrLZyjAQAAwAAAESwCQ8AAsAhggAlEsiiCRZEBE4ourTWX8FUSe6WcRfjlGHkT4wZrjVyL424z5J+pFRTj/VmTe8ZxkI3V/tc8P7PJ+X0dhsU08cr7B+4phH28NNfKLY7kuyGpNgC/yNPOVkccNcIEkspeQ2BzOuUynp42Jc1vuvgxaLUKaUJvD+z0FkFOuUZLMZLDR5XVUz0+ocX4fD+S4zeN2iJK+zq26p1R2Rr4+SNGv9GyM3FZ+DLp9T7VGfI7aZTzZXHKXjyN/nsmq6NmonDUZup/8A7L4M6xz+DLHUTonF1cybxt+Ua4ThXCyVlb2yW1S8RZt8zjBxZHBOVmNzk9QmuWnx5Oz1Prcb9PCun1K7EkpPOEcN31Q1EpxbaWdvwym7Ub5OTxnPg5E2rr2Xejo0QsssiucN9yzUUfxtiW7Pj4KOn63D2vz2z2NkrE5Rm13bXfgycEiki/SaeFU93HKfHwWW0QSbS4+EKuaSwmaIOM4Ltn6K4pxoqjl2Rw8+CBuvqzmK790Ynx9M9Lw83PHT7Ry5Y0yLAbEdpkAxDQCABjACIDwIAAAABjGIEAEhkUSQANDQhgBJDTIoYATTLYWYKETTAZsrsTL4rP7efo58ZYL6rmnyItM14YFlVkLFiXD+RzplHnuvlE2VX0VAD47gMQwEAARsjuRx9bS67N67Pudoo1FKsg013GiZKzw+rjtvmvsz55Oh1eiVGqxJcNcP5OcyJLZUHouoscJZTL3c7W1LlGKDwyyEvcIqzPJOux/GTTTZjA66lfLY/JXdp7NJZtn2fZmGWF7RcXo6NV3Y11yz5ORTabarOThnAtM3KXBKDx3KYy4JZeEYuJVmiLyzTHwZK5GuBLjY0XNizwLPZkd3OCeJVkkJyecDUsEZPkOA7LJS4KpTyRcmiLkaJCsUpFbkE5FcpYLURWNywVylkTkVyZaQglLwVtg2RbLSFZ1hAB7B54wwA0AyLQEmRAQDEMBgRZLJFgBFiGwGIixMkRbABG3RaWUmpSg8F3Tenu2MbprjwjrPMOMYZhlyekdWHFvkzJYm0ltwkQ2LHBq3uftkgUVHhnG4noKRnUcD9Vx4JTSi+5Xu57EbK0ycbMsmoNsKad/uXY0YjjhlJP2S2vQowSRYokMilbt4RdpEVZZgtlZGcNvZmX1H8jy3yNMTRJwlHnAnPPcn6u7EXwiG6uVuOyE/0CQJtGPX1+rDjuja/OHwZ5yWSPk4tD4ckcNwaeCEqzoamtKeV5M8onoRfJWedNcXRicSLianAi4FGZmwGC9wFsGBRgC7YQltj3ZLkl2UoSl0iIGyvQzsipRkmmT/AOG3fRPyw+y/hn9GEZ0V0uW3LlyC6ZL/AHE/ND7KWCf0c/A0jpR6VNrmWB/8KWMSm2RLyYro0j4sn2zm7WNJnYh0+qUOW9yJS0Udih2SJXk66LfiK9M4+GTVcn/Kzsw0daS4RZHTxXgP5D9IX8VfZxPSn/tYbJfDO96UfCIyqg12WQ/kP6D+LH0zhOL+CLR156WOcme7Srul/YcfKX/SJl4j/wCWYIVucsR7isrcHiXc0ei1zHKE6ZNNt8mnz4/sy/j5PoyNEdpqlp5KOcFW00jOMumZzxyh2iraPaWqDfge0qyaZVtHtLdobQEVbR7S3aPaAinaLaX7Q2ABRtFtNGwWwAKNosF+wNgARpi/dJd12N3T8w1dbxjPDMaTXZtfg0aaFteqr3J8s87yPGc8nPkdOPJSqjs3xUoPjyeenXtk00ejl+zn6OBOW5yXlPHJ5nk9pnSyicdyS/m8fZUX4y2EavVk/wCV/jg7fD8xRXDIzmyY72igDT+k+ZxSFLS8eyal9djuXl4W65GXxy+jONDcGnhrDBJnRdkFV9s68KuG6TMc9Zqa/wB+1f0OnZFxoc8YT4ycXUylbbsjW5+3HBhKTvR7ni+PDgnJFseqtPEobl9G6jV1XRTjlZ+Uc6GjUZfxXiC/uXWWy9P09Px5X0NTaLzeHhl1pnWiTiYdHdhqmyXvXyzfE2TtWeHkxvHJxZOJdGEW05IqiixLP0YeTG8ZWJ1IsnHHhNEoqH+1L54IqfGJcicorLUWzzNHWKVcqpepQ8fMfDJvUwWPUhJP5XKErG+EsA0msNZFddARqu3XyxJKvusrk0v/AAUKlz3ePhlbsnp3jvHznsZudO2Bsw3hGDqekV9TaXuXKNlWorsSz7WOyUIx9zSX2XakgPJJuE8dmjraC6EKXOUsKK5yZOowq9ZyqeX5wZq63ZLa29vdkxnxILpyTlK/CUpP2r4Rm1etm6fS3PZnOPs1dQi4Qg4LwcXUKTSznL5Kg+e2S9ElPP2CW5PnCXJXWtqNMFuqa/xgt6BD0ssvg6kLYrTOMm8p5X0cfSOSt27X/Y6bjhTfzHJjk0xoHqJymu/Hbk63SrpTg4S7o4G/nCOp0pSU3NJ5axz2F0NPZp1dsoaz2LHH9GSjTHUWt79mV5+SeshB1pT/AG9t3wU1xlTJQmsp9pLyOGWWKdoHFPsnPQaiMcqO5fMXkpemuX/pT/szarq1wrGif6jji6X9zvXlutozeFejnfp7f/45f2JrTW8Zhj8l9uq2LdmUl35ZphNalRzymuOMEvzvpB8CMP6aUf3Siv6jdcIxeN05ePCNstNJL2pN+MlPpXxbbSz8Iyl5OWXWiviijHKM1FKcNnH9StjvWqdjnZXP+3BFSzw1hnfgtR27ZzzW9IYwA6CAGIYANDEiQAAwGAANCJAADTAAAkmWRZUh5AZphY4vhnQ0mr/ll2+zlJk1LHJLVmkZUdyenjbHdX3+DJOqUW+P6ENLrZQaUux04yr1EeOJEW12a0pdHMAuvqcJvKwUlmTVAAAMDD1Lp9etocJLEu6fweM1uls0lzrtjh+H4Z9AMfUOn066lwsXPh+UHemLraPBrhjh+41a/p92gtcbI5i/2yXZmWvJNUO7LaZbZpl+sl68Vl5wZocsusWIkM0j0ZItwlhmuqwoklJEIScXhnPOBR1YW5RcpZObXYa6p8nJKI0zoVM1Qlkw1yNEJGdFGvdxgg3jkju4E5cC42VZNyE7OCrcR3cjoVlspFbmJyK5MaiFhKWSDl8ibItmiQrBsg5Bki0VQrBkcDAoDqjQYwB6pwgMQwAO4mSE0AEQyDQgAAJRjksVTx2AdFG0eMF/p4RW4gFFTQtMo3a6FT5j3aC+ca4Nt4MPSLZW9Tc0+xMpUXjjbPcblXGKjwVuWZ5nyVNWPHyQlui+TglI9OMSU8N8FM5tEnNx5wVzkn+SLLSK52lfrclltEmlsW5vwgr0Fko5ftfwwSY7ROOpahw2kJXyfaQfpJxWGyDqlFlCLFqpxfuLI27+5R6bzyTSwDQaL49x+pKL47FSk2gT/JLX0Mu9Vy8FlenU25SeGjPCM5P2pmiFNr7vA1fsTr0SaS7PJmsWXhGiyqcP2vcVYaeZxwRJW9jTpFdumm68+TC4NPDR0bb8rhNIqhco/ujn6xybwz8NGGTx/k2YXBt8LP4D0lFZtkq199y+x6icpOunYnwmzLHptkp7rZuT+xZPLf8AyVj8KP8A0zZRpKZ+7fvX0a4aaiKwoL+plqU6fbHCSNEbZ4Txk5/5Epdm38eMf6kp6Opr9iRBaGvwo/2LldFwy8r6HCyMvOBtxk9jXKK0QjU4dor+hNNrvHBao/HI+S1GuiHK+yrCn9C9OX8vJZti325JbZL9r/uOhWV++K5ixbl5ROU7Y/ypiVyf744Fa6HTK1JN4jHL+hOU/wDYzTFR7w4Ydm8rLHxb9i5V6M6lL/YPdP8A2MvxjwHPwHFhyRQnY/AYs+DTz8JCUXnuPgLl+jI5zjn2MjGxzfMcm5x45wyOxLskiJY5X2Upr6M36aFiy+CU9LW4rhv8GhJLwGc8ruUoKqFyd2Y3pIbcLMSr9BFvdjLOnGKlz5BwKjFx6Jk1Ls5UtJa1KMYYMsOlXrMk8fOTvrKeCX5Fwd3Y1OlVHnbNBqIvhr+xXLR6xLhRZ6OSXcilBlXP/wBifw/9TzWzUwWJ1Zf0WRTfDi0zvyphLwZrNCm8wlh/Y/kyx/YnixSXVHMdbSy1wLaatVo75RcU8x+Ucyek1lMm67G18SRrHyfUkYy8TVxZp2htK6tRL9t8Nr+V2NEJQn+2SZ0RnGXTOWeKcO0V7RbDRsE44XJVmdFCit6/ubtJbCctsmltOXbbhTkll+DT0xOUJTl5w8HjeRkc8mukdmKNKjpzn7eHlHC23zuntg2k+fB2I8tfk1R022NkY9pPJzuMp6NmkealNQnif9y2MmlmPb5Rrv6fT6jzOSZT+gnBZrsTOd4pN0Q9FTlJ+UyO5/hkp1Wpds/cSvlP3Jr8hLDOH9kJNPovq1Eq5c4a+1k2LTUaurfU9k/KOb7exbVOdck62018F4s88T70OkzJ1PT65RVclsqj3nDkWklHQ9Mi3/zLH+59zvafVRv9s2oz+/Jwus1RV6jTOGF3in2Z6uLMp7O/Dk5fi0ZZ4seZPLHPbRVKySlwuF9jhp8zjKU1Py12IdV1Kns08IZb4Rr2bylRk6a5arqG9rEU92Pg9HEy9P0K0tKTWZv9zNqidUFSPC8jIsmRtDiTeMEUhjatUYpgpxksPiS7jkmnmLZXOLUt0f6k4Taa+H8njZoPHKmdcJckOMvolGXux2ISlGMvdwRUouXsaaMORZqjNcpMbUWsMpTafBZFtxxlsad9gY9ds09Tsi8Ptg5Vl8ru8n+Ml3WNRvvVafEF/k5qm8kuCvRLZfyu5fQ1XS5Pu2UVtyaTJWzSWI9kyf0IujfG2LrsWee5k1VUZ2vavaiudj8ArHZBxziXhlKLTsXZG7T7Irj9yyiGky7tjbSffBdp7N04Rsbxu7eDq2X6DTRlDTUxc5rDm+cGy/Ykc2NtNNz3SzOXwjR6kITUpR3JrszFdCtamU4tuKeMy4/waJNSUW+yWSMjugLao6XTpyvbnL+WEXz/AFfg6Wnt3V1yfCxwl2R5+15sb+XkvrvshXGMZvC7IPRSZ37oucVFY2tcoroacXp7O67Mr0mq9aEd0dvh/kt1Uq44tjlyXwCcH+Mhu+0Zra5bcrhxeGQrc4yTz5NcbYaiubXD2vKMrrtcW4Qk8fRv4yjLE+XaM5cuSosvmko/BPQdQ9K96e/2wb9j8GHUTb7+DPOyVtm1crPBhhwucmXKfE9lGSa/8ok1Fr5OBo9XfpalF++PhPx/U36fqkLpbJQlB/fY0lCUF+SKjOLNz2JdkQcKbP3VxZbGKsXHf4BQX5EpNbRdJmafTtNYspOD+jLb0mUP2zyvk6bXwOOY+e5vDNMzljizgz0dsfCZU4yi8STT+z0LjB5bRB0VyXKNo+TJdozeBejgokjry0VLzxyZ7NBBLKlhGi8mPszeGRhQyajVLPpTdj+kRwbQyRmvxZm4uPYiQsEkWIQx4DACAOw8DwMYIsRBIkhDQ+xoo1Mq3jPBQRawFWUnXR3KtRDUQ2Wd/DKLqnXLD7eGc2u1wfB0qdTG2GyzleH8E1RpyUuykZK2G1/JBMZHQxYGIYirUaeu+twtgpRfhnmOo9Bs0zlZps2Vf7fK/wDk9Y0RayAj5/WvcTuftPV67o9GpbsgvTs+UuH+TznUNFfpMq2Ht8SXZkNGkXowJikkxPgWSWiiUJ4eGaarMeTE2ShZhmE8f0M7FVn2aq5nJpt+zZVYcriVZ0PU4IOwqjLISbXclIZPeJWeCvJBvnJVCs0b8kGytSDKQJBZJyFkQYLFYYDAwGBHaGCeAwOgs6bWSOMDTH3PTOQiCBgMRJEiKHkQwcUwUBoaAZZVS5SR2NN01WVpy4+2cymareZG5dYlGvbFLgiVvo1hxXZHX6WGn4zk4es1MKItt8mrWaydjlOcmzy3UNU7rWs8C2kGpPRDV6yd8nzwa+h2ena+PPc5RfptRLTzylkh7RpGkz3VWsUkueRu1SeWzz2k6hC3HOJfB06rN3k45RaZ2xaaNs78x244KLZOC5WMk3W5RTyuSFsJ2Yi+cEstGrp1sa9zXukzoWR3xUzDpdFKtJyljJtUkls7my62Zyq9EY1Jx3Nlc6lKWEXScUuCuFm6xKK/qGidinp41rl8lThH4NsqovlvJCW1cJCY0Y9vwiyulyksrguUZN9sF0FgSVjboaUYLEVwNSx3ISf0LOe5ZAbssJuEI5fL+AnONcc8MobUpNpY+iJSotJsVqlqWo7VCK+CcY+l35l8tEXdGHDTQlfBrMk0vlmXJX2acXRbGTzlrImo7k8P8smnFrKY8IqibFGqE22+3yJ0V4xgaTXZ4HHduSeMfJXFfQuT+yHoQSx/3IrTx5waHDHnIsY7A8aBTZmlXZF8N4CcpJJrJpb4ItZJ+OumVzvtFHq4aXcsjPLwSdcWuYi9NLw/7glJA3FjyLan4E4Jvu8jVcscMdt9onS9gqsP4J7fsEmkKW/PCX5K0LbHz5Ycr4ZHFj8oHCz/AHIVsK+yeG+40n8lT9VLtn8MjG3a/duX5DnXY+N9Fsozf8wtssYaGrU49ySnwPTFtFE6W492n9FUa76czUnP/pZt3EXYn5IlCPdlKcuqM7uv9PKqUZfbI/qNTHmdKf4ZC+iVk8q5peeSMqpU8vU4X2zLlM2UYl61c3LEqnkuhfCXD4fwzBX1TSRlsnfFy+cFv6vSXL22wln7NU5JXZnKKvo1zZVluXtWTMnKEntnuj8Mtle3W/TWGvDBZF2S8ZfJ4XgplJ57ZOJq9fdXZzmJXHrV0I5UE38slZU2afC60dn1rYN5rbX0Qu1dcY5cHn4OdT1tykvVgkvlG1avTXrDlH+oc/pi4V2ghbp7Vn2/hko1aST3YS/DM9mlpm/bLv5RRd07UVxbovx9Mam12Din7OnGuifEZ4fw2Ua2p10T85WE0eath1COocIuUpZ/lO3otJe68ay9zT/ki+P7l/O4qmc+TDDtGZRUce7J0enxTU8di30tHDicIfhywyyrTV6VzVW7bN5Sfg45aVkpUydUc2RT+TRdZty3xFFcIT3J4x+eBamqEq/fmf0uyFButFMwXamFk+F/UlXLKzF5M2rqoujHY/TnHtLv/QjV6lMFPu13XyYSluxGyUVNZ8+THqK36sfh+DZu4jOPZ8ld8H6lbis5/wAHq+Pl5w4sUI8ciaKK6I5bnHOfCOZqZXR1cY1uSry88HoKrI1Q3tJr/c+yPMa7qLt1fqUx/gRb4Tw38lfFDto9HGk29C1GonXLEJbprvF9mimzS3Tm7dNNR3e7DeSdeppd0tuWpc88lmsudNWa4pOXCwy0ktJGj/SMVWtt01j9aG7CxwyOk1CetjfZH2b8ldunUaXZZY3N+MEE1iMV2RSMssU40e2UVKKkuU+Q2GDouurspjp5SfqR7Z8o6+w6E7PDnjcXTKFETiaNhXKIE0Z3wRUtr+vKLZRKLHgmcIzVME2novzCa7ZMzUqrMxWCNdzrnnx5RqlJWRyl3PJz4vjZ1QlyQVamM17q8MlPURrTko44+ShRw3ykjJqbHhwz+Tl5tFmK/bbfK2XeTzgpbjuxFFsnHyypOKkNNvsknF7YOT7lWd8mnyu5Gc3ltEITSb8N+SkvZJbKcE0nBPAoWVptOO1+H8EIvMuUWV6ay5uUEljy3wPS7AhKOZuUUspcorqptulimEpPyksmuGllVLfbKOPhPLZOfUJVxVdEVXH4iOLCiMekamWJTcIL/rkaP0tFWVqb08fyw8mKWttf7puT+yMd05SnLkbGdHfVc9ul0kW1/M+SrUetpoxjOUVJrOEuxmesdftqe1Iy26qdjzKTf5DjYG1aucMPdk0x6jvwpwWH8HHUsxbJ1uTwJwCzsba7626rtli7RfGf6mL/AIjrdJY8Tcox7xkRjlLJY1G9KM3h/IoS4DTaLodVp1qcbq0p/ff+j/8Aku0VMJSbgm0u7fJyZaOUJpuPnhxO7oKHpaUm/dLlmryvqPsqTUltD1E4xxBdkVpuMlJf0J3w3FW+MIqD7/8AYrDl4S4y6Zzzje0dejqUMJNbWbFZu9z4yedH61sI4jN4+Dpl4i7i9Djn9M9Kn8Cz/Q8/Hq9mnwrIOa/3Rf8A4Lv/AKj0y/ksf9EYNcdM1U0ztcYA4j/1Lp8Z9Kz/AAQf+pqf5aZ/1YrQ+SO48/krk1zhf0OF/wDU2JZ/T+3/AN3Jq0/W9JqO8vTl/wBXb+4rDkmaa6aoXuyMNsn3xwn+S6yqMl7op58lW5We6Mk/teSyE24OPcIvi9A6ZknQ0/byirGHhm1+eSEoRmueGvJ14/I9SMJYvaM6HgjKcYPGc/gXrx+Hg0flYU65GXCRYPBV68c9uC6LUllPKKx58eR1Fg4tdkWNEnEEsI2EAbgZEBifcnXY4srYDEdGu7fHa+QfDMdU8GqMlKP2SXdk08jIJkhiABiABELK4WRcZxUovumiwWAA4Ou/05Va3PSy9OX+19jzmr0Oo0csX1Sj8Pw/6n0BkLK4WRcJxUovumsoVJgm0fOGRyex1v8ApvTX5lp26Z/C5j/Y4Gt6HrdJlup2Q/3Q5RLiWpHPrtcH9G6m9SXDObJNPlYYlOUHlMxnjTKs70LS1WZXJx6NYuFLhm6u1SXc5pQaZRo3BnJXuyGRCJ5BkcjyFATjIn3KSSeAAswNEVLJIoB9wwALIwOgOPcQ1wekcgpdwABgNDEGQAlkW4g2LIAWbySlwynI0+ACyGoy65Hmr4tWvJ6WzmLOFqaLXY5bJNfODKZrjMmBpEtpKMSTWyel9tuTr0XTc4why28JHISceUW6O+yOuqbeFuIlG2aQnSPcafRyrpUpy3Sa7Firgkva8lmnnuri+7wWOOXzwYNI6E2QTlJJJcFqpUVnOWNPC4DLY7Cit1uT5La4RrjxjId0JoBA5ZYbVkFhDXIAPhC8hgT+2MBtGXW6yGjp3zWW3hJENfr46aDUVusxxE4d0NVrrFO55XxHhIxnmS0uzbHib2+hx6hqL7ndLMqYyxhYXJp9TVS27JTzLwjZp+nUV1J7Y7ny0lwaoRjHtExcXJ7dGzyRXSOd+m1dsttkpcfLNMNNbCGxvMc5wzcstJpYJZ7uTeRxwJbszeZv0ZUpLOd0fhJZQb5xxnn6NSxLyDgn3NOD9MjmvZl/UuEmpR7fBYr1LHCJyoUs+EQjplDO3uSlkT/Q7g0TlJSWVLDLIqO393P2ZpUzTym2Qi7a2+7j+Clkae0LgmtM28PyLb8MphNSw87SxP7SNk0+jNponCMvyiWCqNuVjKH6i8jESw8+CWCKllZFuQgJYXhD7Ih6ncamvyADwu6BST4HldvJF7Yvvhh0C2ST4IvAoppd8tkk89w7Doi4prsJV4XYm5KKbbSS+WUvV0KWHbEl8V2UuT6CVbfZspdM/wDdn8k3r9Knj1P8BHXadvG9L7fYyksbfZoua9GTURnGDeHj8nC1jtlLOZpfnJ65Sqsjxtkv7lVuj0137q4v8cGbwO7TNYZ1HtHipqLj+7P1Lgosm6sbJR9yysPser1XQdJY04qUcfZweq9Kt08nZTtnHzHGGaKSjqRTlz3Ez6XqOqqsilPbHHO5t5O1o+oxuxKUlGXlN9zytc9nna8/tfY0K6OYqcdq+S3C9oi/TPU6uqnUV57M89rK7NNLZJpp9sMu0OtnG9aZuU4z7ecHWl0OOs5veF4x3MeLjLormktnl5WyTW1S/sSV9i+T2Ol6JotLzGvc/l8l1mk08k1KqGH9FSyRXoweV+jxmn6ldCTbcnHs0/B39Bq/1NX7k2l88ktZ0LT2pulenJ/2KtJoP+H14fum+8v/AIM8maMY6Jcr2bVthmXnyzFZrp23OqpNLHjuyyUq7I4lY0vhIpjVpoW74ubfw3wzljP8rZlK2dSrQaavSKyytOaWW2s8jnrGkvdl9s45H66no/dyvg5mssilFVwSbeAy5Lf4sfSOlXbdPLxJk65WuLnOEoYfZ9ziz6jPSOFMJJ2d5Z5/odHR9TlfJVzhtm/jlMIvVsVplluhhNScXts7r4ZznOcE8d14O1v/AIak+77HD1Fid08cck5EtNAa9FdG2EoLt3S+BdQ1MdPp4TmpNReHtOXodQ4dQis8N7TpdQoeq0d1UXiTXB0YJcJKxwatWee6r1O3UOMa5uFfZQTOfXZYltaaXjwa+mxUdTumv4iyoRfyR18L/wBU4XtNvs12yenZ6aklpdC03pRWXJc935Rt0k69Tub5jBvl+TJp9LY1iuiUpN+ItnV0XSNXVS/4Tbk888E8kKcor2cbqV0JWKutcRZmpy7MvleTuT/0zr77XKTrin8yL6/9I3dpauK/9sWHyRRLy40+zjet6U91bw1yj0/SOr16iChqZKMl/M+EzO/9JReG9Y3j/wD1/wD5J1/6ZlW/bqk14Th/+RrMkcmX48h2PXok8RtiwlFfkww6VdXHCnCX4Jw0+rrk+G1+S1mRxvF9FlmEjHZyW3WTr/50JRXzteCuSysrszeMk+jCUHHszyRFWTh+1lskVuDfZMUlGSpkq10D1Lw8xWfkxWqU0/djP0a3Ra+VXN/0K5ae3/8Ain/ZnM/Hw3Zpymci+uyuS97aY6FzyzoWaS6cWnTPH/tZnqpmpbJRaknjlHL5EFDcejSLb7I7U+fJXKpOPHdeGWUvc5qXEo/5La6/VsUe32crdDFptLvW+3hL+7L5WYilFYiuyQ7rFF7V27Ga2zGUjPcnsLK7rW5pIUsPEWufkql7pZXcnu9u5/g2qgsqnZ3SXYPXzU45xjwOFanLuTWnhhqWVnyVaQWYnJtiz/Y0y0s4PKW5fKKtvuw0aJr0IbShQn/uZbQ20kLUQfpVqKZZTXLCzx9shvQGiDe3nlL/AAVxm2+ORztTjsj28v5DT1udsYxWW3hGVaGdLpcG5ytn+2Hj5ZqjapWS3PnPYhqJw0lUdPDvFe5r58mB6uKzzhLnLLSSGb77FGLbfBkjFzbl5fgzPV/qJY7Lt/Q2RjFSUYxw+6aHx5PZInNwe1oIK7UZ9JJL57g4OVjXfBTWpvVzjTNx4zlPBS8ia/FPQlGN2yGp0uojmTcnj+hzZPDab5NV2uU4bXKTX3LJgnYm+B7b2VS9Fm5/IbsclWcjywoKJOSfkE0nxkQNryMXEv0+su08s12Sj9I6mn6zZLCc8P7RxNyI5y+CXCw6PTPqN8l+5f2K/wBXKT98m/yYenU6m9PcsVrtKRot0V8XlR3fgzlgyNbDki71kwdyxyzHJ2V/uhJP7QlPL+zB4q7Czart3Y0aS1RtUX/Nwc5WQgvdJI1aGzTzmpysWV2RrghLmuIpNVs67RB8ApxfZ5ByPeMBZIsbIjEABjJLhDAEmWVyaZFMkhDNCeVlE4spg/BYmAyYDXYQDAG0gEgEDf0xEgEBERLsDWAAw6zpWi1uXdTHd/ujwzh6z/ScsuWkvTX+2zv/AHPUgAHzvV9J1ukb9XTzSX8yWV/dGau6yp/R9MayY9T0nQ6vPraeDf8AuisP/BLgmUpHjadXGfd4ZpU0/J1NT/pLTy5018638SWUc+z/AE/1PT/sULl/0y5/yc8sP0XyRDcNSM846ih4vosrf/VFoI257GTi0BrTHkzwtLFPJNAXJklIoUiakCAvUhp/ZRu+yUJNdxgdZLJJwaWccDS5JWXSdahnj4PTOYoGIQxDyJsBAIAAAAA7gaNDBT1Md3ZCbpWVFcnRp0Wg3JWXLjwjdZVRKt17IpfgsmpNLasRIqvyzz5zcmepjxxgjy3UOkbLXKvszB+ksi/2ns79OrYYS5MFmhu2tKGWdGOSa2cuWDUtHnFS/gU9NJNSj3TydSelnXPEotMaq+jTTI2jpdG1TmoxlI7Lxnh5OL0ajGpb7Rwdp8SxHscs40zsxytDQx4+F/cWPsRQC34HhDwgER3N+B/0JLCDIAR5MGosc7NrftT4RtvuVVUpvCwcRX/q7HGqyLy2uHhvjuZZG9JG2KN7ZocIzT9qxnu+5porhDD7Mz6m2vem5RzGKUYw8iclLCatjPCeHHh/Xcx48Wa9o3q+EvapdvoaUXzuMVVEZp7JyUl5ksIjbCzTtKUsuXbAObW5IXBN0mdFRXyTSfbPBzoXTrWXuT8ZH+os7LLf4KWeKJeFnRzjPtWSSa88HJlqZLlTln4Iw11knh8v8C/lRToP48mddyQspGenULbiW1Nl8ZJ/B0RkpbRi4tdkkxNf9PI92O48/ZdE2VutS7xGq0lhE93uSfkeRcUPkzK6bU3stx/QUqrnj3R/PybEgfYn4/2P5GY3DUtcOJXJapYzhr6N4EvF+ylk/RmqhOXNvH0XqXh4JIOF45NIxpEOVsi9z7YwV2UynHhpMu3CbSWckyimtgpNdGZUXJ59SLRa65Jfvx/QcrEvJXK+K/mwZ/jE0/JlFujnZlztcn9oxX9PtazFp/jg6D1UVjJKM1P9vJjLHCZtHJOJwpaO6DztYpJqva4tPP8AQ7N2pqreG1J+UFdumvXMYmDwq6TNvmlVtHAcrYvMJSi/p4L9N1Odcf41nuT/ALnSt0FN8c1S2mC/pkoYU1uS8oFGcCucJ6Z1dNrar4pxnF5+yjqNMbK3jOThvSTrtzTlR+vB1+m613fwb1mceFL5NlkU/wAX2YyxcPyieb1mltlCdUmoV5ym1nH38ort0Uq4d/VrbWycf88c/wBj1XUenfqK2q0ji1aK6q9VXb1VnlpGscjjqRLqStGzoWghVFWzSlLHDa8HdhynJ/0MtNaqiox7G2lL0nlE8nI5ZO2RU/krt45QS4ZVOTMG/sQnITxJNPkg3kinhiA5+r08qZbovMH/AIMqsSeWsncTWeUmn8nK6vV+nrs1FUMxSzjwZvH7QiULZ2UNLjDMmp1rpajtW9c8+DBVrb56X1N21yf8vjBRe3NxxzKQ44VeyJSN+mrnc53yi5OTzk7Gi07pjul/zZrCXwiro/GihvWdvtXw/s3082OUvyZZpJOkVFFmpltjGC8I89Kzc5S+ZZOzfZiNln+1NnnrbPTqbz4FD82wkw0eJ6yLfHuymjuThfdGyOn4m1hPskcfpk6I0ubi5XLtnsvsvnbPO7e8/k2lKpEJ0bdL/p6Nd36nUX5szuezhZ/J0FRpYSzCmMpf7mss8+tTbCXFkv7mqrqtlclvipJefJus16ZXyN+zuxb8RSRLMsPnBzaerUyjzLbL4ZetQ5Je7KfwaKSYrNcV39zf9Sidbk24yaZFzk1w+PgULctLloegM90dbXl127seGU/8V1VcsTp3M6PqRXC58GexLdl8/wBCOP0wKYddSx6lTj/g209T01382GZVVVa28p/WMYKba617KYpvy0FyXsDqT1dEf/UTXkqvVd0Yzrnx/g5VnT5OLnOyUX9vglR1CcG4SirIp+2cvIcn70B2o1KMVxn7wTUcfRhfUaVFc8tftiQ/XWSTlVo7JL5ZXJfYJHQ2tvhhJRUct5ODb1y6EmttUGuOU2zO+s3Tb3Xyx/0RwLnED0OU1lRb/oU3VQsTU644+XwzgrUai6DnuunBeOWOMLHFTdc9vflmbmvoZs1XTqboucIVwmsvKbXb77GOqmVc5p8tcJrsy6mVsXhR4fZbso0KLgnbNbW12znBhOaaoVGHV1106bGM2trn4OdZ+4166WYqXlsxKTz8oqHRk+ytrHKLJZ9GPHce1PtLD+GTuX8Ov5NLERri8ZwSswo5lw/ghFyXZkpS9VZz7l3QvYEd049uz8Eqqa7rFw0/KIZbWPBo0aTsbTeUhN0gKNS99uI5jGPCQo1cdx53Ta/mySb4SY/VARajxjudLptTqUtVjiPEfyc6uGX7js2RjTTGuLyorn8+SJyopfZztbZy2+Wzn7JSe6S4+Dba4yvUZy2rvkq1UlGcIxaa57GuNOrEVwkoTzjg61bxFN/tS4Zno0amozm8Pvh+R6rUV1yUIrLXbnhFptAaJzjTTKU/3z8GCmx1WK1Pnz9/RbGmd79Sctz8opcecPjkxqhNkJdL3x31STT8PwUy6bdH/a/6nSosVeplS+0vdE0OtzeIrJ6eKEMkORm5yTo8/PS3x7RX9GSWh1kllUzw/J33Cqjxvn8+ELfOcu5hNxX9TeN+zjx6Tq3jKjH8yNMP9P6mxJqyvPw2zowbc18nX09UnHK7mPJstJHnY/6atjFSutSXxE2afQ0aeO2Faz5bWWb9TGasxPP0Uvg9DDjXG2cmSW6Q0sDbwiO/JGbxFnSZnM6ve1HYmcTLflm/qct1hiSwjmyq2axVIWSUZtdmVtYfIZwZVXRRrr1ltfabN+k6pJySmzi5GpYZam0HFHrq9RCxcMtPNaTVuMlyd3TXqyKOiMrMmqNOQDuimiyTuuhL+SXH4aLsEi5PBbCzCxJZRUMBWacJrMeUTTKKp7Zc9mXCK7LYsZCJNjAQAAAAAIQD4E3kAGAAAAAAIAAYCAQA0msNZX2Zrun6O7/maat/aWGaQCgs5Vn+n9FL9nqQ/Es/9zPP/TmP+VqX+JRO6BDxxfofJnmpdC1kf2yrkvp4Kn0vXR/9HP4aPVAS8MWPkzyT0mrh+7T2f0jkg42R/dXNfmLPXgT8C+w5mCcNqKZLJ1Oqab0Z8djls6Iu1ZnONOiGAGxMsgQhiAQABRqr/Rh9gNbJXaiFK9z5+C3pWq9WyTxjHBwpOVs90mdPo8ZK7auxlNtxN8SSkj12nk5V/SJeeSip7I4yWOzODibo9BIswh5IReSUpKHfuKx0L04N5lBN/ZRboqbJZxj8E/VcnhF8VhcjjJvoUoL2QopjVHbGOC7wEJQX7k2P9zz2RZIkGBg2AA0hYGAALA8AUai9Vwcm8JdwegSbOf1u7FcKVhucucvHB5ydihqbLVXOp5xDCxl5+DR1LqHr6hxgkljDlLskT6No43XK1QUq08RfbP2YtpnXBOCFY6rds432Qk01njv/AODo0152NSk2u8u7b+TVT0mEZOz0oRUnnCOhVp4VLG2P5M+EpBLIl0Za42QS2ZyXqmc3vnFdvnuW44ylw/I24xl35NFFJbMXJvozPTwX7pZkycaFH7JqMG8+fsbUl2lwJQj2DlIg9PCT7DenrS7FuI4Xuf4E68x3buPyV8cfonnL7M8tPGT44fyQdN1edr3I1pOOcPuNC+JPor5GZoaidbSknj7LlOFnK4+yTin4IqqCllLBUVJaJbiyeOOBRl7lkePhsjPw/KLsgtFkohOdnCWGTUbGv3RX1gXO+h8a7LHwR3L5IOufiX9SLp5w3JkuT+ilFfYpamMOM5ZXPVpc+SUtDued7X5IvQL/AHZ/oYyeV9G0fiRU9TZLlPjsVXaqUXGM20sd2+DQ9FZHlS3fRRPQSszujFZ8syfyUaJ4ymWtbisOPKeM8HLv169RtXSioxy93z8I0azRypWdyaTyss4uor/UQm4J5XhtZ8/3JhJt7N4xiXQ/1HGu5xurVkE+GuGbP+Kx1MW6bfTh8ZPH3JqXYsq3SxGLa/qbvGq0FKz0T1yjnNnfPJGGuxhqcjm421YhFyz3TfJXN2VpTrhJfL8fgUYRIk2ujv6fq7hNScpLPh+Tq19SV/GMM8VVrfUa9SCbXn4OjptZGTyp89s55G8TrRHJN7O7dNqzslld8GKy5Qb2P05d85wWRvlZBefsovqqvhLh+p4Rycaezazf07q1lcvS1c1JPG2R1nKN2XHB5Pp2mt1Ws/T2+2KWWz0+mpjUtsG2lxlm0pOqOPLxT0Xx/bhrDRarOMPhEEvLBtJExbic7L16ePBRfCHdNGSTnbPhtRJwo2yy5N/1G5qSqh0RnEr8mmUcnL1fUKtLe65prHJCTF2bduRuKlFxlFSi+6fKZio6vo7WoqzDfzwdCO2SUovK+SnFoKPP63plOl0nteGpPGH8vjj8HF34n/7Xg9b1XSLUUZUtrhzk8rKqtSwsvkIyvszkj0XTOdDV8tZ/ybZy9Ot48+TPpKvQ01NfnYn/AH5J6h8qPhHnS/uyl0U3zzRYv+lnm9fY9ih/uZ6GzG3Hyjzetg/1EIL92P8ALf8A/g6vFSsiRv6bDZVJy8ljtjLMM4fgiv4VKivjBmglZKWVz4fwXXJtg1o0S7Jksp1p45MNOt23Tpv42vCl/wDJsTW3j8hKDj2S00USbUkzRRqraJZjLK+H2KrI5iOKeMMdgdzS66vV4WVCfw3/ANjXZW8c8r5R5X3Qlw+TbT1HURSirHj7NFkrsdnbhYsJNkbd6aaju48mOjqMZySujh/7kb43V7U4veV8kWhrYoxsu9vp7U/KLoU0aaObGpS+iqy+xw4eI/Rj3OzKbbl4QuX0hi6hrYt4UHtXhHOsgrIKdlmzjckkaXCUrNrfnkydT087G7YZlhY2pcJEcbewFK2VU3Cuck9vLS84NFPVepV6ZQhbNV44eTNOcK9LCeW7FFcwl24/+CCtq1FsVs9JN90txe49EkpRv1KlOyb5/fKSzyVQhCnM4+5p8N/5NfGzEXhRXL3Y/wAGW+6ihfxNrS8sjYBvsS/hyccc45/qKN7hNYsdknw4S7P8HK1PUvUlsq4h4bO70HRKqr9Xet1k/wBufCLknCNyNFF1bOrpotV75wUJPtHPYo1dzk8J8I0XWKFLnLt2S+Wci/Ubc/LOPc3ZLFqGprH2ZNmJtN4wTla0t0u3cI21X+6ucW/KTN4ppGbD09z8MthBNOEl+M+GKMcJvGfgUmo87sMLskrSz7ewOp9+32L1IepmLXPdGjvT3XD4yN2gKcKyXfEl89madJW4uUpLCx3Ku6eVglZcoaWUYP3Pgl29IZmcoKx7cvkSbXdf3CiKgm5vkU7FzhGlehGjRwdmrhl5Sef7HQ1E8ttmHpsnvk85xEtunldzCauQ29GHX0uLjNyhLe3wnyvyQpgsqUl7l4YarUWXzipS4h2bQq5yV0cyUoy4OpLVAdGFzjBzUknj9r4x9nPalKe7u85ydGVOZKKaf0yNVe1yi+GvJUlQEKW5RSTa+UO6ufEpR2p9jVCEYL3YUV8ktSpWbYbYxj3zkiaVWDMPUobHTbF4exMc+qSrqjitttctF3VIYrrh3xHGTJRBXUypfjsGCf4ji0pbIV9UjK3FkdufOcnTrk+6w18nn50Qja4T4+GaaNW6Uoyluh/2N5QT3E6ZY9XE69c82Z+zZfqpV2RWXGKXGDm02xbTT+xazqmklCMXcpTXG2KyPCqns5pptUjoW9TWV6kt3jJRqNXF17oPJTo9OrJK6x+xcpPyZNRKK104riL7I6Y5ly4oyeN1bNmh1UrJuMjVfPEGYKYbJbkXXWZgdCZm0cnVy3WMoLNR+8pyYS7NF0KZEmyJDKQjZoOnz1sm29lUf3TZPp/TJapO2b9OmPeT8/SLeo62Ndf6TTeyEeHgwlNt8Yl1W2ZdY9PDU7dKnsisbm87n8m3QajlLJxzVpZ4kjphrRnJWeqqluiZdPN/8S1EZd+Mfgno57oIyTudfWlns3j+/Bu3qyccbtHWAHwsvsc7UdXoqk4wzNr47FXW2TGEpOkjpI0QeYpnG0/VY2RzOG34wdbS2Rsre15zyhck+i3ilDtF8WSUk3jPJBFmOBslAAAMQCGIAAAAAAAAAEAxAAAAAAAAAAAAgAYhgAAIYAA+rahWxWDkF9kt0DP5HFUqJnK3YMiyTExkEQAeBiEYtfVKWH4OgojnTug8iZUezi1VfR0+mxUL03xwVKvax7nBprjBEujWLp2d92ZxguUXtRzdNbvrTOhppwco54+WefJbo9KL1ZdXuXPK+yMoznPHMmWSscsxhL2rwWUzVUH7vc/AuN6HdbIU07ct9y3GRbsr3BktJJUS22SWEGfgS+x7olWTQm2/oMfYnNZ7kovKx4Etj6BA5qIS4KZDESlZw/g43UrJ3uVeNsccYfd/J0rf247mHWamCcfSSxjHC7s5806Rvijs5dfTK8+6Tll5k2uGdiiSqioUwwksYRj2SXtcXD5yjr09q/Tawo4w48Izxps2yP7J13KSSjW445f2N4baW5R+Hz/5J52r3Y/p5LIqMYttpPxg6abOW0jI60mtymiDTz3y0bOJLjH3kg4JPkhwLUzOpyj3yQ9W3dh9jYlBfyxE5R4TWCHjf2P5F9Gf1bIrKb/BJauOUpLuWuNbX7UVy00HylgKyR6YXB9otVil2l/ccX7u/Yz/AKZJeyTJQrsi8yawWpy9olxj6ZpTyNPwQSTQ8f3NbMiWSLf1kaXK54JDAhCaSxjDRPdlFdkJSXBBylCPvWEF0OrL0+RmdWZ5zwhu+MWlkXJLsOLZfx5DPwY7NZFJqPf5K1rflcEPNFMtYpM37vsjLDRCm6FkcxePyTzFr5LTUkRTRzeoUb63t5Z5nUabEszj/TPPc9jbDcngwXdOk/ekm1nGVnxg5pQcXaOrHk1TPEXVQUHVs5jl70lmWXwOWkbrThXLKjy8Hc1HSbE3LZjC7mG9auuvZFwwstLb8gp33o3WujDCOyKcotvHB0OkPT6tWaPVT2ObzB/Euxy9RqL207a0muMxXcoV/o5dclif7srtyVGNinuJ2OodB1Ol52bortbXx/c5Sl6FT9WvMt2FLPHj6yeg6F/qKaUaNRZGyOMZ8nZ1HSum9Vhv9FRlL+aPDKdx7OVTrTPJ6S+6LUluVbx732//AHhnWqbuSTj7sd0Tt6AtBCM61DUOM84nLCa+MGvpenvjmVkIwXhGORp9GqmkrNGg0+XG2yOJJYz8nShUkuOCEH4RYjPSRzSlydjksJEXHJTZqU57Y8tFlbcuck2myCWz6ItNDssUIOWG8eEiT7DArPO/6n0rl6d8V/0s9BJ4Zm19Sv0lkH/tyClTsqLpnia65KS29z2ukj6Olri+WlyeU08l6m2S7HqdNbG/TxlH4wbZHZeQuy5rDXDODqtF6fUI1Je2ySx/c70Hkrt00bb6bX3rlkwa3Zi9hbFK+PwonP1OpUG8cs2dSvjTl+dmDhTnu58nM8dzbJbG7p2PllN1WdZCxr+RPP8Agtglk1S00rdJugvdDsaxdPRKOdfPwZq9SqpyyskrJ5yYW/c/lnRjiJsjrJyu1DnGHfwvkem1tmnkozTcV/K/BL7NGMpW4ynw/wAm1pqmjRStUzVVqqb17LIpv+VvDNO1JLHjycS7S1z98U4y/wCklTq79PNKUvUj8S7/ANzKWH/1Ynjfo60o7ufKKZboT+i2nUValLbLbP8A2vuSsqeH/cw3F0zOvsK5cGmu2UGnF/0MCbXYtrn4JlH2I7eksdv8N8r78E50bZKUVho5VU2nmLwzqaXWbnsuaeezNIZF1IpMg6lsdj48clKqqlzOW2XdZzhnStuTg6YR/hvu8d2Yr6Yfu5k/GC5NJ6LMF2m3VSbxuSynhcfRheksr2trGc7Vn/8AeTqWKU1taUV8kZ6WzUUOChvs5ccLvhEqQqs407F++xzcsYXGV2+zD1i5211RUotR5liKTT/K78L/ACb24qlyks7f8f8A7g40rfUtk0v3Psjpw/4XjSZf0XQPXauKa/hx5ke1qg7Jxritsey+kYujaBaTRx498+WdfTx27rP6I48+T5J16HJ2ZOtpVVwiu0Tz/Nk854PTa6n1tLKMnnyeZbSTihpUZMbeZcHnLJSqvltbTTfKPQQfJwNXxqbPnczr8ftoqJbT1K6trMty+DR/xGM1ymmczCXj/IuPwdDxRe6E4HSjdGcvbYk/vgu32ww93HynwcmKi+75JwtnV+18fBLxr0L4zqPV2Y2+CDtlPs2UR1VTj7sp/gg9QpPbWnl/PkzWP9E8WWzulF43BG95zltmjS1afbL9TU1xlPLyjN6EXNLO1Pz3wVxS7FxOr0i2Viu+ok9XdtWc8kOkVuvTamSaa9qyiGvj7P6cnI0vkFLTM7nug5Rkmn3XkKpNNYfOTPS2srwXxWJZ+TZqiT0enlC6qM2sSS5yyi3Uwi5Rjzzw12Rk0+oikoSi3GSwvyXQioqSksJ84Jb1RY5ObSVnKkuMP/JbfF7opcKK5IwSlFSi+0sZNNkt7aXDbxgn/l2BV1PKjU/+k51LlGzcu+TodVlFuEUsYXJjriq/4kvPZGa/FUiJdi1umjquU9s+6b8FVfTNRKSUZVy/o8/4NU32kuEzLcrKL42UOXPOE/JtjyXpnV486/FmqHTZXVyVVv8AFj/LjGfwYdN0jU3dQjD0cSTy2+Fg11a+71nC+uSsTw5SbTR1l16jTRfsWPpZZ1dqkdEoJ7Rhc507658Si2sHI1Fs3c3LiSZ09Vqa9RfO+KaU5ZSfBh6pOuVlcor3OPuwY404zaOKaNtN26qLyQtu4wYtNbthtYrbcncpaOetkbZ5kR7kG8skjNstDwdDpXSpa6zfZmNMe8vkn0zpFutanP2U/L7v8HW6pbHSaaGj0/tysPHhGGSfpGijW2YtZrK41urTLbRUuPs8/JuTbfLZt1T21qHy8/0MeCMK1yJZEuo7orwW1Ygt0nhLydC7JZ3KNTXptPvtlheF8mDUap23yuzhte36OVq9U9Rtafsi2kv/ACWae3MMS58FyyejpwYq2/Z1dT1S26tR/avOPJj1UdslKP7Z8rBTlSTx4NmnnGzSW0yxx7o5IlJs6oY1BaFQ+HFPk36PWz0tiy8w8ow6OGVKY9XL04qP80vBURSjy0z11Fsbq42R5TL12OP/AKfsctI4vnazseDoi7Vnlzjxk0LyMQFEAAAAAAAAAAgAAAAAAAAAAABAIBgAAIYCABgAgGc6MvDITWGImnlYZRmVg0NrAYGIjgkojSJxQCHCBao8BCJbFEstIw2U7ZiVMZtKXC84NF6zMUUSWKqlUtqDbh8sm7dnkmv24zwc3VaiNduyWV9nLkx7OzHkVUdbT2t8o2VS7uRzdI16MZZXJuqTnPBjKLRvGVmqD3LLeESk14/uyEFGHjIrJxi/j6E3S2NK2V23bXiPLFXPPC5ZVbLf5wT0kVlvwYxcpSNmkommuGPc+5du9uML8kU1+ESjsfMpYOpa6OZ7Ivkqm8di21x7Rkn+SFigkopJtct5BgjDrdR+ngpzi2l7ml8IyarfdqIXVtNJppNZ4fbgy9VvjqWovdP3Ywnw0u5XRO2dNrlOWySWE2+X/Q55yi9M64QaVnShBwtm7lJY5wlnJv0+qjs2uCSfZ4wYaM1QWa8z24b3N4NEovOFYpeEpLCx/wDIRddEyV9muN8GopYbfHKwS9SE87ZR48ZMa07XCc0m+H4LFoJYalNp+XkvlL6MuMfs1KUe0nHt3TIucMZWfj8GSULcRTfC4FlRsinPEf8AuJ5f0NY/2bYLcs44Gor45Kq7E17XlEvU93Kx9mqaM6YOlZ4bQpVzUfbJP8kt6fkalkNBshFSUeVhjzJPtwTwxYa8cDoVgpJeRS8NP+gYb/lIySz8AwRPOPIpSaWUEFFduRz9yaXcT6Gih6hptPj6Xcpt1tiltVfD/qX/AKZ7tzfIfptyTayzB/IzZOCMs5y2ZeEmZdRqfTW6Ed648nS/QuU3ua2Ndim3plOcxXP/AGMpQnVmsJwujCr3ZxtSf4F6kFLG002aT0oLbHny0YrbKq5f8xp/a7GDuzZOL6LIXuElg6On1ULMe9KXw+5wrLYYzGzCXkoVuyLmrVjtufdfZpjlOLJnjjJHrG/tY/JL1FhHhbNfqZQa3WbXypJ4NOk6jqYQio2Nr5kdXyNdox+Bemewk1LukzHqtHTampRw/lGGjqj2pW4cn2waqdXCx4ckjOWWEnQlinHZx9b0qcHuj7o/9jz+u6e098FiWe3yfRNkXDw0zBqen1WPOMCqUNouORS1I+fw0dm9yjFw29/jk9P0/X306mNEJuVLiv3Rw845M/VNLt1EYV8YRt0WmUYKbXuxjAPJKWkKcY1Zf68tZeq5vhvsdOVlWmoUsfSRweodS0/TIuVcoy1L7QXZfk4Op65qtVZVK5pxg87VwmXHDKjkcktI93Ra7+3CL7p+lX9vg5XR+p0a2mMava1xtfcOsarfdGqEuIrnDOWScexWX1tWahKL/JuaajiLwcTp22MpXWz2xXCee7Oh+sVnEOI/5ZnFBZtonFPFjxIdqy8p8IxStqn2lhrwRVzT/dkfy6pjo0tpyx5I2r+HJfTMk7mp5NELFODXyhxlYjxO5q2T+zs9N1np4b/a+6Rx51uGpshLKxJpl1drrr4554O1q0dLVo9bGWcNdixPKOFoupSTUbP2nYhPKT7JmDVdnO1RyuuRsjJWd4Pu/g48bHnB662ELqpQksprDPLavST0mocWvb/K/kzSS0ZyXs0VRysnU07Vemll45OXppvakR6jc/ZCLxhZM43zJRi6hFV3ya/bPlGJxz+TXZ/Fr2vv4MsX4Z1x6EJccF2nll+lL9s/+5XJZ5O1/p/VQhZ6EtOtzWVYo5f9Qk6jZUVbMN2lenp3uWW5YivlfJknXnEvJ6PrGPQVyXGcPJx4zrUs7V+DbD/9keSNOVOmcmUZy1da5Sz3XB1V1CVOFat6+fKJ3umVWYr3Lt9HN1EsvAskVKVNGeRpvR1q7K9RmdL/ACvKF2lwcWuTi8xbTR0KdTOX7nuMJYq6Io6Kkk1l4yWxs/wY67o28fta8Mvin3RzSj9iOzodSppVz7+Ga50fzQ7PwcCubhJSzjHY7mi1kb47W8Tx2+RxdaZpF+iudE8/tivspnCaWNrxh9jrJe1cEJwz2WMF19Fnh+rxWmi47cbn2+iHTOnV2XVTkk8tNYH/AKluVnUXBPPprD/JHoOodeurrlL2S8P5OuP442OE+KaPXwi8YXBpcXXGKffGSOmgpTX1yydr9S1uPY44x9kFFkZWJwWYprujgdT0Dok7K03HyelUeMGe/bZBw4cvP0bVSEeSpTcjlayuD1dmfk9Fq6Fp7nFLhnmeoNx1tjWU8/8Ag0wbky8TUXtE/wBHOSzGqWPwVy0d6/8ATZOnqepqwt7aN1XVptJ70/qR1fkjSU+XSOV+lubx6bJ3aS6mCc4cPs0zt166qx/xoRS+UjBrbIz1LdTeyPEWTzlZkrs5bF5OpJ12pqcVz5Mr0i9eNcJv3fXYqM0xWW6P1JxbnKTiuEmzTKPI6K/Tgo98eSckc8pXIR1umVY6VdLHdmDWP5R1eiy9Tp9tPlP/ALnL1XFsoS7rg51/dmc1s58o4fCHBPGS1xiovGckJT2pLGUdF2Qb9NGEowU57e/OOx0a65tf7uMZS7nDr1jhBxUUn4eOUb46my2KfqSx8Ih67KNexwhJtN8/tXCyT0ylKadvZfJi9W5rbl47s0StlCmKeXPuZSbehohrZudk2US5ivwRzJyef7Fn0SyWThJxik+cckvU2wnFYSfyk+CPgFw/olOtjjKjnarVwdihWuVxJpeTuaLQaeuELnmybSalLlL8IojoNM2pOpSb5ydCpuLxHGEsJfB1qSktGryNqiGp6fVqoOS/h2L+aK7/AJR53Waa3T27bY4fh+Ger3ZS8MhfVVqaXXdHK+cco2hJx0zJqzx6k4sbeTT1DQWaK3D91b/bNeSXTOmX9Rv2VLEV+6b7JGrkkrEk2zLXXOyajCLlJ9kj0vS/9PxjizWrM/FafC/J1dD03TdOrUaY7rGvdY+/9Pg1txhFyk8JeTCU2zVRSM+rvr0enc3hYWEl5+jzU7JXWyss7y5NOv1T1Wob/kXEUYdTP063jhy4OaT5PihNmPUz32trsuEVYG3lglk7YpJUjMEuDJqb93sh+3/uW32rDhH+rMclllGkI+y6qKemsb8SWP8AJOnu/gjSs6S36aZLTe6xL+pDOmJrjFY2x/d3JaVN6hLx5FCiyUsrKx5N1MatN7pPMmVVnReiUnDS0rPj/uYVY7rN0uW3wS1Vkr25PhLhIoo9rcvgv1RC+z1f+noY005fMjsHL/0/HHTov5Z1DfH/AFPLyu5sQABZmAAIAAAABAAAAAAAACGAgAYgAAAAEADAQAAAAwA5RJBgaRZmGMhgeCSQgIpE4oEiaQDLYLgsSIw7FiJZaKbas8orUcM2JEZ1prIiihI5/VaVKltV7peH8HRFKKksMTVjTo5HSNV7lTats12z5PSaTbuTkm19HFv0SclOviUeUdnQp+nHc8PHJhkVKzoxO3RrclJtKO0x6hy9Vp+DRK70020v6lMnK+SfEUceT8tI7Ya2UKLlx2N1WyuvCjjHllKjFSaj7scZ8Frl7V4fleAguI5uy+NlezhbnjxyVWSc1nal+CUOI4yOxuEPdwjbsx6ZTwlw/wAnM6ldfJ+jp/2viTXf+ho1OrhVlLl/TM0mnBS/3dkjnyZfSN4QfbM89IrZwjslDZ8ybOlptGoxUsRa7JPyKh5jsxznOTXGqUVHD4YQhe2Oc30RhRsltbcU14HLSOaaxjyslrUMtN891gti2sTzueEsLubqCfZhzaMsaZVxUoNt/HfBfCdqi4yry288DbmpvjDffkui/wDd38vHBSj9EuX2YZxe2TkpZbKbK7NiTWF44N9i32bVFYz+CMs4eeY+Fkzljs0UzDHfCOI9/LJbvk0KLlnxghKCaayZuEl0WpJlcJL8fkm5zj9/gj6UUuGxuLS75Bcl2J0+i2Em18/JYpJrkyuTxmL5JQt45TNIzIcTTlIN2SpTb8ELLEmlnDyU5oSgXbI92sfgexJccFXrRw5LsZLNZJyeOMESyRiVHHJnQ3JLDZGWprr/AHTSOLfqZZ/e8/TM0rZOXu5MX5NdGy8f7PQS1dWcKeX9ElKD5lPJ56U2oqUZbX5RCWosUVix8E/yX7RX8dejvam+FUXlo4upnXent4eeGiietePfz9ip1NT2tf1yiJTt2jWGPiiqzRWyn7VLa++GYtTTbWmsP8Y7npKNVDZzglKVFrSnWnktT/ZL76PGaic3FKSsgnw+crAU1bMehZJvHlcfg9fZ0nT3LMFg51nQ51z3Vf2NucvZK4HKr1FtWHJZa8M16bWTumsRz4X0bLOm7aHO+PKWDJ0aEf1NsEuEc7qbqi+fFWej0anCn3Sbb+Rzm+fLFXlr4QWOMYv5OlQqNHHKVs4+tps1esSxsjF8yMPW+rw01P6PRv8Ai4xOxePofWOsxprnTS83T4bX8p5WTbbfkvHjS2Z5Mjegcm3lvLFkRKuDssjD/c8G5idnpu6rTRkntcsvg31yM0IqEYxj2SwiyLwedk3Js0Rry8Ll4Rs008powVPdx3Olp9JtxKy6uH03yYcQLoURVcpSk/ohGOH3Ojmn0Ulhr6MPCswjCcUpFEJfY6pYl9Fs68IqfA4qmByut0xhqVanj1FyvtHMlKPGf7na6xFz0e7GXB5/B52U+ee32ehidxN4bRvhfhLCTS7nQo63GEVGcOEsLk4O/jEU2LLT5Rbin2NxTPV1da0U2lKza38mu6ivXaf2SjJd00eIm0+McnX6LrrNNtrcl6e7n8ESxJoiWOujsy6NmWarYxj8NGXUdB1M4ynG2E33UTvQlGcVKOJJ+UWrhckRxpGNI8HOuVU3GcXGS7pmNwctQ4RXLfCPe6zR6bWRcbIJS8SXdHj+sdKv0N26S3Vv9s12KiqZDj9HW0nQo1VwnfB3TazhP2r/AOTpad11+yMIwX+1LB4uq62v9lk4f+2TR3egam/U6n0bX6kIxbzLlr+pz5scu7Lizo9bhFdIta5xjt+TyOWe71FKnROuSUlJYaOTrOiaSuCwpwk14Zr4udQi0wnCzzreIJee5ktzuOnrOn3Ve6H8SHyu6OZNPPJtGSk+SMeLTIxRbVLZJY7FS4wST5KewNyl6Vql4N6tg+0ksrgwqCshHPBt0NVU4zjOKc4dmzlmkwosg8rCkmThOyqSklhrthllDrfeOPhLsWWwhGO9tLHJzt7Cjq6Pq1NkNt/8KxeWuGYOuf6ko01Lq0lkbNRJYTj2j9nI1OvcpzlGtc9lFYRw7llvcsP7OzCr/sUm2UznKU3OT3Sby2/Jdot71lWz925YKFjysnV/09UrNeptcVxcjoyPjFsSPbaSTVDeeXwCpjGe5N/3K9E808/LLm3u45RxQ3G2UQcMt+6Sz9kNqikksFjbyVzaUgbA5/U6ouvf5R4rWpWaqxr/AHYPXda1ap0zb/c+Ir5PINNtt92dGBVchXRRsFsNG1P8mrp2iep1CUv2x5kdLnStj5WV6Hpd+o5T9OH+58I3z6PjiOpjJ/g32xm8RgsRXCS8EHDxnDOSWaT6FbOaukauL3RlGxLxkUOna1WucqXz8eDrRqmo8Nko+rD+Zk/NMDmenKHEouL+yMjsxavi4XrPw/KObrNNLTWbXzF9mEZWBs6FZt1Eof7kLrGmcNT6kHjd4+zLoLfR1Vc/vk7nUq420p90nl48EvUhNWjia3pes0lcJ31uEZr2y8M57hJLuzravV6yVUdNdfOdUeYpvgq0/T79c5R09Tm4rLS+DXlRD29HLkjTobIue2yTjH6ITqcW01yWaWp73xyU2qEdTT0xlZuT3RXL/BXqrnZqUo8JcIjK30oKFcufOCnHGfJj6BlkZem5Lu2Lcu4or3PJJ47IkRNcwfJJcpFcW/TaLYr2kMDXoptNLvzxk39OtVmpvqsh+15WV4wcvRKVuqhGKbw8vB2NX0+MbIWwU1NR5cGzfE/RpFeyzWwpqjHZl5+sowqxZW3t5RbVufaucvDfcjqI+ntcsxeO7WDpYnssjpoaut12JOt/uz2Rrorq01EadLDbXHz5b+WYar922H7YfHybYySgvJm5WWkaFh8L+pz+qaqLh6Fby/5mR1evUc1VPny14Obvw2+/5MMmWtIGVOCi8s5OsvVl7w8xXCN/V7XVp4xhiLs74+DiovBClyZm96Lo89iFtjxthy2X1UylwuTZTpaapbnzL5OxI2hhb7OfT02+2OEsZ+S3/g7X77EvpHQ3zaxHhfRNR28yY+P2dKxJdmKvp1cYyim3u4Zoo0FdHuxj8ljuhBtox6jWSm8ZwVxQ6S6L9VqoVwcILn5ObK2dskvASe4v01O55wDZRCftSTLJ1bdPBRXukx+i9RqY1x+To6qpU206apbp45fwL3QpVFbO70aHpdOqi+HjJtyYqW4Vxj8IvjYdMVSPHlK5NlwEVJMeShDEAAAAAAIAAQAAAAAACAAAAAAAAwGQAMBwhORXKxIALHIi5pFMrCqUxgRSGkNEkhmYsEkgSJJAAJEkgSJYAZKstSKlwy6PJLLQ0gn+1jCXYksyjE+JBkYhm7SuCj7v7GFM3aSEZuW7sjHL0dGHspmnO2LnBquTwmu47KI1S4k232RrujGLjKMEow/yzNFysm5SeXnscXBLXs7ubasurr2RXPPklhccE1W1XubCvbl7lwjTj6M7E8N7YpS/B5nqmq1NWusjG2WN2NuePg9JY++z2r+55/q+nU74zWeWstGOa9UbYavZlpdkY7uym8ObZ0JxU7IbJ7lhcJtlEo1qx1yvUa4rEW1lf1x/+8mjRzopc3LOc+xLtgxUKdM3k/aOjpKHHnu+2Dbhr9y/HgqjZmtehifbiM0U22WwknLu+cfB1WoKjjpyZqynjMV+XyWRhF4xJfhHOeofbd+eCcb3FZ2uS+cDWRexPGza4S74yv6EJPby1tZk/WRTx2ZdC6E453L8lKafQnBonNpvCxgrmmvLf0EbVJ8c474JOWM7k0vwFphTFGzbDDyslTln6ySVsZcJokoJrwRJ30UlXZVlYjjOX3JT4bj3y/8AJYo57pcilBZx4Ja0Unsr+VjkIrHOC2MVtSXf4E6+3uznsLgPkJNrw8/CK7LJ49sG2+xolCVcY4fOexRdLMse5Qw87FyEo0gjK2YcamcnHCil4Izrsi1nu/lGqiN8k1GeYpcZjhmLW1Xb3JZlJePDMJQ1Z0RlujPKdj1HowipWfCIai+dFUpzq7d2vALfDffFONrWOfgwWaq2Nbi0293CfkUMcX2zRt+gu1PtVkt0VjsVQ1k3HNlq5eMFdisvrllYnJr2J+fkr9FVSrkuZ8Sa8fg0cI0O2dD22JZj7vsbhGD44Ffarn6qb9SXMkuFH4wZZ3WenzJ4zjL55OfjbLT0bI6uOx4STXHL7ij1OFbW6Mnk5005TzlJPnBoVPEXLH9BtJbHSPSafUKdcZwy15+jUp7lk5HR3KNr5bjJ8pnenGO3ODqxO1ZwZlxlRkuzbFrHH2cbQUPTdTuT5T5TO1NpHD1eoWn1dlspYil3KcUnZmpao6eq1tWmr3Tkor7PN9R/1EpvZSm4+WuDkdT189dqHNyexftTMRsoX2YuddDsm5zcpNtt5bIgW0UTvsUYLLNEjNv2aOl6SOp1CjNZj5OvbpNHTL+Cl6iOZFfpbHCuUnJd/hHQrg664JtuUlvl/Xsv7CyzUYV7Jim5X6GkW21SpkozXdJnR6XVVZROUq4ykpeSWrs9yyk/po8mWWpUb0ZunwfqO1r2wX92aIxpcs5lH6XJbXW7a1mSjHwlwifo1x/mRnOUm7QDhdVWsRi5J98jkl60ZVvMZP8AsW1aJWc8kra1pp1cZWcsni3tgaZ1rYYbY4Zp/WQt4j3KbISnyufwU2vQGSaVkXCS4awzyt1aqvkpc4fZnrnBxfKaOP1vRObjqK4/U8G2CdOmaQdM5G9Y4WCuy3HHksccQXPPwUNRlPh+3ydqOhMcG3z3x5JrUzi8pYZDziKDY2+3JRdm2jresoWITx9YOjov9T2p41FbmvmPc4Xp8YxlvskX6avC5ygaVA4QktnttNq4amCnDOPhrBpca7obLYKcX3T7HldN1Z04UUmuz8HV0XWoai2MJVuGXjJi40cssbXRrj0bR1RmqtPCUZ/uUu6/DLdLpdNoYyVFShKXd92aYzj/ALhyVV2Yt5l8p8oxyYnLaZCdChBWJOftX/co6jpXd7oSy/g1KhKKxNt45yNYXDMIwdcZIb/R5ycLK21KLRXqqNNfXGE6YuXmWMM9JdCuyPMU/syXaCua4WJCcJQemHZ4vW9NnRFzrzKv/KMK4PT9bT0uhnB8Sm0v6HmGdeGUpR2YzST0dSqOIJvlSNOnXpWqaf8AT5MGi1EZRVVj/B0Z1yhiSWYmUtSpgjt6Holmok7oy21NZg35OX1Gm5XTqmtux7fydPoXV5UJ0yjmvPCz2Otd07/iOq9axbatvDXdmyxRcbj2B4uvTeJPK+i99PhqqLIyjFYi9rfL+jo9Q6fLRana/wBr7P5RLR1qu5K1Nw84Jbp0JI8DJOM3GS5Twdv/AE37f1EvpIr/ANR9PlpuoWWVwl6Fj3Rk/wDsXf6ZaxqIPvhMvO7xNhR6vR4/TQx5Lcd0jm6O70LXXJvbPmP0zWlbOzfu2+GkcsZLihls1teX2M8+zky18cvl/ZRdYozhFd2xpcmBxdXpv11qnN4iuIpma3ptKi38eTvatxjW03nnk4fUbZQjsy8y7I3prSZDORbp9kva8nZ6dWqdEm/3zfLOJONm7vwd3Sy/+zqyPK3xQI20xeHkudFWFJxTl8kaGm8SeEWzok37XlGaKM8a91yil2Ra6k1+3ks09bcpP44LlGPaT5EBmjRBctZMXWopaNTx+xnXbSXBzOqS36O5fRSSsGeejcs/B2dPrJypW6TafB57s+3BfHVT3x5UYrwaTx30RZ0boSWf5sLK/BXRqtTpXJ02yrc1huDxlEbZy9rcsrHDHXsmuGuFymZq0if8Ko7lJTzznKbLoySXt4kyDlWpLnJo0unlqbEqo7pPsgk9bAqUMvklCGZbc8I7Uf8AT2plFOU4R+jTpOgwqlu1Mt/wkRZfxs88o8si7Nr47nqdR0vTejP0qkp49uWeNvuanKEYNSTw2xwXIHCjVKxRinJ90b+ly0uo3KcJy2rO7wYeidLlr9Tu1O5wjy8+T2EKadNQ6qoKKxhLApJLRUYe2Z+mVU5n6Fagv+50LYzzBLt5ZT03TvTVvLUm+7wbJF40+2aijBLuOyqu2O2cVJfDQlImuTpTTIOZqOkpz30S2v4fYxX6bXwahCvKf8yZ35zhBZnOMV9szW6+iOVCXqS+uxE1FK26EYdP02rSVb7cSuksLJmt6ZVKSaTSx2T/AMl1ls7rN03lld2uVC4e5rwccfzlUFopJvo53WOjytqhOuxLZniXk5VGhgopzeZZ7Ltg6Gp1durlmcsR8RXYrgsHoYsTgqkzohhUdsl6cVFJLBFxSJpbmVWT2SaNzS/RdVjY5S4+DPY0pcyyQsvxDl8GK3UZ7cjBuzRZOK4MNs/cRldKRFvPICRZCSclu7GuV8cbacpmOC3HV6Zo47vUu9sV8kNlWltmjpun/T0z1d7xhcF/Sou++zU2cvwZNfrFco1U/t7JI6/TtO9NpYwf7nyzTHH7OHyMmjUGQEdJ55ZGeCyMzPkaYBZqUhmeMyxSEBaBFMeQGACAAAAHgAEGAykJyABg5EHNLuVyt+AAtb+yuViRTKbZVO2Me7GNJvoulY2QlNLu8HO1HVKq8qLy/hHNu6hdbnD2r67kuVGscX2dm/XVUrlrJzdR1Sc+K1hfLOflt5bywJcjVQSPVomiGCSZqcBYiaRWWQAZLA8EtvAhFUCRZAgNMARcim6b7FifBRb+4ksrGADAEaKp4sTzx3M5ODzLD7GOVOrRthdSpm2/Vb0tjWX3+hVLC+ymMVk0VLvng41bds7XpaL4ybSzzjwRlZBzw2l8isW9Y7fgzzjGp8L+pTYkid9m2DUU1nyzzmrtnZY+6in58nWuse5xU+/wUXaT+FByistuSx3Oecm3Z0Y0o9nMnO6T9CEFiTTsbXb8GuvRucZSV8Y47LDbZp0tfo+5xU5eN3Y2UKUFKONqfdKJCjy7NHOujHpNBOFylOe6tvv5x+De9PHdw3j5LqlHfFuL2ruWNVuzCyo/LN44lRzSyNsyTo2rHjPct09TjFyxLvhNMnhSmlnjy2W12RUdkn7U+67lRx07Jc9EbYN5jOMX+Y/+THOqNed0G8rjbI2xsg54zjGeStOOHueXkcoewjKiemUPTT8PjCXdl87a4y2uSy/HlGauNbikpvPn6HKDhmUJZ2l9IjtkbKowhGTXuby8BWkmvOFyySsnYuVFuP8AQpw1PMo5+EiKSei7b7NL/iReIpY8iqxlqUuPhg0ot7+E+yXgi/Zanw884K9kllsYLDrkk15KY/8ANc59votm1CUpS7ZwyiU5elucefj5FKkNWy31d+Ftz9jsSlxCOH5bMteYxTnJpSWV9PJbltvbJOOMoXK1sfGnolGLeYy8LA5VKXHgq3v1cRfHyV2ylTb7peM8MhyVbRSi7LXp6VHG1GazS1SeFBYFTe7rJYlxEvjco91khwi/0UnJGG7pcZS/hxS+yi3pEVXse1S+UuTrvUJ+BepCXcXxRXTKWWfs8zb0+dSais/Zknpm3zFpruetnXCfBh1Okcp+1Y+0YuLg7N45FLs8zZXHGIvlE9PW5vbF8nVt6XKzDbbx2JR0cKLINV7dvDa8hdovkvQ9LG2jEovhLydiu/1a1zyZ1CLj8xaKtKtk3h/0LxqUXXo5sjUlZZrZenp5PJ4jrGqd12xSyo9/yei/1Fr/ANPQormUux42TcpNvls64q3ZySdKiIu5q0+hu1H7IPHydbR9GVX8S/Dxzg6FFs53NI5Wi6fbq7EorEfLZ0r4R6Yow0zUrZLnPgzarqtsJSrpUa4p44RCpS27pvdOXLbCUlBa7JScu+hQhJt+ZS5bNENR6aUf3fLK2nhJdvgNn0ccnfZqjtdM1SqtypLbNc5NdtkL5cYbZ56G5NbTXRq5VbX3+jknit2WmbJNweE2vo0aOebU2tz+zn0XKzWJtNqT7Fzts9RvTvGPJmoO6GesrsVVO+eFwcrV6iWqsxGEo7X5OZ+rtjTsusk5SeeSyrV4klPLS7NF5JvqgOnDSxripLmTCTnXyXabV0Sguf7i1d9c4e3BnKEatMZRPUqUcMhUsxbZlnLEiddmPJMXYHN61097pX0w/csPHZfZwVBJNLwe0k4zg4ySkn4Z5fqeklRdJQWIt5R24Z/8s2hP0ZlYop/JDe32ZXt4e7uCfhHSaWWtx4+SdM05Yb4+cjq0lls8Yxx5JV6aEnJKWJLka2UrZfFQl2Txg00KUNrjn2/5KYVOqnflF0rn6SbWPCwQ0VVll2sulHh4nnH9Dr/6e3e52TzKXZM4VT9S1rGccPg6EdYqa3H9sku+OwmtUhShapHqpS5xgFt/qeC1HVtXCT23SSfxNmroUrep33R1Ftz4TUlNraZyx0rZlLC4q2eya+FlD9ZKKj6bb8tlWirlXU4zblt4Um+Wiy1oy6VowZ5r/VUL7YVyhW3VDLk18nlWfSZQU04yWU+6Z5L/AFD0f9FZ69K/gzfb4ZePREl7OFFPudrpevUv4VzW7GE32Zxlnn5HCeJLHDLlFSRCdHrY0eg967N9j0vRtV6lfoyfK/b9o8v0jVLVU7J/uj8nXoTqnGUHjDMccnjkX2dLq9CuUd3GOxx7YRhZiMt0fDOh1XU+tTWoZTf7seDnxhvq85XBpnlFvQkjL1muWr6RZQnnb7kvtHleh2vT9SjGXEbPaz1vurkk3leTx/UU6eo3YW1qeVgnG+ScGJnp7Y43L77mzT6hSjFS7vj+pztFf+s0UbU05JYkiyqW21fBxK4NpgdC6e2L+jk1dQ07unZZvklxHauCzqsrraZx07is8NyeDhuvUULEorHynlHXj+xNna/WVzhJzyuM5+jz+r1GbN+cp9vwZ7tXK3FMeMvHHklqKmpL7XB0V1ZLITnvw4v/AOTvdJip6OKf8rZ55RkpJefvydfouqxY6n55Iyr8QR2/S7JdmbFW1SuR6TST1DwuMeTfZRXXHbKWcGMYtqzSjHVUo0tYfJCVDlE1uyKWIorc5MlyoDM9PZjC4Mmq6fdfTOGUnJYydRv+5BpvOWTyf2FHmv8A6aux/wAyJGX+mtUuziz1EVh43ItjJYfJrGcn7FSPIvo+tqjh1bl9GWzRXwy/SmseMH0GuytR2+cd2RurU68qMePg04y7sXFHzvEk8Tjj6Z6P/TOgr3fqrJ7Yp4is92aNfRXZxOuO7/dgy09OhGUHLVTiovMU1wZuSeioqmej6jq4aPTStl2XBhq1/qd+c+RdWhTqqK6rLmkvc1HyYqnTp0kprCWEsk5JbVFo6yui1yVY0isc5aauUvLxycvUdTVWFCqdrfZRXBGGp1VqzKuFS+G8snS2ws6lmsjFt1VqKMz1d1rxuxH6M7snJYb/ALIcWkZTy6qI0joVamcYJZMuq61CmbjbPY0QVhz+r6J62pTqX8WHZfK+BYcjupPQ5daNFn+pa8Yq32P6Rp0+t1upqznYpf4Ry+j9GtrcrNV7E1jb8nasto09aTl2X7UdclOT44//ANIimypaeUpZnP8AL7sk5U6eDzJJGC3qk7G40x2x+X3Mje7LnLL+y4eJ7m7NVi+zZbr3KTVPC+TKpPMnu79yrfzhEd7UuXwdsYqKpG0Uo9Eoxw2DswsFM7km+cIzXatfycoocpWbbtVGtJR/qYb9U59vJTO3d9FTmk/kEjPlQ52Sk+XwVuQpPLDawFybDOSyuDlwkOqvc+xvopVP8S3j4Qh80iOl0zct03iKL9ZqPUShB4gvC8kVK7WT2URzH58HS0fSo1tTue+XwXGBy5M5V0fQylZ+ouWEv2pndIxWFhDNoxo4pzcnYAAFEAAgGA8klIgAAXKRNSKEycWIC5EitMHJfIiiefgTfyVSswVysbGBbKaRXK0qnNRWZPBg1fVKNPFuU0vyBSg2dCU/lme7VV1ptyR57U9f9RtVP+rME9U7Xmc9xDkbRxJdnd1PWV+2v3f9jnXau65+6WF8IxK1fI/Vj8k8jVKi7JJMz+tFeRevH5JGatwtxkepivJXLVr5CwPfNDRLBHGDoPOJxZKLwyH2T7oAL4y4wBXCXyWtccEl9iGIYxDzhGdyzJltmdrwZVLkQ7LQEuR5AYZHkiNLLSXkl9bKXZqraUdzNcOVlLv8lNcNqSLuYnD7PQ9FjioLL5l8HM112J/j+xvnOMYPnDRyLperOXHD8GWV+ka417ZbRFSrlPKeF/Yc7FdJTUcfbLIxhXQoQeOMy+2c2vVS/UcJyWGkk8c+CZOqRcVbbOvp6vVistYXlsuwq44+eeDneratCrW9nZqGOXntgo/WTfeecl8lH0S4t+zsQlh7t2MFnDpc08tdzmUX7nD34z3bXYv3tySSzuXGH3LUlRm4myMMxTllZ7Mhhbmu45RvhVFSXC7JPsVPUKMnnKk+7Y20JJksLnwxKK3YTx9ii1Jp7u5dCuL3YljDx+RrYuipPb7WlKJbBxVLkm3h8p+CqTw2gjPY35T7r5BMC1KME89mRbbgsMnJKW14cV/cXpbZrL/qh0KxR9yfqOXfPAnXhKW7Pyi6NawuORTjFJoHH2CZH0oqDbfK5WCULI2OMXFOXn8lcJNQm0sv7LNkfTjznzlAMpuioyfC2/7f/gzpNbVGakscJ/8AZmrUOPeL3Z/wYptqTdfHHPyjnyS4msFYrNRKmUlKUe2I4Xkw6m709O90vdI1OtKKzy/k4PUrs6hxT4XYzipN3I1bS0jq9Hn/AALJPu5Gmyx/uUc+GcvoNz3SjnKTybpT3epOU5R3vlJcDm6CCs02RnGpzbW1Fdb9R5T4XOfBRGNl6jCVua49ka6aZVxcYtYIVt2uhuktkP1UYvDJx1MZT2uLT+zPPTtTe7yy2UI7JW2T2rss9yYyyN7BqPo1ZT+iu6MWuERplugm3lFkmnBnSkmjFtpnN1Go9FNdjnx17jNyyX9UUm8+DBpKPVszJe0SuxM5vWbLdTZBtPl8It6f0dyxO/hfBp6yo6aEZKP83H0S0XUoTilJ8nbgimtnDnbT0dCuuFUVGEUkirW3xo00pS+CX6ultLesnK6/ctkIJ9+Tpk6RyxTbOHJ+revCbN6fPHYxaSO6/Pwsm+cNqTXZnnZXujtS0SjIax+SvJKLMrGWqTa44IvsRyG99iWARscXlF0NW4rgoaI7RDN9Nluqs2ucYx85ZtjVl8dkcRLHnk7nTdTG2hRl/wAyPD+zHLF9jRLY4+SLnPGMs12RzFvhL5MKtrlJqMk8fBz0Mmm33JKWCtsScpSSXLY0Be7GuUzLr5K3Sz3LlcpknNrhlOpknp5pvHGMmkG7RS7OLJZwkuTZo9LiaeMvzkz6WObknw/o12Wyrkm2sPxk9JI6oxN1qVbm6pLH33OXKWyy2ceY8ZTLJamLpk28Nf5CiUIRlO2O+ViW2H9e7LWjWOiMpWNKxvbD78v6Q6pSaw0+fL7I1UU+vFTnH3Lz/wDg3w02ljXm2zMl2SXCD/CnJGLSQcYynHjnGfknOUJxcbY5z58lsp1wrcYSTT8GZKTbX2Uoqth+ynU9O9Ktaml+rDPMX3R6Ho2nrgpXVVODtSe1s51UtlTg+M9zb0+WNVGNVk2sZy+TnypNUzLK21R3MyjWm1h/AlLPdkmpenhvLwUYlFo5l2cRe3wcr/UihPpU975TTX5OjZONVbnZJRilltnkOt9ZjrbPRq4qi/3f7mdCi6JbMOijp/1Mf1as9JvDcMZRd1DSaanWyjorfWo42yawU0Qk4/PPdF/pSS+jJzS0SX6NWVbbK3FNfR6TQ6mGor3Lv/MvhnmIWOuvK/Bfor7NPYrYvGeGvn6MxpnrYw35WMkVWk2vkjpNRG6tSjx8r4LLra4cicdWMxamlueY/nBwP9SdOcpxvrXMlyvk7l/UKlLC5ZRqbYazS+nL2yTzFmanxlaEeW6PrZaTU7J5UJPlHpraoTip1STysnK1HSW5eqo5a8/P5I6TWTpvddkNkX2XhFZayflHsno23U+rDEm012ONbX6drXqTi/ho9K1GUVJcpmfU6OrUR9yz/wBS7mWPI4PYNHn3pfXujap1qcXl+GyerolsXHMTcum+jNt2JLwyGoqnXHOd8fo6PltqmT/pxbE+Gs8Gjp+96itVr3KRqr087U3CtSj8ss6dCMNfGMq1GS8o1lP8WC7PY9Pmra1GMtsl3iX26eTy5PETk6W502+r3SLdT1V2SxFmUckXGjQvm66+/Jlt1sI8JpHm9Zr9a75bpSjHPGFwZ1rZc57kSxSl0xcj0N/VIVwcnL+w46qVunjbBt7vHk81CU9XdGDeOf8AB6PptH8Oy18R/bFETxKK/YJtkoXb1nLQSuUP3SZlncoWzfhGK3Uyunj/AAZRxNsVnVp6jBTzulhHY02vovhiMsM8pZVbCGYJY+WQ08nOxJXS3Z5SWDqxvgrRVHsbYV2R92MHL1UJVrMXmKeC6uUbNI3ZPbhd2znV6xOz05YlDPf5CcozWg2i3VRd9DjCW2ePBhpj6S975+DXYnXPMez7GbVrGLF2fcwt3xGmXRsb/bwSyzHTco5c3hGhXwkvbLJLi0Wi2M/kluWDM5/BooplLErHtj9iWNyehrZZXXOz9q4+Sc7q9JHH7rPoWo10YU+lp+3mRyrLJPhno4fFjHcuzWMPsvt1ts5NOeF9FCtw39lecEJNtnYjWq6I2S2zxHyJbpNFk4NtPHGCid6rfHcYmXyhsWW+TFZc35wK2+Tzul3MN2oS4XIJMzbrsttucuM4RQ7UuEUSslLuCl9FGbk2WObY1lkFmT4RdCD53PArEOMcvk0VUuUlxwV1R/2Jzl8I6On6frNR3xVD/Id9ESmokHKnSed0/CQVaPV6+xSmnCv4OvpOjU0tTn75/LOlGKisJYRrGDOaea+ijR6SGlpUIo0DA1SrRzN2NEiKGMAEAAAANRJKAARwNRLFFA2kIdEVElwiEplbn8sBpFsrCtzbM1urrrTyzlarrC5jXy/rsJtI0jib7OzZfCH7pHO1XWK6k1F8/COJdq7rn7pNL4RRgzeT6N440jTqeqai7OPYvnuzlXb3PM25Z8s3KPHPIOK+DNybNUc+dGFlJvJCNMn9HTcVzwL0Y8cYEFHNVbzhSYpQnHlyZvWl/iZcic9PGX5Cx0jmOMsZy8EcP5N19ThFKPbyZ/Tl3xwKylBMp2sagT2ksfAWNYz6T2DGR4A6zySKXglF4YNB3QASzjktiylPKHGWHgBpl2BkYsYhja4MM1iTNxTqIZWRiKoSJlKLYvKENMZOniyOSA08NMmXTLi6aOk5Zax/b4LNrm/+7M9TzFM0VvPL7HEl9nfYtR6cKks8nKaU5P03zns0bdY1KSbk8eEu5XXBR5ksZ7mMty0bR1EarUNPJZzKXc8tq75U7lvaWeV9nrdSo7Y7OzR5TrEf/uVGK5kKcbki8UuydHVL3XXZVav4TUYU2vLfC5xjtlF26d1sbbNNKiUo9vl/JzemSu02vlYp7Je7c3hp/R27bJanUx1Vc1bBwSshJ8/eP6jm+VbLqn0W6Wi+2La7JZbNVF+2yuyxZjDh4JQshq046ZOGyLbhnwRjpoNODlifGF4YU000Ztp9nT1GpjZUpVWRTxuX/wAHOb9TM2uO2GbNJXTGp1zityeOSU9JFpOOM9maTjKWzKMlHRkpnCMGpJuWeGao2xcZw3YS5TbKLdNKEvBD0rJQcM+3OcEqTWqKaT2X1OElJuS/qNqMZLa8mWmpRs9+Wvo20ypy3hrHz/3Li7IaovjNOr9vufcjYmmmsLBTfJK5SyuHjaUOycHxLcnwvormhcTZC9LKSzns8Fcs/OTFPWShLDWNnBbp9WppJonmnofBrZqckoLjH2ZbtZXQn7+X3KOoWWyTjVmGFl+TkuE9VLE0opeV3ZjPI7pG8MSe2daOsjqZRjXJJy/wGcSe6XPlnL01XpzcU8vvk6MXGUee5nBObtlTqGkLUWqFUpZ7I8xqrq4uU7ZYXc6fWtZXpKcPly7I8hqbZ6m3fJ4+EbqNsxvR2ek9Rh+rcIZxJeTvzcb6oxgsTXd/J4/pOi1Go1cJ1LCi+We76Zp4wi1Z7miMsFLSLhJx2yOmjNRSkuxrjJRLlVDwsFVtMMcLLZMYOKByUmUW6iEX7nwcuy2eonKDn/DTylg6Fmng4YSaIwohVFrHczkpy0axcYos0yca1Eu2rDyyEfbjD7FF+pUHj/JtDSoxlt2UdRacNq5KNFFLA77Y8vu2Kh4aLXZDRm69Q7NHJRWWmmjzLqsrfZo9f1W1U6P1MZw1koqhp9XSpxSfydGJcrOXM+NM8tG2cJJpvKI33Tulum8s9Ff0iqzLgcbW6GWmmk+z8mklJdmUZRZX07b6s1JZbhx+co6Kh7HGS4MvTvTirFJfxW1tf1zn/wAHat6fbGmM++Vng87yJVI3icuGjutk1XHdjyTlora17v8ABdGU6p7ovDRoetVleJw930QpWBzNm3uGfgnapSk3twi3S6KzUyxH/I7AzZDKOhZ0fUw/lT/qZbNJbXxKLQWgKNyOv0iMfRlNrGX3ZynU/JdO+x1KuL2wSxhEzXJUgNfVNcpfwKn7V+5rz9HPrsdcsojtZZp6N88y/agSjGNAb4Wb4J/Jr6fBz1UH4TyYZNR4R1NDb6MIpxXPOTnlopFWt07jdPC85OdqYwajGalLL/bHyemvqWoqU4NZ7HH1ULNLKGoXssrkpJ4z2+jbDXI0h2cFxccYio89i+112VKTxxH/ACU6m9uUpyw5Wc5Ct7KYuUd7m/bDxn5Z3o649lUv2qbX7v2w+ftmitwzvlmVj7kbH7nKSSl5aI1LnLKFOVaRvrslOST4XwjTOe2GH2ZkpaUi62eY4ZaHFCUXvU0uCbw8NJ7vOCFbcY9y2uWIt9ngGU2VWWJSz3ij0vSFVKiNka9rx5PLUL9Rq41Ps3yemtnHRaWKh3OLNNXTOfK70dJyZXJZMOj6g7ntn3Nrlkybo5jyX+qbtY7lCcsafwl5/J59ZPYf6mgp6Fy8pnk4Lk6sM3JbIkX6SdtUo4eIyfZnQpuhqsw5TXfPZI5llk5WJzfHg0R1UVpJVQW1yeW/LInFN7RKYp2QdijHx5+Td0+F+qnHEE9vCbXY5dNMrL4KPds9307Sw09MIxWHjkxnqkio7Hpqf08Vl5b7kdbtcG88mvUqKrfyjj327sp9jHI+C4sZzrW/ULoNrBCXLyWQ9yMG9Elteosg21hrHKfYrurp1TzKvb8YLa9NCyq2UpYcVwUVt1r3Ie0rQWRrp1Fc0qZbl8Nmt16mv99bTx45I1/xHxwb6pSqilJtoIvlpjRljXXqKMTajLJl1GgnCbemblHHZ+TrQUb57HFcl66ZBLOWvwaRjJr8UOrPLOqxyVMq3Bt+DRV02ddsbO7izsa7RLYkpPP2YPQspl+5tCm5R0JRomv+XJdmc2eY6z/3I6Km8tSKvSrssW/hrs0Zwf2MxaqbhiE0nF+H2OffXp3H2xcZfXY7HU6JRg+MyXKOZpNJO+33JpLl5OnHKlbJaHo6PSTlw3LsbHq/08NuePgWp2UceV/g5dtu9t5El8jtieiyzUSm5bZLn5M0o2bsy5fyRzyWV3OPC7fZ0JV0JMSztwzT0+arsk59sdyuWoUv3QX9Cv1MxwlhCatUUmadVr7bntg3GtdkU13WKeW20Vwy3hdzs9J0MZp2WrPwiZVFUPslptRvil3RO1Kdcop8HW0+hoy3sSKNZ01xluo7eUYPFL+yA87KakvwYtJdOq6S5al2SNV9UqrpxlFptnV6N0xJfqL48LsmdMVqvspJtl+k0u3Tq+9YfiJDUSlPG7t4SNmqtzH78L4OfmUpHTDGoLR2QjRVN4WfJV+7llk4NNpshiKWF3NaLItJclTfOexKUlEzW3pLkdEtlkrXJY3YiYdRZCOcMqu1XdIy+6yX0Poyc/olbfOziPYjCrzMte2iHzJmadkpPli7Mmy6dlceFHLK3dHPECNdFlrxCLZ2NB/p+67ErVhfACcku2c/TQv1U9tMMfZ3dP0euNDVr9S2X9kdfSdJVFajGO1eceTZDSqHZFRxNu5HPPP6ic/SdPqoisRRtjHHZFypY/SOhJLo5m2+yvAYLdg/TGKikC1wF6bGKisaWS1VktmBWOipQJKBPhEXNIB0GEgckiqVhTZfGPdgNJvovlMqnaly2cvWdXpoTzPn4Xc4+p6vdbJKHti/PdkuSRtHC32eg1HUK6k25Jfk5Wp6vKeVWv6s5jcptucsv7DsjNzfo2jBIlZbZbLM5N/RFIA7diLssaBAN/4EAIkljkWfA8ZAAXKyOKyIkv8AADAMfI+6B9uBDM+olJ5gml+TKt23jOPKQ7pTla0yytutZnzF8AzdKkVKLjOP7XnsW3UqC3NrL8IrUHJvYiSknHEll+HnsIo+hgQjLBLcjsPDH4IvjkkJgAs4YEfoExkl0GWrlGZPDyXQkJlJliI2rMHkl3IW/seRDMfknF4K88kkMkvTyBCDLBMtGimXsUc8m6GVDg5ulcXfJd2ksnRlJSjxwcUtWd8NpGOWZWyb5x2LFFymopflkYy32PL4WPHc0Swsz8fRjBezeT9DlslBwcUvGWee6tpd8uO64Z6CNkG8Yy8HM6gpT1KUU2uzS7lZFZMG0cOGjWEmuM5z5Ojo9LslHdObiucJ4KtCp3ah1Qjlrwzo1pVzw+cGLjT0a820XVqmm1WaeMo7liW55yXQUXbGxpYjzwUN5sbisRfj4La4584T7msTNjubdm9cZ5Rs2StjGSxGGOM+Sm+EU0odku5D1pQr2d19lrXZD30XymobnY8vsuCuEt+MLn6IQe9L1OI+Psv3Ryu0UvgfYCsqknuccfgJVJwTi8JryTla5R3f4fkpjZ7Ws8LwJ0CsjOnLi3HEmwdWW12ZF32OzK7kLJyynN4We5m+JaslKqLrnGfMH3X2YIS9OMlFrjwa5Tqn7FN7s4efJROEKrHFxbafbJlN70aw/Zm/UWOWH2fc0enFLKxkx22RjbwsIthY5r2omK+ym/ojZJVybbwY7+r6fTJqU8y+Ecz/AFFqrI2qmLcX3Z59yk3y8s6IR0YyZs1+snrtQ7JvjwvhC0GlWs1caU8Z7mOWfLNvQrvR6pVLuuzKa0Suz3fTum16ShVxXuRbU9knxjkw29TSjKNbe5vh4FRbLbunJtvwcrkr0dHF1s63qrwZ3f7+5XXamipyUpto3VmJtzGcVzyRntljj+pQr4VQ7ZkY7tdsx7ll9l5GxKzoTnCmLlJ4R5+yV9+pk8vY3wjf636iv3R4FCK3KO38Myb3otL7KYUt8s0Klxwaaqkv3Lj6FPLuWOcGqiZtnM669nS5KX8zSOJorpQi9s9qfdf+TZ/qrWqdi0kI8R90mvk89p7JVz5fD8GkLTtEzjyjs9rp2vTXOX5OV1jVVWYqhhtPlmSvqc6WkvcsGXUaj17XPao58I6ZTTRwLG1Iv0Wn/U6qMM7V3b+j2NWJVqMVmKWDx/TbVDUcvGVhHqNJdFVrLzJnkeU25V6OmJl6lp4xmpwWM90c6UV5PSXVqfdZRzNT09y91L/oc8ZVplnM247MnVfOqeYtp/KJWUW1fui0VY+jVMR1KeqTlxZNf1Rvjbpbaszw5Z5PNzTw/kzV+rKaeWlk1i9bEeplXo/T3RUNyfYx67T0KEZVyi8+F4OZ7sfuZGW7y2PlH6DZG3EZ4TyiyuyFda3PL+CnAY5yQ6YGnSUz1Nu58R7nXaw4xUZNvjhHDeot7KbS+Fwjq9A1FnrWRlmUXzl/Jlkhe2xo6un9kUmy+dUbYOM4pxfhlV8drVkeI/zfRH/iVW1Qk+y4wuWZx1pldHnNf0eVWu4WdP3/APwc61WTuc4x244S+Eeo1XpayO1uUH4aZ5nWaa2i5qLc9rzuTO3BnUtezphloU4WRS9WO2Xfksohl/RL3XSUpZfHk1VV7Vlo60Nfk7FGEVJ4QbXOxLwTW2MeXg2abSwtScZrJUpKCtmnJRWzLZVJe1NNM1afp61Fbcm447GunQRrs3Se5fBrUUliKwjiz+R6iYzyfRzNLTTVftrrlKa7vHBs1MfVjiRpjGKy0lkpuWTz8sm9mPZgog6tQl9nbi/ajnwr32w/J05x2+DbE3KJLOL/AKj50LPKRier/wBQQnZp1GuOXk82qLEm9vbuduBpKmzGfZU45WCtxcWaEi7T0O+yMIrOTomk1ZK+jf8A6c0vrW+tNcQ7HqlJR7ken9LjRoMwWMLP5Fa1h/J50rT5M2qtFN9mcoyW0JwctryXwxOeGLqGqhVDYo5+0YtcrbA5M/KJUyw8FE5bpZ7BCWJrknjohm+qckpLPDISlHlNBKWMKJmts2vkzSbEaoPaso3VTVlH2cWGqwbdPq64NJ5We7LjBp7GmbaPZfGTeEjsxtUlwcuMY2RTiaKW4cZOnG3B0Uara4SWZNGKz0G8Itun/DfJyZynCbb7Bml9ILL9VpvY5RaZz513QW7b2L5XtruZ9frpQ0rim8vg51UpUhWV3XSu25fbgtnfCmpKPMvBya9RtjiXH5HLVpN/zSxwzT43Y7M2v1Ddji3l+TJvNCprnNueee/JRdQ65tx5h4OuHFKjNkN+CU5p/t4K5NEZ/sbXwaJCEtTKEts8NfRs06V0faYNPppWvLXt+TsUw2V4isE5Wl0NDrhGv7Z2uly/hM42GnydLp08Rkjkn9jXZ26JfzPkv35eI8nNpsb/AGvCRqpk4/8AydEHoor1egr1F9e7CaeQ1mpqi401SikvgydbtnGl7JuLa7o8ZC+2vUOW+Tkn5Z0wSW/Zti2euu3Yz3KlZs+Dm6bqkro+nPhkpX84ZotnTyNNtim2zPK1Qlkou1MYrh8mG/UuXGSkiHOi/UapbngwWXNvgg5OTLKtPOyS4BtIxcrIRplPl9izilYXMmdXTdK1F+FGO2PydrRf6cqrxK33S+xJORlLJFHkqOn6rVzTjB8+WdzQ/wCls4le/wCh6mrS1UrEIpFvC7Gqx/ZhLM30YNL0jTadLEFk2xhGK4WCQsmiSXRi3fY8BwLIDABDwPAARwPaSwJtIAoW1CeCMrUimVjYAXOaRVK0pnal3Zkv11dUW3JJfLApRbNkrPsz26mME+Th6vrsc7avc/nwcjUay6+f8Sb2/C4RLmkbxwfZ3tX1uqtNRe9/ETjanqWp1CeHtj8R7mTmx4X+PJFT2PCfBm5tnRGCiOSeN/8A3ZOndKTf8pVHl4XC+zRRW0nn+xBT6LcYBDwAzMXcaAMAIO7GLn4GAxr8jyRGxAPsOJFPkaYAST+AeefwLsgzxzwBRjbdk5LbmWe/wQ2ve455/wC45SjC17Hw+5CW1yystP5EbJltk04Jdpx4I4ko5xhf4YopST5Sfx8llaWx75cLwIpM96InOOH9EDrPEYZaJKWSAhiLGuBEk8oi+GAhpjhLDIdh90MDTGWSnUzzhJjhIo1GVPJJVkSSIRkTTGBNFjzKuSjLa8cP4K0WRjkmT0VBbI9PqdO6U5brJ8yk/JvdzlHbjDXHHkpwoxWFznv8GiLjFLCz9nBJWenFmZynXL8+GX1qd0W3LEfKJWJTjuhHLiuUQqnsfuXPwTGNFOViulJSari4x/3P4JU6V5lZY+Fyky6d8HJNwi0vBVq9XGxOMOItJJFPStk7eiipUuy2yGFLwsdyEo4wpLDRdVZGvTS9LmyL5eOEimKUlvnLzz8swbNUiVMsSy+V8G6Cgob4uPuWMPwVZqlVGSilLGEkRlLE0vhGy1pmb2aHBppZWPkJUvEm32CE04pMbx2fg00RscIyjDa45iRnW0u2c+fJZD3tvfiX+BQnKE2n3BiISaaUZZWCqVnpJxSxnyyUpqU+U8ePkx6vVwzKt8POMtmOSVI1hG2SleoSaby2Zp27pbVPcm+EY5auqNk4zbztxFr5KatQ1Lh+9dmjm5OWjpUKNtk9lmG/cSjc52bm8vPKZgnJ2WLe8yXdmxuDs/h5awu5lu6RbSNNtEbYKSXJVG6qiDcmo47tmuqXs+jy3+qt6tht4ra5wdkdUcz2c3rurjreoSnV+xcJ/JztuCajke01WjMpmdLoctPC+XryUZfytnNa5JV1rOWwaTVDTp2e70ulosq9aM1P8EZLbZx2PL6HqF+gl/Cl7X3i+zO5peq6fWSUf2TxlpmPxqP9TT5G+zd6mIsw36+rTRe+xJ/BR1HqlWni4VNTn9eDzdkp2zc5vLZcdkto6mr65bP/AJK2r5ZZ0Wuy6yWpubk32ycjT0y1F8YLtnk9notMqqYxxhJDn1QR+yymHCUuFkv2R3+zwRUXn6LK01LnODOMUNsvintyUv2ylJctFspKMMJ8fBzr7rY2bq8/eC5SUUTGPJnFv0crL7JWx90nnkq/4VW0msbs4wdCy6cm93P2ymu5xm5fHOTlU5X2dVao52t6bbRXv28L/sc7J6C/qXrzVclwuPycjWUelbmKxGXY6sc3dM4M0KdlMJOMlJeHk7+m1DSjJcpo8+kdTQN+jh547EeRFNWZRPTaPUeonBvOeS6xOD3JcHE0t/pWZZ3qtRXZWsxzwcSiWUyirl7kjDqdJGOWuDs1yqjGS2Z3f4M8owsk4zWPgcmo9gectSRWlzwjoanQ2O/EY8M26XpcIRUprLKjJPoRzaNHbasqDa/Bn1kHThNNHrq41wr244OZ1ydP6OSa5/lb+TZR0I8u7CPqDxl8I0UaL1JJ2y9OGeXjL/sPQimqTdi9jnz2+T09HpUVRjVHbxlp9x9Jno9DRvpoi7sNerN5/shWRVljt3cyMM7XRaNVN8LIuEllMxarprr3ThN4fb6LqaZxmpY9psvrd1a2PsTGLasZ5u6y6n2ybx3yiuEVbCViecctnZtq3tKyKaX0cnVzw5Vw4gn2R04YKWzSKsqqSTzJ4RTqdY4z2V4aXkhbC26WItxgu7Mkox3NZyvk7Db9Dt1Ntvtzx9HoejaecNMnLPPyea27JZ8Lk9bpdXXZo61X3wc/kP8AEyn0a4vHGS1MyKzat0mYdX1N8109/k4UuXRk3R2XbBd5LJnstzLjscCFWpulu9zfyzq0VWRrW+WWZ5IfsSlZ0NKsyi/s6c4+0waXEYJHQTUkbYdRobOJ1FPcmmYJ6OLi5t5fwjrdRThFuKy0YabJ97WkvgiV2Q0cuzRSeXGDR1OlaNUx3NZmyNmojKSUVwjXprMJI0eaVcWwSSdnoszq0OGkvacS63CZZPUWzraU5NLxk5d9snlPgebIpJUMsq1C9fl4yVdVunJRg4pRT7ryc2+2UbVhm6uz9Tp3GT5S4MkmkSUOpyrUspIqjtjNPJKbk47I9yn0La05vshroRsja4Xe3lPwX2qNrS2rL8sxdP3avXQguc9zrazQW1YkouSzjCM5xpglaONqtO6LXBmzp9MNTXslF5Xk2wrrsqxdDL7ZfdE9Fp/0qmvD5TKU1LTHxo1UUwpSjFtlkuexWpKXbuEJ84Zs6Qxt4XLOf1Cc3hVr2+WdCSX9DJq9RXWlBRy35JfQmc2F21+5HP1Op9W5rxHsjsOuqcd2Uc3U6OlxsshYty8ZIwyjy6JOfdzIgkDUZfzMSi12Z2ATyPOURSY+SQIS08J/X4K3pWpJbk4mlJpEEylJgyyuCikkjdRTHvOWMmKDJWXPsZvb2BbqHFSxFmjp89lj3eTmxlhuTNOllJzUmKa0B1tNY5WzTXGTq14rg9zWEceuclYuOO5PXavFDjnGV4KxNNjukc/res9a3bB8I85Y167Oja8tv5Meop2x9ReTrT2VjlTIQynui8M2Tc9il8mTTqVk0oo3rS6vUT9OEfb84NIvZ0TlSOfZJ55ZKnTW3yxCDf2ek0X+mstSv5/J3tN07T6eKUYLg1ps5ZZkjy+g/wBO2zalYsI9DpOj0UJZimzo8LsDZaxpdmEskpEYVwgsRSRLIhGlGY8iyAAIADA0gGLA0iWCLkkA6GDkkUzuwUTt+woDRO3HYona35M1mpjHyczV9YqpynPn4XcOio45SOtO5R7sw6rqVVK900jzmq6zdc2q/ZH58nOnZKx7pycn9kPIkdMPHrs6+s69OWVRH/8AszlW323vdbNv8la7CSy+TJzbN4wS6B8Me98ZeUgfwJrySUTVktuEEZ88rv8ABDLfAABZui3iOV+TZBKEVFyz+TnwjvmlnH2apJTjtjJZiCJezSPBmgp7NssqS5TyONssY3bl8pdhkcS/GAK52uCTa4D144UsPHyl2GFMs+QwEZRkspjyn55AQsccgMYARGGA5EAZ5+iFstsJSxkmV3Rk4NRyA12Y8yljz9FuFGO5JZ7NMsr08rYcJ5+Io26PpsrJxlOWHjhNd/oltHSoN9HPoyp42Zb+jdR0+2c08xe/s1zhnXr0NCkllqL7JrGJfH0ba9PDTzW9OK7rY+V9/ZDb9HTDEltnTsjkzmySM9kcPJ2nzpWxDYiiATwSbTICYASCD8FTbTySz2khkl3YhqWvTySTyiNkd0GgY0ZoSLYszReHgvgxFFyLq5JZcnhIoiGoljTyXzwZZdQZpi/ukOHUPXsUYxca8d/9xZLUbH3Zh06lGvEYy2vnL7cPsi+Ed9e6axl8HnqV6PVlFLo1V63GI5LrvVST2/jBz6qk9XCKfCeWdm2zMXnG1+UuTS3Rnqzmytvy1ty3x2I1SmpqUo/tfkt9Wbm1HjHOSmFjds5Sy0/BjOVLZrGJvhBPTP03H1ZPMlkphiLW/D5/sTsshZY7K048YYlHdzjDJ96GNpbntzjPDDlyLVBNJpj27FnGS0mTZZBvjxg0KUp8tJ7vBjcmsNeSyGpmk4prBoprpkOLLFCUU5dvBBW2L24zns/KFPUbk1JNPxglO9cOPhcDtV2KmUah+nJSnLxwvJxNc5Ny4zu5y+52NSnq4RluxKHDyc7Uwbs22eOODjy22dOPRwZwnvTxxk1xbjZvnFRzydK7SUWQrdU9r/mb7GTXrdKNLgl6axleSXcVs1vl0Kuic8XSlmM3w8mj1VVLHdox01yjJRT9v2XypcI/+TXG4vaM5WjoaXUKzOeOTH/qC3TQ0koWNOcl7UOuq9adygscd2eb1nqTul6snKRs1emY+9GKT5xErm2kWtYYKCnIqySiFcpsvVWPBdFY4isIGm+wWBQ4ZFjaX+m33eBqiHGW2KwozPAJOT2x7nX02kp9NycN0vCN3TukqVik44Xd/QN0NIh0TpbjtslH+53tuF2wXKVNUoJcxivApNTk5RXt+yWUQxwiSj5Gkh5xBjRLMWrv2LHlmJ22KL5ynx9lWvv3WuVbT29jnT1Fkm1bcoLnLwYSbk6R0RjxRfq7Gm9vdmOydcYJSnNvGX8ZMs75+7E8/bfJnnbZL92MFwx0NuzW51yhtb5+fgITU4+nZLcvHPYwOTksOWEWVpxl3yjThRlJJ9mj9NOUmq/elzwbaHjj6MMLHBqUW1JM1V2Ocm3w33M8jbRzyx8dmlSwzo6TVPbtbRzMl1TwueDmaMztx1MVYlnhl8+cSj3XwcOE+c5Oro9RGcMS7ruZ1y0BsS3UxsXD7Mj7s98/RbGccOuMW39k7K8VRn/Qp43HaGcfXfr7bsVWelWlhKK5/qZ306c1nU23WyxwuWjr6htQ3fPcyNr/AHP+5TyyqkKkYIdPsjxXQ+fJr0+hlW1O9Rz2iu5ZG705ZUv8ll+sqnVHbxPPKM25SW2Ml6FErIpQUZS4TXBVCia1Ch4XcqdkpJNPlPKOhDWaZSlbPizb2Y+C0Fltz9OCXZlVFzTZzdT1H1ZNp8Z4LtPPMUs8s0vegNmv2R00rlw8djzeyV1qXlnU6nfF7alLKj3Od67otU0sndFcIWdEVxjbKdVpdRucG8Q+EjDOn01ymj1MtK9VVGyM2srPBy9bpbKP3vK+TGOZ9E82efmpOXbB0ek3OqThN8PsVTrW7g1aHpturn7OEhzlzVCbbN+uuUKlz3KOmVRtscmk/PJLqPTtQorPKijmwts08vZJxZzrFSoymmj1Hp4XYTW1cHN0HU5WSULf7nTcoyXcwlGnQkyzS24fLOnVNYOJ+18FsNU4LkWOTiyjZ1KOYNrucJbrLNh1FqfUfPY585Rr1ufDLk/aEydlMYbcEoy28+C3VKt6ZTUvcZPVfpYyZuP2QdPS6mEU0/Jy9bYoXy+HyRja0zNr5p4afuNF+SUQMupsU7Mo19Ok7G4fRzefJt6XfCnVLe8J8Gs4/jSEapWRrnhtZK9RZvj6a7Ml1CqKv3x7MzxRlFKkwNHTHLR6mNtfdHoF1T1HudaUn3ZxdHXvNjXu2wREssk6RSRv3QtfhNll+I0KKXPyZ6IuCzIlZNyWPBCtW2Ns589RKuQR1mZcvBK6Cc8YIT0MZRzF4ZcHKSI2dCi1WQ75MfU636TlBZa+DJS7qLcSzg6sIKdffLZqt6H2edrvWozS245WM/DObOmddkq5N5i+TtdR6etJara5ZUnycnU2Z1U/s2gq0iOimS2tApfBC6STSyV+ovk2q0Bo3B6jRndiJSViinskk+zwHEC5XS7FtS3rODJDOOTXQ+MESVdAPO1sinueCdkX3K48ZZKAljfNRR1NLVFQzIyaWjC3PudXS1JuMpeewmUkSktsW8Y4Md8Hbl4eEjqSq3vH8qJT0sp1enWsZ7sMUJOWhSaXZ5KUHKWIp9zoV9Is1Fais4a5TR6HTdJppScllm6MIwWIpI71gcmmzL5K6OH0/wD09Xp0nNZZ2KtNVSvbFItbFk6YwUSJTcux5FkQiyBgIeAAQYJJElELHRDBJIbwiErUhDol2ISsUSiy/PYoncl3Y6D/AA0zuKJ3Y8mDUdQrqTbkjj6zrWYOVXu8A2kaxxSkd27WQgnlnH1nXK4NqL3P4Rwb9ZdqP3z4+EZ1wZPJ9HTDAl2bdT1LUXtrdtXwjE5ZbzznyAdvyZuTZskl0Hb8guPwH9BNklBnngGHZ/Y8cAJA+eQ8A+FwC57gAuzDyNifAAWVwzGT7pePP5NFUVCDSacsZTIaWDXuawvkTi6rstbV9eUMkdc1Kbi5Yz8Cm1TJOPM/P2WOtQs3p4T5WOw4zjN4Xnx8MYiEVKyuUpS4fyuxLEYJ7MvjsR9V+q4TS93DSFWnVc4zzj67CChV73LdJqKfntklNubUq5crj7ZK6Dll7sr4Qov2NVvMku/yhhRNbpLKk4td8jhdl4fu+12YtPGWpbjiWe/HY1V9NujFSqrk/wCj934FySKUG9FCuUZ7ZLH2XQjvko5w32T8nao/0/U6YWXWJZ5TxhnTWj0+npahFWyh2bjux+ceBcm+h/Gjiabot1v/AHNV3QnVUuzfltnY6fO+UN0oRrSX7X/4fwYOsX3UxhOMnKGcqT4a+g7RpixN5KM2l0cXY0q9q+spp/RpuprqkoxUpNv247P8/DMtvUozqjnT4tzzZvbLtLr6Myl7t3d7sc//AAyaR3uElujfX+nsoddjbtj4jHn+jFZqI26N1Tl6X8ssQ/7/AAU7nq8JW5hJe3Lxx9teR1Zok3dLLS5e3KDroz4ffZ1ZxwUzjlGqayiiSOw+bejG1h4Ey62PkpGiGAmADEQkiK44LGQaGInCRZ3Rniy+DygAwWPFrLISFrKnGamuzI15JLNUGTnFThtk8L5RXAuj3Rnl3BmmLU0yWlrhBRWzMkuG+O5qdcLKn24/lfcIxjGx5k1wmsLuSo98p17GpPlZ8HnpaPSbOLC2dfUYrtFvB25tLTNy4fgw6+iuvbJPM8rjyX66e2tLOFgadRphVyMVmqUZNPsUPVxU4x7r/Jms1f8AFxsyvlBUnJ5kufszf5aNUqPRaOEZVOTaSayskuz/ACV6Zbaop84RKbW7h/0KeujPsucoKtY4l5JKyFkcRWPl5MqW6T54EnHbxwPkHFF05p8f7eCl2LdlFLsSTzyVxanJpSwRJmiRq9RSDODDG+MG+eU+xpq1EbI4fDIuxuNEp9uCyz07octKSS/qUOXPfgi5bZprxySpLpjotspnTD0msxfuMktKpybXd+DpQ1aljMd2VhoShFJ5WJZHKCkJScTHXokotvl+EWw00HxZwa4BJRZUcaj0S5tmS63MHDtFLB5Tqc61Y1XHHydPr992mtioNqLRwNtuok8RcmzZu0QlRSk5ywjRXUorhZNNPTtQ8JVtZ8s21dHva5aQhnOUfkshU5ftR2tP0Bt5nPJ06ejU1x/bl/Y6bFaPJfpZOWHyzfpulZ91iz8JHpKun0Vyc3FZ+CN84Re2uP8AYUvxQ47ZzqdEtyzFRivBsssjVHZW8v6M053W2uMeIlypUV53GPJs1pIdSVklvePst2pNYeV5IR4JryXEhg+5g6vdZDTqFT90+ODZGfdp5Kp0q33TafwOTdaBd7PL3V6iFe5tqPkzehGWHbNuL+O56i3TJRaljacaVMU5vGVnuZRnRt2cyGnTbVUMvPf6BaWcs+1v8nTqhFvC4bf+CV6lF4j7Yrj2+TTkxHLr0itzjCx3beC+ummMFmPLRNQcJxhCO9t4ljngtqnGN/ve6K4ipIbeqEkXafTaeySg4NN+SWs6bLSODx7ZcZNFc6YNNNSl9HYht12glXNJSxx+TGntCyr8Tz06sxUkiOPbg2VR3J1te5eCuVaUsPv8GO7o4WUwTWDXpnlSh2l4ZB0XKO6NeTBdfdGTi1sfx5No4Z3bRHNHXl1KNWZqxOUeHHydHp/V6ta8Q/clzCS5PGyyx0znVJShKUX8p4OqSVUQmz3V9SnFpftkjz2olZp7JQl4NPTutZrUNV2fG9f+R9T2XRSi4y8qSZwThTtGt2c53/LY428ZX+SHo+/EkycaXzxtx8go/QF1NklL9r/LLZ/xOfgjGz2KKfP0jTpIxtm1L2xSz+TXjaoLMM60+Uhyssqpzhrxk06pfp4u2Mcp+DjS1M7bv4jeM8fQYYNT2aR7RoTlZIpvskptLGMY5JztVXMZZb4M9UVdc1OW2uPMmdOZ26ReaXo7HTeq1Q06qsfMV3Mur1Utbf6cP2nKndW7ZOqLUfCZv6NRZbqHN8Y7GccdujPHtmyjQpPElyRh1H/h+pdMMZybtdpv1FSgp7Zd+Hyedt0vpWvLy0+52xgkenCMWqZ7GLWq02+Xdo8x1HRuNzcVxk36DqG3TqO5Lx3NOaZz/ivCfZk5MfIwli9M85snW08YNdeonhe5l2qVUb3WpZRnnGKe2HJyywtmLwfR3NLKN1Cb7lktKpJvJydNrJ6dbduUba+op/ui0c7wyT6M/imixxjV3Zz9XZD1sweTZqLqbYvDOPctsnjlC4PqiHGXtGr1nKO3JW5uOcmRWtNd0XeqnH7J4UTROVyXJjtt32ZfYhfbngp3ZNoQrZJa5IUZc5Eq5yWcEHmD5RdD4tbOpKcrtLGceXHgdMJ2Y4OZC6cH7ZNI26R6rVKyNMo5hHdjPLM3ifURGt2y0s8JnV0VnqVqeMM8dbbqXeoWJpp4PW6N+npIN/Bjlx8En7GmbJTEvcY56lbu5p01imjGEeT2FkpJ18tZRYtveHYr1FjWI/Jndk6nx2OhLjoCUnm11yWU+c4JxtjVNVuSz4EouUfUisvyjma+Mt+6D5XlCWnYG7q6lZpcx7J5Z5rUxhTLduUk1k7un1vqaOcLu6XJxHTLU6xy27al2ybqu2T2c1xstk5KLx8ko0Z/c8/SPTx0WnnBKab4x8Ge7pcM5pbz2xkr5kFHG01VbsUJQlKT47+S5+j6TjKycZbniKeUjfDo+rsxshtSysvu0aqf9N2yWdRPH4B5F2PizzsV8F1bwz1FP+ntL/NLLKr+hVc7U4peRc79BxOD6jaLNPHdYlg6sOh5fEjbpOjRreZclRxSn0iW0jJVppySjGPc6dOjaiovwa66YVrhFmcdjsh4yX9jN5H6K4UqMcMsWF2E2GTpjBR6M7sbYsiyBQgYh4GkAiOBpE1Eko4FZXEgoklEJSjEpnqMdg7HpFsmolUr0jNZc2ZrdTGHdjoNvo12Xt9jPZeo92crU9VhDhPk5d/ULLW0m0hOSRpHE32dnU9TrrytyycXWdak5bYc/P0Y9mZbpNt/OQdMXNPjC7mbm/R0RhFEZztvj/FlnL7/AD+Cq5elBqD4l4ZO6MtsXFNbXjCM0mny0Zt/ZsiK55G+/YXLfIySgeHgO4Pn8CT+O4APnPIdmGMi3POAGHkb5SYCAB+OQfLyC4B/KAAfbIJZQeCVeFNbllZ7ABbXvlKNUm8d4tF7cIZTl78Yl8tkWpV1uKi3F+5SXgL5N1KyO1vGG14GT2K6E7NsUsQfb6FCWyLhHMrFw2vgnFylUtsk3jEpfAq6cSc5N7ovnHkAB1Rk9yTjlcfYrrXCSUUm1xInbvViwsxfZ/8AwdSnp0FQtTdFrCzGP80hWNQbOZRS3FTWdsnwsf4NlHStQtQpOpyj5UPj4Z1dJ0yM9ZHdF2aW33JpNbJHY9fTaZz08Hi2OMpLDk/yTbkbceP7Zz4dM0WnnXa5elK3Drk+2fho6WnTt3QlX6c0+crjPiSM2v6Zbq7ob7Xsck9qWHUvplWo1uLloK7JetBr3zeFNfGR1Q1HkqT2XU6n9S7NPNwt93smo4W77QtDZdpL5x1G5Vt4bjFbE/8AwaXoY3yjdKUqXjhVcP8AqVdR13pVONLqt1FbUZwa/cvr5HTY+Sf4xXZHqOiustjd67ik8JpYUF9/KMnU3p4VxdCjNrieE9qfyjp6P3aXdZKTqmv2Tjys90vo4fUpOjUTg6oVZ49r/l+cB3s28ZNz4v0ZLf4kNvCfheX9kKpQ00pLfulnD+ydcZRvzBKWVlJ/BBxrndFw4TfhefgyZ6XstossoszGbjBPO1co1W9S1N8owve7DyuP88GT1HXL2tr6b8/ZZYnZKEoutOC7w/7MdtCcYt20eyaKZov7Fc0dqPjWZ5IzTjtZrkim2OV9jIM4AC7lE0DRFoswRaAVFTWCcHhg45BRwAUWWQ9SvjlmSKcXh9zdVhivoU1mP7iX2aR6M8WWxkUJ4eCaZL2hrTOh68I1pywsfuaXOCGo6hp6JboxlsUdu9c/HLZz7oq2yFUt+2zh7O5lsrU9PdpMycoSe33c44wefdW2epGKaR1nt1Gurdc/Urxncuy+EW691yqkm02U9LjLZmUVHLz2LZ6T1lbJSSjHl57iaVaH/wBHGVKk5POF4+zrUdMjLTKe5KXfD7mT0a4Py8Pya653QsU85jjCSCKjQ5NmuDjGDUlnjCKLJpMc5NFGo4gmmU1ZmnQpXYzyQd/t4Ke7FOOMYI4lqQbp22ONay8GOds4WNNtNcGiKlCe6LafyjPqc933MJxvo3hIpdjnLlmrRWqF2ZvKMSzu7GmrDsUsYXwTji+Rc5qjp3auitbpR4M//EqW/bBtIx9Qg3DK5Rz6JpJqT5Lmq6M4b7PU6ayu9b4cfXwbZ4z+7d9nmNFrXp203mPwd6u3fWpLlPk1x00Z5E0zQmSWMdzO7M445BWfJpRmYus6F6muD+GLQ6GFMeIpfZutmpRSbyiFctzxnCEopMdtofpt8R7mijT/ACsjoUc9zZXKuPHdGqRm2EIJLsE2oruE5f7VwZdRbmt+PhilKkEY2yFljtsVdfMpGdKVNjjNZmmR0c//ALuDk9u19y6+SsvlNM5uXJcjori6HKEIyU8qUpcvAPnnHcUFhlmpnVCtPKXyyq0TezJNYnlvgmpKXEeTHbZ60+G1Bdvs2UOEK18lRh9ilP6JVwW5pojbW0nKD4i84LK2nFtMlmOyX2U4polSdnO1D31vL+uDm+g/TcOeX3O7GmO33LJXdTBZ2o5nBrZvGa6POL+DKXqxb5wmE21SszbUnzHudOzRq3u/I6enwf745Epv6L0cytwrpTh+6XPD/wDBVZm2xyUcfg7T6dGMm0iuOjri+wnJjVGLSUS3Lvj4O3TB1SWU4yXJXBVV/ujxjwZrrrJWfvwn8i62HejL1Vz0t1ti9u55izmS1NtrzKXJ6K/S/rdA67Hma91cvs8263CTjJYa8M6sdHnZ40y+nWXVP2zf4ZY7oam5Sv8Ab8tGQaN+T9nLx+juLS6SVKdUYy+/Jhv0UU248MywunX+2TRqp1UrXiePyVLi0Sk0RrqxW0+Hkcd0JZTwi6Uop8eSEpR8s8zI6lSNky6OoSxubab744LlVFyUoNSjIxqMpVuKl7M5w35FXZsWN2MGmOF7HyPQQo0K6e23L1vhLz/8FVFEpy7GHT69vEZ448s6um6hp5ScYt/n7NXG+i0yvqNEnpowr75OBrKXVZtlDiPd4PVWbLdqXPOTldbtrhV6fDsfcynFp2irPOWPL4KLG/2p8eS9rGWQ9GbW5rCfllxuTJpyZCnT2XSSimdfTan9I9sljg0dKhRp6990o/1Ob1fVVXXyVPb5OqEGtnZigos1PVR1EnKE8NfDMtku+WcZWyqnmLwbK9UrIe/hmp0cqIu1w1GV8npqK46jQtvvg8vYlLlHoukaiK0yTeeAfQTlatHEvqnG1uOcpmvTyWzLXuLdY4V6hzbSTNOjVNuOUZ02F3sxqT3cxZP19rSxwdlaOp/Bn1OjgoBxHziznSlOXEEVpWRfuWTTFbZYxwScVJ/A+KKuLMcppvG3kzzTb7Y/BulRJSctvAtkXQ2+4nBP0Q4xa6OZbTKLyuUOir+Z9jZOO5YwJxjCKXkyeOmYvAlKy+qO6vKXIfoHqNLK1d0FNmxGrp1j3Trz7Z84NOCo3cFxqjz004vGClSuou9SqTTXlHZ1emjXfJNcPkyzow+OxluGzz8mGtoejg+oaiNmJb0/c285O9qLFVBQXhEOj6ZV0uyKxwYtRqN2omn3TOPNeRmNVornc/UOhprZKKx3ORbbCNkXI62n1WnjBS4xjsLg9NCOnVGU0pTJW6aN8Hnh/KMml1bszJLEV2NK1lakot4yXxsZRD1NLlS5XyEdRp6nZO2n1YzXH0yXU5WV0xcVFxs7PJyq7bNrTM2uLAknVKUti4fyPFS+DPLMVukv7FLcJPizH0xcbdiOpVZX3cs4Ntep00YrCWTz22yLzBpolXHUyniKZtCIWeljrqYt/wDYdevU84WDmabpl1jUrG0denRQrisrJ0wwSZm8iQ3P1O0cfZOEJ4xOWUWJRj2QNnXDBFGbm2JRjEeSOQybJIiwyAgGIYBgkoMB0RwSUS2NZPbGPcVlKJUqyexIjZqIxXBks1LfZhTY9I1TsjFGazUfBlsu+WY79dCtP3DqgScujdZc33Zku1cK08yONqert5UH/Y51upst7t4fglzSNY4vs6+q6sllR5OXdq7bm+cIzY7DwZubZqopAsyeWySBLlDwQULyTXd/9xYGl/gYEbJqEMv4+DG05tbmk/DZp1M1GO1x3JlCbsSjxxyhM0j0QqhvzHb3857CdWJOO7lf2G8Rfdp/AL3y/bhecCLIuLjlPH9xenJR34e35LrI7MLlrHtY6pRhlNbn4+AAzPjINYNGdspe2Lec48EJQeHJR9v4EMqS4y2H4LXU5RTgnjHOSMYSeXFNrzgAIJY5fkfd/Q5JvlhtceGsZWUAxMnRB2WpJ4a5yQJxi3zHOV2x5EBqtUbKUozwk8L7FTXJQlTNf9SJQioV+oobW1h8dvs2abRW6qM5VPEU/wB8+z+htkqLZihFye6mLlF8SSNd/T7I6eNsoty7NLx9nTp0NfSa6tXfFv1HidaXEfs6emhOOhsstlTCqb3b3y5R+Gvkm2zaMK/L0YtH0mNvTk5y2XVtbZ4ztXydKmLrcdNqmpXd6rdqSf1+Sahp+mUysr3V1z9qT5TfhmHpcb9bKVetUpbW3Ta+y/AVS2X/AGt+jZq5S09c7adrps5sjvw4v/p+yvXxut00bqdtkMfxccOePCJamvT9S09kNyUIT9qh3cu3K/JZ06rU6et6e/alhyi4dosp/Qk+K5e0GnlXqOm+hixKK22KXEsfJRVTTptQ/WdbnCOaLJS/fFeAo1ctbe/QShfT7Zqxf8yP/gOqVzjolVRBWOEnGTS/5ce+EKlVMEnyrqyXVdZ6cIW+tiuyKaqS/f8APPgvlqaLdFDVuiTcOYRXMt3wZqqq9X02Ve+NtsI5U48uK+vsu06/QUQVtu+ix49Wbw4sLboJKKjxXaOdOuzVa2M27ZaWx5nF+3038FOsiqNTZW5xm0uZS5z44OzrVZDNtUanGacblOWE0u2H8nndRJSpjKK3OPKXfbH4E/2dfjS5b9EJUzltrlBx8wkvH5FXKv1FHO6T458MdL31We6Snxl55wKGkhC7Mp7l2yvn7I/aO29irjun6bk14i89i3hVOtzi0vblLu//AASjNSzGKjHDwo/H2VzpjGU5yxu28JcpsBtnuZIi1ksZBnafGMokiqSNM1nkpkiiGY7Ye7PgjGC7miyOSlcMkpbJJYE1kVjklwQUn+QTG42W+lLa34I7cg5SlHGcEYxajyyk7IaolKaWIosg3t5fJVjH5JRlgBGa/i15IqRLWvtIojISKLNQm6oyjxJdmXaPTYhGybUsP9r7kKf4j2v8nS08I4UOFnszhnH8md+PJ+CIX3KCxDsuEiui92tUzeMt4ZT1GUoSWOF2IUVSsrlOMuY8iW9l3RdKjbdtk3KSfjsaVLCcfgqolOvDzl/ZZKKnNuE855aXglKim7IXSRS5b44Lras+cNfJh1F8dOnuKsii/wBLCyFleEnnJxrer2b8V8xKZ9ZtjH3IVWPZ2JGayG6RyX11r+XJKHXIN+5YDgPk0dJU8llEFG9KS7oyUdRqta2y5NbkppSXDQKDWwc70Kxt7ofZjnpMvMFg0Slh8PlkYOyc8Il47KU66KodNunLiaO5ViimNeeywYa3OE/cmiNuoam2hqPEHJy7Oi7ESUkzlfrY474YR1kptRiv6hYqOq3lrPYlWk5JYM0bG4xWcmnTrM18lJCOtTpUq1LHDRXLbF8cEVfdXiDeEY9Va+2Rykl0TGLb2bq9TFblYkopcN8HOla7FjjY3wYNbrLbIKubW1fCK67ntik8M5p5OWjphjrZveyOfnwShMzW3V1Q3WTS/JydV1p5cNPjHyxKLfQSaR3NT1LT6WPvmnL4RzoauzqV6j+2r4OFDdfbum8tno+n0qiuMkuWbKkZM3ThCVHpNJfDXgVVKjBZbePkaakuO4PcuMg5Aol0FCPCWMjtrjKD5w/opjKUjPfdPlZ4+iXNJD47Lldw/OCmzVNtxwOuqVlft/uTeico4yZTc5LRpHiuzNCcpTznPJthiK54J1aSFUFhZZa9Pl7mEcckhSmrKcp9osotUY/TNkp+nXwsnF1kbrrH3UfCQS12Ed9EdTra6spPdI512plPDftXgts0tkeccFUao/8AqbpPwRpmy0RWqlFqcZtNfZ26oaTqVUZWxXqY5a4ZyFpoSw3hRz/UnS5UWtwzhMtS4kTgpo2X9FhF+yeEZJ9KlHhWxO7CUNVpdu7Emv7M4Vuj1nqPMm8Pud2OUZr9nl5cbg9dGe/QW01ucnFpfZjrm1LPOC7WTvglXY+Ag045Sx9InI1HomKb7IqdsnlPKJKU9yyyUM+5Lnz+CEso52k3ZdFsJtLuSTjN98Mqr2tcySwvjuW2VShsmuzRohUWwhDOLJYXyjRVpal74ahr6+TFHOSbWFuQ5Qb2mJM7H6xUU7YNuXyzjayVkpuck238nR09T9OM5x5B0/qLPasJBDHq5HfjxpK2YOm6Z6u3bNbYruX/AOoY1w0sa6FyvKNENNKq584T+Cuens1VuJcVwefybKKS0i2t2jienbCpO6UnLwmYXa/UeTv66UL7XBftisZMmm6OrG5ZyiraL2jjyfJODWTVr9F6U8V8mBNwbTGnZMuzROXtwS0uts08sZ9vwZ92SLBj9HV1WdVWpxeWjFVqbdPPhtNBpdS6pYf7TVqNPG+O+Hcm2ugs06brV25KUjqR6g7qzz+n0qrzK/jHybNJmxS9L9q+SuVlKKZ0Yaqrd7lyWOcJyWODlSuUJYnHDNNdtcop7kgLpHThODj7msFNtEJTSTwmZo2KLy3lfBbGblLclwFCSronZpdizFpmGemnKeWXWWzU8ZIU6qSvSfMfsVC5Mi62uMYOr0rTQ/fKXKJShXZXuSwzF+odM2o5/oP/AEHNuOi3qlTnqNyXtSME1xkuWvdsZQkucleyUlklpCirVM6teoVWhSS5aPP21z9eU92dxtjbKS2NdjO4Wbm9rwY/GqM/hjWzk6mNm735Szw/gv0UVuxObln7Neopd1fbky1USplmS/ANUqZisFS2dL1dTp4JUNOPwyjUWah2Qstkmn4Xgvqs9qzyWXUb6nKEMsTikicuBx2imjXWVTddsd0X2Zq02phOzY0op/JghGU3iMW2btN0y21ptYRhLCpvRz3RffQ92E1Jd8Iyf8PndLEYuJ3tL0uNWJSfJujVCHZG+PxH7M3k+jh6Pom3Dmzr06SqlLES5sWTthijEycmx8LsJsWRGpA8iyA8AAgwTUclkamKylGypRZONbZpjTxyOUoQQuRfD7Ko1fJJuMCi3VpZSMVupb8hVhaXRus1Kj2Mduqk/Jjt1KXdnP1PUoVp+4rSBRlI6dl+O7MN/UIVp+44uo6nOxtQ/uYZTlNtzlkh5EujWOJLs6Wo6rKbagc+y6drzOXBFc/2DH/YzcmzVKheSWP/API1Hjt3Q8cLPPgkZHGFwPGPyPA+wAIljywwPH9gAWP/AMjx5zz2DHb6CX7Xh8/IAZNTPLcd3bxgrTbaSaXlMnsT3eo/d3Tz3IPDe5xWPhCNl9Aov1dso7myUlKmfD7rsgsnuinFKMU+yfIuZNe3n5XkBolHal/E4zzF57EcOzxnjwKMV6mMNrPbyW7FCzM+U+yTAZCvEJZ3e5ePBKa9T3RWIv5+SNr93Mdqa4SY4z9rjBe1ry+wAJScPbKTx8RCqLn7YvGPsjjMcefjBOMtixtxJdn5AZGxYfHEvKwW5hKnjdOeP7BjdW7Mbn/MiynSWzlxCSb8ITaRSi5GdJT4ccvHd+Dq9O6dK6tKUcc5X2bOn9NhTmy51yrb2t55i/weo0Ojr09EVGXqLPtf0TbfQsq4I5Om6Dm2Tlj05Q9yxzk09N6Rfpb5O65WQfLilhf2O3jGUvAuOM+fJXAwWaSVI4nU+l222Ssg5T9SSVle7C2/RbqdBD9CtJTLbZBKdbb7fk7Hxnh+SG2L7pPjH9B1uxrPKkvo4+k1CvtsonarrIxWLFja0u+F8mPVuy6n9LoarKoQanVPn3Pyvo9DDTU1ybhVGP4WGK7TxuUctxWdy2vHIqdGqzxUro5b26LRfqVR/HeI2emstP5wSe3Wae2VfqUw4cpfzOXxg6U9PmyU1jEoYa+X8mPQdMnpNRZbO71XLvlB0NZItOTezmXr/hCq1MYO67P8Z5fKfZmvRQt1FNk77nGmzE4uCw/wy/UdO32xm1GUt2LM9nEc69ld+mg/SVfvrlFftX/7kKdlfIpR/ZTdXp+nNaiuqUHF7fTq53J+WjD02F89Vf6u2ektk+bF5+l8mnpushbrLK1myyfHr4xlY+CHWPXvjLSU0SjVL3Rml3l8Ce0aJOMuL7ZZrFRqdLqK7JxjVR2UXzux5OFpq50Ql6uP4kfbls6UtHGvpbs1MYV6qvwn+/8AJy9y1MVDc1FLM3n/AAS3aTOvx1SaTIQvnbF7XGMoZUs/zJisi4Si9+2eFx4WAcK9OvWk25N5UX5iEN9te30s5y858EnVFk7tskpt/wANtZSfJKa3qLae+KeVHjj5BZqjKGcwksKXHf4yQotd0oxm5b84jh4AdnviEkNMGdp8eQZVOJcyD5GSzNJFM1jk0yWCqccjZC0zK5t9/A4rPL4FOOGWwSlH7IZqmGFjgi+CcUtrecNEJyWeOAQNWRbIOeCU1lFCbTcWaLZlJUQ1TzU2UVvC5NM1uhKP0c6E2pOL8CfY49HR081G1NnQUn4ONCZ1qv4lSlDl4y8HPmj7OjBL0PVV+rpZylhY5T+TPpMwg4PujLqtXm6FXuaTw4J8/kuThVKUvUaw1HbPuc0G7r0dko6s2trYQrjjElLkhPMu3KwKEtq57lVslPRq1cndWrIfuSxJf+TzGunNze5noa73CW6OHnhnO1unja20uWRJbLj0cKuO6b8GfWtwW2JttqlW3FIzTqz3KQjlNvyNZZuenT8EfRS8FWIqqltXPDN2m17h7ZybXyZXVnwSjppSeEmPlRNHYquhZj3ps6elnXGPHMjz0OmXxSks8nZ6for41Ynlp/PdEuSfQ6o0X6p2ScKo5ZXHRWT5sePpHR0+ljVHO3klc0o8dyWUjnLR0qXbkfoqEuERss22ElKUpJLklUU7NOmplOR1dNpsNNlGig1HL4fwdGuEsdzVIzkwnVnx2OXrcJrjDOvburju3cvujmaqG9P5JmhwZyLKvUZl1es0+kr2fus8Y8EOo6517qa87/leDn6bp1upnmWW2YLGk7N3kfSMtltuom5Tk2WU6adjXDZ6LSdChDa58/R1aen01doI0psytI4eg6TbxOSwdhaWWEk8fRujWlnHYksbslfGLmZ69PiPPLJehFZys5L5t44RHtzIfBC5sq2qMcLuQlRXPOVh/Rc/l+SOP6D4oXJirioVpMsTWMpkFF/ORxST+AoVkm1wR9R2cLhE9pXXHa5fCCgB1t8IitMsE7tVXSs5WTJPXxUZTdkcIzlGN7NIuT6JWUQy13Mj0KlJ7Y4+zDd1aUrPZ2FLq9qRg+J0KM0jXdo4Vwc5y7HJldGV21Pgr1OvvtzGU3tfdJ8Myeq89v6k/GnstNrs9DVtqr9Tdn8GinVV3NRim/s4ej1G7EW8r4Z0Hb6FkJV8rOWhQk8c0TkgpRaM3W6llTSOZROMU1PhfJ6XWU16urd/K+Tzepr2WOKfC+j05xUlZ5EfxdE673DLi1yST9ZvCxIycoupslW+MZznkycPoqy1QSlho0xrk68xXHwZJaiVkllJP6Oz0emN9dzslsVcc5x3BQbQXswKEkk3HhkppqKa8MsnbKyKTilGPZjcE6ct4zyaJao1wwUpWWvXznGMHViEf5iyvXVUt8rD8mOy1V6aXPc41cNTfY1Xnb8lrXZ3cTvW9R9e9RqLNVrYVVKpSSk+7Rw7JS0KUf535MNl0ptuUm2xjUUd9y0SqzK1JmnTa3TVadxhJSbPJp7ppNltz24jF8A6HdnblbUrXK19zh65RlqJOvsVqT+Rt55FSCkyCi2WQr3PD4IqRZVGc5pQTbAaSHZpnCOe52Oi1tYlqI4jjjJLS6bbFSvx/Ueo1tbkqasJeWKhSS9FPW5QnZir9qObptXZpJ5g+H3TN2pxNJHOsh7yh+qOr61Gtr+J/Hk59jlVJxzwOOm3JOL5LYaKc5e98CTGtGZ6ixftm0XV9UuhhPDIajSOuXHKMk4uI7FJezqrqkZSzJF9Wu0+7Mmkzgc5DIWjPkev0+qhPiMuCx1R3NvyjyukutrlmGcHZjrpTqSaeROh2XvRuNkpx7ZNFcG447EtPdH9Ph92VOxx7cCoE2yrY42nUrqhZp8YWTlSsxPD5ybKbnGKCiqdFeopVaxg51jTlhnZnGV7W2JbR0lN5mhONkTzRivyOPRVOeFCOTuaLRvZ/EXc206SupcJF/C7FxxfZxZPMbXFGOrptNcnLBrjGMFhLANiybRgl0cLdktwmxCyUIGxAGAEAJE4VSl2Rrq0bfclySLUGzJGDZdXp3J8m+GnhBFN+orpfcnk30acEuxw08Y9yNtlda78mS/qGV7TnXapvvIaj9g5LpHQu13GEYbdS33Zht1cYp8nK1nV4V5W7L+EXpCUJSOvbqox7s5ur6rXUn7jz+p6pdbna9q/yY8ysny2zOWRLo3jhS7Orb1Wd+7Z2/yZVarZZc8t98ldUJVzS2/u8+SOYqS2fui+ceTJybNeK9GnCS4HjC++xTZj085cVngjVZOVcucNc5+RBxNKX9vkeMYyVU2ylnfHDSyW7lxlpfkYqHh45BLuSXOPgfL/ACAiLWR4Q8eB4/8A8AAvjkO48YQffgYB/wDJVqEvSabwXfBl1NjclGGHjusCKirZmgvlrjnDLLJ5a2cKS544IOL2xfjwycoP08qLSXyxGxBwxJKS2r/JbnMPTXP+1imo+lmCcn/u+Ct8c+e6YB2Sktrzu2yT/qJyyk8c+X8jscpOMprHjsNxcXujFxWe8gAPT2wy3mD748BW0p/ucV8onTXO2XuT2P47GyPTLE5boY2cuWM8CbSLjBydGNbo24qg3uXdrn+hoq0VlubMva3jdjydPR9PdtsFBSeFlZeP6I7Mq6qKoyqUI2we2Vb5znyyLb6NliUWkzjaTpdV0U5S2zafteXu++DraLSw9OVDtVcUnlY9zXfI6JT0k1ONaknlSlPt/RlV1kFq1a7N7nHa5bPcn4BL2zXjekQhVXLVKqOY17u6/dL7Z6eqKhFRX7Vwjh6WN89VS7Zbbe7fGHH4O9FdvtFR7OTy5XSHxyn/AP5E454//UPG3tzj/Ifyv8mhwi78fDG13+Q8Nguc4f8AcAFysf2HjGEv6CeFz/YcUk2m8/DABNf9gzz/AE4Hw858eBYfCYAPu+fjkg4RknuXdYx9Ek88+F3G1njuwGmUw09dcm4Qis/WB31Qvhtk8JtPj5RY3hp/0B4ilx5whUh8ndnH6tpN90dQovFdb37X3OPptPfOydr08XGP4/adnqM368q7LnCqUX+3yzn1brl7Y2twWJY4TX/kiaR62CUo4zmazTuV29vap4WG89/glfY6ourbFSrSTaeN6Nuro2uiyCr98srjlfRp1ulrlpVffbXG+MfbiPcmrZ0fKlRyIbLXOcsqK7VrPfBTdCbi6IyzCLzFvy/g6dPTY1RSt1OJNbq8Lv8ASFqaYenFNOMoNKTby3z3JpmnyRbpHq8YkS7oldDEskMnYtnyr0RZFomyDGSyuayVNGhoqkikQ0ZbYlCk1I2TjlGOyO2QgTLZdnL6yyrEcNyePKE5ZWAhHPD7Co0TCDY7K9y+y1QWBtCsGrMck49zDfBRtyvJ1rYb4nP1NbcXx7kU9ozqmQgjVpNTOlWRWFuRirnlYL6YxnGxPOccGWR1Bm2NfmhWVQospufNrfLlymU0TjP9RPUzULty2Sb9rMts7a9W4Sl6kItpf1Nun071FUlPmMHwcaaStHpu/Zbo9XJV4ny0aIWwslheTD+m9qVclHavJLRzT1EYy4ZcJqToxnCto7OnoSw5INZQrcbVtx8GiLW3vz4DdFxw+5Mu6CJyHpFKeNmUZ7OkSlL9rWT0tVUNucYJWVZ/PgdBZ5F9KlGWJEl0qD4bwz0FtEsvPJlsrlFvggo5C6XXBvLyiyrSwg2orn8G2Mc908klDEspEu2UtBVW8LMcGiMnFlTbwlkfJcVRL2WynLHcy2yZY22xODzzEbBGT0XZPLNun0yTSS5YlXyvBqWa2pLAJJA2zbRUq/3dy2E5b8xWcGCV85SySqvlFtqRSmr0RxZqvlKScnxnwYNRaq65SbwsFk7W+M5MXUZQWjmpSw2uBP7GtaPNwj6uqlN85keo0FMI1LbHBxOn6GVss9kehqxTWoxeQiEjTGvn4JSi08eSmMpS8k84fcvRGxtYeM9ySWCDw+WQlYvkVjotc147kGt3DIepFRzklCxMOSY6omkOUU4PwxTmlzkhK3dFvPAWhUyFNqku5JzUX8mKeojCT2/2BWuZn8hfA2O9YwkZLtQ1l5wV22uL2wWX8maSlOTTfJnPKy440Z9TqJWNpZMM1J9zpV0vc47M/Ya6lVVqUV7kcqtuzpTS0cdRms8YS5KJWxaypGvU3T1MNk2ko88LBzY0b1ZNYSgs4b5OmMBOZb6ib7ZI2ye32tJmV3WS/ZFpCrhKcszm0acEtk7ZornZvWI85OtHUuMEp4f2c2pTr/Zz9s11aeyaW99zDJT7NYo7Oh1Ub6Z1S4kllP5OJqObZfk6Oiosqujw9r8mPWUyo1M4S554fydODJyVHn+TjSlyRm2klBDROKOmjjHXVFSykbKJSgmk3iSxJfKKIIvgWkSyjU2KtuEV3/wF2/UenVW9vGcmexu697TXZH0qVteJsj2erhhxghfpqqop6u5bV4Zn1PVqqvbpIL/3NFWq6dfKPqSm5N/JzbKpQeJBaNaC6+V03Kby2VOQmmLn4E2S2LOGWSnkjDT22yxGLZ2undHllSsjknl6ErOMozfaL/sWRqnJcRf9j1FWmphZ6coYOgtBpa4KctqQ1yKTS7PH6XQztmlJNI9FptDTpqk8JyJamqmM06ZJ/hhCbilkqvsvTWjN1Cq2yL28L4OBOq1WYaeT1s36sMIwSojGfuXIbGkcyqi+UezZp0ug3Szb/k6UHGMOEEEm90uABszXwjVHFcN3/Y51t2pT49q+jrazWU0wwmsnKs1ysUsRyHRn8kF2yl2trl5f2QUY2SSkZJ6lqbysC/VfRVor5oUdGWkhFZisoy36f3LaW6PUuXHdfB0dLVC61SawS1Qmk1aM/TYxqeLYnSlGqTWxEtVpYRqylyYtO7VYsRbFonXZt9Pbh5B2qXtxlo2VaWeoxuWDoUdNrrSyuSkmzGfkQicqnSSvae3B09P0+MUtyN0K4VrhEmy1D7OPJ5U5aWiEKYV9kTzgWRZNEqOVyb7HkWRAMkeRAPADENRyW10ub4Rsq0iXclyouMGzFCmUuyNNOj8yNaUK14RRdrq608Mi2zRRjHs0QqhWvCK7dVXX5Ryr+oTlnDOfZqst7pDUPsOX0dXU9Symos5d+qcnlswanXwgnl4RxNX1qOWoe5/RekNQlI7l2tjFP3HJ1fWYRyovc/hHC1Gsuvb3SaXwilcGbyfRtHCl2a9R1C65vlxXwjJlt88sWGDbzgybbN6S6BrnBfUpRq3Q5zwynHBopTnRKHbHORAyf/Mi8e1/Ty2VyjGuUZy5l/MkT06cG4yW1yXDCyuEGpS/a+H+Ri9hHdPc5JJNLl9idcI1t8YXbnyRk/4CxLCg+6FUo2wluXPlsAFXOVkvbhSi8Y+UTvWK+ym1lfgrnYoSTqSxja2W1VvbtlPKfKS8gIjU5WUYUsST/sWQssW6ub93h47inKFedvDfDa7IqqjOWXY2lHlSAOzRK+McNptNd/gsdsFjMkmzNd7qva9sfjyx1RU6HDDynyn3GHFUa+GvoEu5ljNVtwUk0+U8/wCCV1k4pSjJKLWcPyBPE0vjJhsnBWuUcprhr5Lpalen6ii2uzZkc4ylvceM9gLhEn6bct2Ek+2ewt/DjNyf4Y3YnW4Lt3TbFszHKefpdxF/6FcZy5T/AGkWlLiOflovqjNxzGGGvKR16ejpVRvmlOtvlec/RLkWoNs5caXbDFcZWSSzlc4NdGgd0cWblJr2vss/Z0qtCqIy27t3nHCS+zp6PT1UU5ulVts/bNPyTbZ0rDGCtnLo6bGpbm8xlw4t9vs3yqjTGp6aSksY3tPH9R2+pclnNkIS2wSWW/tlt97s0qqscKcc7Wv3YfGAUdmj9UR1cI1quU7Y23Sa9naKXyQjb+mtd+5WTS98UuUhK12xX8PNGMyaXKx9kdROUZVKe2c3FftfDX2MFH0yepblapdqrHugu6jju2V2VxjdX6jd677o8JZ+DXraa6dLG2z05Swmq4rCbyVa26eppUYutbNr9Nct/wBQ/wBJjK6ro19Ltc7GpVx9OL9svJ1uefkw9LUf0cXFpp88I3fzNd88lR6PN8hpzaQYBPjt9D/P9Bdu3cswH9ZzgXdNf9g4WfjuGAAa4ePIvD57hH457h3zlfgAJZxnP9ReH/3E89s+BpprPZAAeXIOW3jyL6zl9hyfDxw+yABYWc9kv8iafMXj5Q1/kjYvbJd00+3gBrs8/fVbK27GJe79+cxef/I6p06atzg5OUfbKHyWaeqLtlVZOddKX7ezZktlQ5T9NtURfGe/5M33Z7C/JcS22mds/VjmpSfsUv2pEFP0Z7JQVqjn2t8L8E53SlQ9NX/G3pbLCiqv16ZLe1CPOJ43cd8CKj1+RZoKYahpTsUfKS//ACWamMluonDHp8ysgu6ZVXf6enlW63lcRmo4l9cGihPVaeVm6UtQlzu4Tx9AiZNqXJ9HqbIqcMoySWHgs0d2+CRK+vydHTPC7VlC5RFjBlGZBkJIsZFjJZS0Z7oZRqmiuSyhk9MwbXnsXwj7ST9pW54eUT2aIsTSzkTI79wpz2w45Qhk1lxwZr4ZWfKJqxvsNS3J5H0Jqzk3x9N749n3J0WqMs+GbL6Iyg8Lh9zmzqlTPHjwTJWqHFtF9+mnHUN+JLP5NdVdkKHlOMe5VoZueorjZzFfJLXWynbZCc5KOMRSXB5+SLg6PSxS+RFTtqlujCfvT4+zLVdCeohxtsU8NFU7vSvlKEHGUcOLXZ/kjpfU1nVIzhBRcnmSXYIVao0ktHpZ2KDimyatysrkp1dTbjjwZnc63hdy5Iwizq13Nxb8Giu72Zl37HJ0mqcY+5Z5NP6pOL/7E8i+Jp9RP2v9wYUv6GWq9RTk3mXjJdVYnLvnPcOwHZpo4TXDZW60obXHn5NM74SkorwRc4uOOM/I6FszOpeEOFa28myMqVD38sqnbB/tWBvQuyj00n+3JbJxlFRUcMjK2Mc57meeoSk8MVjoscYxfPLDKyVKTksgnzyCTYNl3gnCKcWyvlx+hRm9uEitIkhKag22cy6u7V3Oc29q7I66qy+UTVMY84FsdmPTx2RUcM0rKfJbGvnPYsVfPgOLYWiEMjknkbjKLz3Qb3L9qHQrK5t4wu5VKE8rnJek89iShmRLhZXKjJ7k+S2tuUsLhFzrg/BBxUVxwEYUJysVia7lM4ynHauF8lqTlHO7OBSmo8NA0gTZnWmjBbnyTjUpfS+CU1KztwOMJeXgjiirZX6eE8dyVeli0m3h/JOcG45T5I1T92JcCcVex8mTjRGD5M9lVdt6jYnszzg3cD2x7tIOC6oOT7OLqtBSlKOng9zfEjka7p06dR/9xHDa7JHrpVRb4Iz0kb7d9z3tLCyDi1/UpZPs8vF6eGjhCOl33OWW1xhFFPS7nPeoecpNHr3oadyaikTdKgniImpv9D+RLo8/qITlXGt0VQ5zmKeTTRpZwlFzisHQr0jla5zX4NE4xUUscmaxSntjeVLSM8a447GbqHTo6qhuPFkezZ0YVZQTio9zoUaMJO9HjLqLNPZstjhhE7/WqYWaVz43Q7M4NbOqDtHHONMugi+KwjOrIx7s1aeaUk5rMTS6Kx4JTf6KNLopylOyHh+TLrJ3QuSm+Mne1FtcacVpxz5Rm0mi091m6x5/Jns9SOlsgmraYxcllozW9NiotzaZ0Nbp6akvT4f0YLKrrOHJtC/0qKvaOdZo63lRHpdDmT3RyjraXpcpNOWVHydDUwo0mnxHG7A+wlJLRX0zR6autOUVk23zqrjmCRxunTds3mXGTXrZxhU0mNJIxabZytXq5z1Dw8Y+DHdqLnxKcmvybp6N2w3ruZL9NZBcodlGaN008qTTNH/ELkkpcowSypYJJ5RRnbOlDqkksYwaKr43cs4o46r0uwi/ko9HHbgydQ1MKanh8nHl1S3sjLdfO55kxaMZ57Wh2WuyWZNslDOMlGSasklghqzkezTpqKr7HG344JavottVe+v3R+EZoOblmPf6OtpK9dbj3ySEgto4mnlOizDizv6D1ZtOEGdTTdF9RqV0U5fODr6fQ1ULhGsYyZa8rgqMtGjlbBepyaatBVXztRr4XYTZooJHPPPKQRjGCwlgeRZFksxseRZAQCGAJElDIDoikSUclsKsl8K4x7kuRSgZ41NmiuhY5Cd0ILuZLdc+0RbZekdCM4VeUiq/qEYLETkWaqTeWzHdq4rOZDUUPk30dG/XTlnkwXanHeRy9X1WFSeZJHE1fWJ2NqtYXywcki44m+zv6nqUK08ySRxtT1pybVWW/k49lk7ZZnJtkc9jOWT6N44ki67U23y/iSz9eCrz8Au+QfdmTbZskJ/XYccpMFlgvgAoBNYGlhjxzyA6LdPBzzJtJLyzRsrqk5YcV258kIw/+3jPdtSfLJ07bYty5afLYEsqrlK2Trf/APVoulCTrahJOSfLZVZZtSjSmnF98dy2FWytNvLlyk35GIr00cxnB8vvh9icIqtqLk3GSxz4ZZNyinKKUmu7XhFFdLbe/wDbPlN9wDsnOMVFS2bsrDSX+SuWJaZPDe18Fk8Tqare1Z7+WKmMo1zrlHbxkAChudbU+UvC8ldinZJe1xxw19E4WwhtlBYXaSSJXSxWpprlYefIB7JeyhKOMbucvsEm3DdGGU+7b5aK3Jz0qce8eMslpHmDSe6S5SfgAorriqXibT43RiTmlqYrzP8A7CdM7LGpyW5LKaRa5YhHbFyUu+PIDM816NUoP3RfZ+Mmdcvg2Srs1ElGMV8pLwWUaRSscILdJrjnyQ5JHRjwSkZFVJOP2dHR13UyjFVxe54TaN9PTYyoWUoY5cm/jwWv+Dppbk04v79yI5NndDxo+yemVenUJR2JuTi/O7BffrqYTlSpTksJ4ksbX9GSv+J/ErklGS/a+6fyR1NTshvhysYXPMmgTo3+KNnYhfo56fZdqYVLzDGX/cohCF+yMbYKtv25XGfs59NG+E3ZCKjWs4aFRbtslFuPt5W1DvRHxVdM7eo1ChGEVYo2VSw3FcY+TLqa51x9Sckq8tJ+Zf8Awc/UdQuWpnGyXLwsJdl9mivqdFGfU0zm5L2zk85/KKtPRmscoLR0dPfDT0xcFJp8Sqm15I26evT1R9ZvbNtuUOf6GSrU1RcfUh6spr3buyX0O3V12N0rUJ7Oa9q8/wD7kEZ/G+WhvUTjVKtxW2S27P3PH/gv0en3QcHDZZjEW+EShBTp3OyquT5c21n7KNJppaq2CjN+mpZjzlZ+hftibXF1qj0GlqdWnhGaSaWMR7Mvb8YXYhWtqSbzjhMlxzjhZ/uapUjx5O3YY92fkPP5B+PnwGcfn/sMkeG+fGORZ8f3B/PgTaysoAG+77fQN8fbQJYXf+oL8d+wAN+HjCI8pZ7+cDfhLsDw0AAljP8AcMJc9kEfAccPPPwAAufynwQunsrm4rLX+SeOf85MPVI1y0m2yTWX48sC8ceUkjl337nC62yEm8xxjG0Vm+6KjOMXP9sWo4Ul/wDJGyEaowjc1GOfao8ssutjOt6eLlZbFZrljyZdnraVUR02HfKtwnLD2xjn9pOvTVaXWxeojtc4+2K7FcNPdVbvhNRceZyb5z+BXW/xXbG2c7Iye7ymvoXobXJ6ZZr5WS1MJel6W6PtllY4Kt9uoUVB7bE8NQ4TRZ6O+h2TX8KT7P3OKK4yUrc+pJ1Z2ufbsD+0Eaqvo7WgskpR+zrz91eWAHVM+fh0Y5rDZFdgAaE+yLIsAGSRkVsAGiGU2rgzMAENdEc45JJZUs+AAGVEqb+OBRb+QABl1b9jTKdRXGdbb8ABL6AWjilZHjwyU61Ox5ADnzI6MDOb1KuNc8ryX/6dli232r6+gA5sHZ2ZX+J2bmc7UQSuSQAbGBBzeXFcYBSbS5ABVspPQOySfDLKtRPIAS0VFl8LGnn5LFNgBmWTU2QdjAC0iWVyk33IvgAKEX1/tK5cSACiTTVJ7HHwyyCW0AAGT7E12ABiG/2izgAABNtjgACAcljD+RRAAAjNuLWCu2XGPkAACDk48L4IZeW3yAEMtFtXclJ4YAHoXsUe+Cfpx+AAlFAuOF2DuwAQElwyW7AAUhMi5y+SSk2u4ACYNEstIr7y5AC2SizO3sUXyeGACfQzkan+LGUZZwcjYq7HFcoALxszyodNMbr2pnReljVWnFsAHZ3R1FE64fqFibfY0Q6fXCOVJgAN7FZn1EcR75wa9JVCVak1lgBa2EnSIa7USpragkjg6nU2WP3MALFAqo1E6bHtJ3a22z2vCAB+i/Z0enTbik+UadVCLg+EAEszfZ5bXpQueDG7ZIAGjKbErpMhJ5fIADMW9CYgAkzGuTfodHG+S3Sa/AAJgej0PStPHHB3KNLVXFbYgBrBHNJ7L+3YWQA1IEAAAhAAAA8EkgABoshFF0YpABDNIjlLauDNbfMAGhsw22ybMeovlBNoAKJXZydVrrVnBxdV1C6UnFPAARJnVBGVP1U1Ll/JXKOFkAOdnQiPjA0u4AA0NN4yJLOWACKJJ89uBY4TABgJ9yX8oAAI1aZbtPPdyorhMdOa5RjnMZLsAAiGW3P04KeMuLx+SE8PTSk1nDzgAKEg0jcq5bnmMeUii2crYbnw4vCwAC9FezTVGO2EkknJf2I6mTScVx8/YACJ9kdNWoxcm8prOCbStpc5rPwvgAEhvshp1zKtvMcZJ3P0oQnHv2f2AAug9l9VC1Fcd0msfBv0HT69V0+acnHZ7spdwAibOjCkQ6dWnCx4WNuWsdzVCipv2x27PjzxkAM1s9l66Iyui7orZxGDaTfAaipuqNrnJuTUcPtgALloF6KHN06mdNaUU0lnGccFvNTde5y2tRi/hABEe6KZn1lsm5UriMc8+XgjpJbaLHhPasgA3/aiAtz6Ub1Jqc21LHksU0oxzHKk/PjAAOO2NhD22zhHhQhuX57lVzcbc8ZwpZx5ABsUeyc616cHP34eF4Ol0LVSjqIw2rD4/wDyABHeznzJPHI6tmt1ENc6lOPpKe3G3n+5ot1s6rktqkmAGkW22ea4R1r0bYTzBPGG1kafcALOFhnl/aCfC/yAAAR5eH+Rp8ZfLAAEGPb357g+E3jssgAALLcVz3Ym+35wAABJLK/wYuoV+tpXHLj7sprugAPRpjdTRjlCmjp2Y1ZljGW+fyZ9FWm0m3vcNzmnywAzrUT0It8Zf6RvlHU21KUcJp5w+/5IQ08VGVtj37VlR7IAFPs2i6hosvtdMqoUrZC6LUl38E1pam1TNNqMcprj/wDyADa3RN1G0f/Z"/>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latin typeface="Roboto"/>
            </a:endParaRPr>
          </a:p>
        </p:txBody>
      </p:sp>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9099"/>
          <a:stretch/>
        </p:blipFill>
        <p:spPr bwMode="auto">
          <a:xfrm>
            <a:off x="6081789" y="2097363"/>
            <a:ext cx="2484834" cy="362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94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87A8-EA69-403B-A41A-CB16E6AF1081}"/>
              </a:ext>
            </a:extLst>
          </p:cNvPr>
          <p:cNvSpPr>
            <a:spLocks noGrp="1"/>
          </p:cNvSpPr>
          <p:nvPr>
            <p:ph type="title"/>
          </p:nvPr>
        </p:nvSpPr>
        <p:spPr/>
        <p:txBody>
          <a:bodyPr/>
          <a:lstStyle/>
          <a:p>
            <a:r>
              <a:rPr lang="en-US" dirty="0"/>
              <a:t>Food shelf trends</a:t>
            </a:r>
          </a:p>
        </p:txBody>
      </p:sp>
      <p:sp>
        <p:nvSpPr>
          <p:cNvPr id="3" name="Content Placeholder 2">
            <a:extLst>
              <a:ext uri="{FF2B5EF4-FFF2-40B4-BE49-F238E27FC236}">
                <a16:creationId xmlns:a16="http://schemas.microsoft.com/office/drawing/2014/main" id="{C2549B30-8040-4A82-A6B6-7BB07A655B62}"/>
              </a:ext>
            </a:extLst>
          </p:cNvPr>
          <p:cNvSpPr>
            <a:spLocks noGrp="1"/>
          </p:cNvSpPr>
          <p:nvPr>
            <p:ph idx="1"/>
          </p:nvPr>
        </p:nvSpPr>
        <p:spPr>
          <a:xfrm>
            <a:off x="457200" y="5543550"/>
            <a:ext cx="8229600" cy="857250"/>
          </a:xfrm>
        </p:spPr>
        <p:txBody>
          <a:bodyPr>
            <a:normAutofit/>
          </a:bodyPr>
          <a:lstStyle/>
          <a:p>
            <a:pPr marL="342900" indent="-342900">
              <a:buFont typeface="Arial" panose="020B0604020202020204" pitchFamily="34" charset="0"/>
              <a:buChar char="•"/>
            </a:pPr>
            <a:r>
              <a:rPr lang="en-US" sz="1350" dirty="0">
                <a:solidFill>
                  <a:schemeClr val="accent4"/>
                </a:solidFill>
                <a:latin typeface="Roboto" panose="02000000000000000000" pitchFamily="2" charset="0"/>
              </a:rPr>
              <a:t>Number of visits rose quickly during recession and have stayed high</a:t>
            </a:r>
          </a:p>
          <a:p>
            <a:pPr marL="342900" indent="-342900">
              <a:buFont typeface="Arial" panose="020B0604020202020204" pitchFamily="34" charset="0"/>
              <a:buChar char="•"/>
            </a:pPr>
            <a:r>
              <a:rPr lang="en-US" sz="1350" dirty="0">
                <a:solidFill>
                  <a:schemeClr val="accent4"/>
                </a:solidFill>
                <a:latin typeface="Roboto" panose="02000000000000000000" pitchFamily="2" charset="0"/>
              </a:rPr>
              <a:t>7 years in a row over 3 million visits per year</a:t>
            </a:r>
          </a:p>
        </p:txBody>
      </p:sp>
      <p:graphicFrame>
        <p:nvGraphicFramePr>
          <p:cNvPr id="7" name="Content Placeholder 6">
            <a:extLst>
              <a:ext uri="{FF2B5EF4-FFF2-40B4-BE49-F238E27FC236}">
                <a16:creationId xmlns:a16="http://schemas.microsoft.com/office/drawing/2014/main" id="{8CB3AE50-DD5F-4945-B3C5-5C3B5C84574A}"/>
              </a:ext>
            </a:extLst>
          </p:cNvPr>
          <p:cNvGraphicFramePr>
            <a:graphicFrameLocks noGrp="1"/>
          </p:cNvGraphicFramePr>
          <p:nvPr>
            <p:ph sz="half" idx="4294967295"/>
            <p:extLst>
              <p:ext uri="{D42A27DB-BD31-4B8C-83A1-F6EECF244321}">
                <p14:modId xmlns:p14="http://schemas.microsoft.com/office/powerpoint/2010/main" val="539965411"/>
              </p:ext>
            </p:extLst>
          </p:nvPr>
        </p:nvGraphicFramePr>
        <p:xfrm>
          <a:off x="1493044" y="1607345"/>
          <a:ext cx="7097110" cy="393620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D62FD5C4-5242-42D8-AC91-D882645DFF72}"/>
              </a:ext>
            </a:extLst>
          </p:cNvPr>
          <p:cNvSpPr/>
          <p:nvPr/>
        </p:nvSpPr>
        <p:spPr>
          <a:xfrm>
            <a:off x="4572000" y="2743199"/>
            <a:ext cx="638175" cy="2507456"/>
          </a:xfrm>
          <a:prstGeom prst="rect">
            <a:avLst/>
          </a:prstGeom>
          <a:solidFill>
            <a:schemeClr val="bg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a:endParaRPr>
          </a:p>
        </p:txBody>
      </p:sp>
    </p:spTree>
    <p:extLst>
      <p:ext uri="{BB962C8B-B14F-4D97-AF65-F5344CB8AC3E}">
        <p14:creationId xmlns:p14="http://schemas.microsoft.com/office/powerpoint/2010/main" val="287288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programs fighting hunger</a:t>
            </a:r>
          </a:p>
        </p:txBody>
      </p:sp>
      <p:sp>
        <p:nvSpPr>
          <p:cNvPr id="3" name="Content Placeholder 2"/>
          <p:cNvSpPr>
            <a:spLocks noGrp="1"/>
          </p:cNvSpPr>
          <p:nvPr>
            <p:ph sz="half" idx="1"/>
          </p:nvPr>
        </p:nvSpPr>
        <p:spPr/>
        <p:txBody>
          <a:bodyPr/>
          <a:lstStyle/>
          <a:p>
            <a:pPr>
              <a:lnSpc>
                <a:spcPct val="150000"/>
              </a:lnSpc>
            </a:pPr>
            <a:r>
              <a:rPr lang="en-US" sz="2800" dirty="0">
                <a:latin typeface="+mn-lt"/>
              </a:rPr>
              <a:t>Meals on Wheels</a:t>
            </a:r>
          </a:p>
          <a:p>
            <a:pPr>
              <a:lnSpc>
                <a:spcPct val="150000"/>
              </a:lnSpc>
            </a:pPr>
            <a:r>
              <a:rPr lang="en-US" sz="2800" dirty="0">
                <a:latin typeface="+mn-lt"/>
              </a:rPr>
              <a:t>Meal programs</a:t>
            </a:r>
          </a:p>
          <a:p>
            <a:pPr>
              <a:lnSpc>
                <a:spcPct val="150000"/>
              </a:lnSpc>
            </a:pPr>
            <a:r>
              <a:rPr lang="en-US" sz="2800" dirty="0">
                <a:latin typeface="+mn-lt"/>
              </a:rPr>
              <a:t>Fare for All</a:t>
            </a:r>
          </a:p>
          <a:p>
            <a:pPr>
              <a:lnSpc>
                <a:spcPct val="150000"/>
              </a:lnSpc>
            </a:pPr>
            <a:r>
              <a:rPr lang="en-US" sz="2800" dirty="0">
                <a:latin typeface="+mn-lt"/>
              </a:rPr>
              <a:t>Market Bucks</a:t>
            </a:r>
          </a:p>
          <a:p>
            <a:pPr>
              <a:lnSpc>
                <a:spcPct val="150000"/>
              </a:lnSpc>
            </a:pPr>
            <a:endParaRPr lang="en-US" dirty="0"/>
          </a:p>
        </p:txBody>
      </p:sp>
      <p:sp>
        <p:nvSpPr>
          <p:cNvPr id="4" name="Content Placeholder 3">
            <a:extLst>
              <a:ext uri="{FF2B5EF4-FFF2-40B4-BE49-F238E27FC236}">
                <a16:creationId xmlns:a16="http://schemas.microsoft.com/office/drawing/2014/main" id="{D94985FD-A4A6-4BE2-8A95-D51CEAE86761}"/>
              </a:ext>
            </a:extLst>
          </p:cNvPr>
          <p:cNvSpPr>
            <a:spLocks noGrp="1"/>
          </p:cNvSpPr>
          <p:nvPr>
            <p:ph sz="half" idx="2"/>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7958" y="1839688"/>
            <a:ext cx="4659084" cy="3494313"/>
          </a:xfrm>
          <a:prstGeom prst="rect">
            <a:avLst/>
          </a:prstGeom>
        </p:spPr>
      </p:pic>
    </p:spTree>
    <p:extLst>
      <p:ext uri="{BB962C8B-B14F-4D97-AF65-F5344CB8AC3E}">
        <p14:creationId xmlns:p14="http://schemas.microsoft.com/office/powerpoint/2010/main" val="379363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accent4"/>
                </a:solidFill>
              </a:rPr>
              <a:t>Other programs fighting hunger</a:t>
            </a:r>
            <a:r>
              <a:rPr lang="en-US" dirty="0"/>
              <a:t>	</a:t>
            </a:r>
          </a:p>
        </p:txBody>
      </p:sp>
      <p:sp>
        <p:nvSpPr>
          <p:cNvPr id="7" name="Content Placeholder 6">
            <a:extLst>
              <a:ext uri="{FF2B5EF4-FFF2-40B4-BE49-F238E27FC236}">
                <a16:creationId xmlns:a16="http://schemas.microsoft.com/office/drawing/2014/main" id="{F0EB1F03-130B-440F-BC39-AF310EFB0AF3}"/>
              </a:ext>
            </a:extLst>
          </p:cNvPr>
          <p:cNvSpPr>
            <a:spLocks noGrp="1"/>
          </p:cNvSpPr>
          <p:nvPr>
            <p:ph sz="half" idx="1"/>
          </p:nvPr>
        </p:nvSpPr>
        <p:spPr/>
        <p:txBody>
          <a:bodyPr/>
          <a:lstStyle/>
          <a:p>
            <a:endParaRPr lang="en-US"/>
          </a:p>
        </p:txBody>
      </p:sp>
      <p:sp>
        <p:nvSpPr>
          <p:cNvPr id="8" name="Content Placeholder 7">
            <a:extLst>
              <a:ext uri="{FF2B5EF4-FFF2-40B4-BE49-F238E27FC236}">
                <a16:creationId xmlns:a16="http://schemas.microsoft.com/office/drawing/2014/main" id="{92B468AF-B690-40D9-B4E5-50BA527F417E}"/>
              </a:ext>
            </a:extLst>
          </p:cNvPr>
          <p:cNvSpPr>
            <a:spLocks noGrp="1"/>
          </p:cNvSpPr>
          <p:nvPr>
            <p:ph sz="half" idx="2"/>
          </p:nvPr>
        </p:nvSpPr>
        <p:spPr/>
        <p:txBody>
          <a:bodyPr anchor="ctr"/>
          <a:lstStyle/>
          <a:p>
            <a:r>
              <a:rPr lang="en-US" sz="4000" b="1" dirty="0">
                <a:solidFill>
                  <a:schemeClr val="accent4"/>
                </a:solidFill>
                <a:latin typeface="+mn-lt"/>
              </a:rPr>
              <a:t>1-888-711-1151</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20" y="2263718"/>
            <a:ext cx="3298159" cy="2704680"/>
          </a:xfrm>
          <a:prstGeom prst="rect">
            <a:avLst/>
          </a:prstGeom>
          <a:effectLst>
            <a:glow rad="762000">
              <a:schemeClr val="bg1"/>
            </a:glow>
          </a:effectLst>
        </p:spPr>
      </p:pic>
    </p:spTree>
    <p:extLst>
      <p:ext uri="{BB962C8B-B14F-4D97-AF65-F5344CB8AC3E}">
        <p14:creationId xmlns:p14="http://schemas.microsoft.com/office/powerpoint/2010/main" val="1978751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we solve hunger in Minnesota?</a:t>
            </a:r>
          </a:p>
        </p:txBody>
      </p:sp>
      <p:grpSp>
        <p:nvGrpSpPr>
          <p:cNvPr id="17" name="Group 16"/>
          <p:cNvGrpSpPr/>
          <p:nvPr/>
        </p:nvGrpSpPr>
        <p:grpSpPr>
          <a:xfrm>
            <a:off x="6629400" y="3311274"/>
            <a:ext cx="1371600" cy="1375028"/>
            <a:chOff x="6400800" y="2422868"/>
            <a:chExt cx="2560320" cy="2560320"/>
          </a:xfrm>
        </p:grpSpPr>
        <p:sp>
          <p:nvSpPr>
            <p:cNvPr id="14" name="Freeform 13"/>
            <p:cNvSpPr/>
            <p:nvPr/>
          </p:nvSpPr>
          <p:spPr>
            <a:xfrm>
              <a:off x="6400800" y="2422868"/>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9" name="Rectangle 8"/>
            <p:cNvSpPr/>
            <p:nvPr/>
          </p:nvSpPr>
          <p:spPr>
            <a:xfrm>
              <a:off x="6558640" y="2877173"/>
              <a:ext cx="2362199" cy="1815960"/>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“Up stream” solutions </a:t>
              </a:r>
            </a:p>
            <a:p>
              <a:pPr algn="ctr" defTabSz="566738">
                <a:lnSpc>
                  <a:spcPct val="90000"/>
                </a:lnSpc>
                <a:spcBef>
                  <a:spcPct val="0"/>
                </a:spcBef>
                <a:spcAft>
                  <a:spcPct val="35000"/>
                </a:spcAft>
              </a:pPr>
              <a:r>
                <a:rPr lang="en-US" sz="1050" dirty="0">
                  <a:solidFill>
                    <a:prstClr val="black"/>
                  </a:solidFill>
                  <a:latin typeface="Roboto"/>
                </a:rPr>
                <a:t>(living wage, paid family leave, housing)</a:t>
              </a:r>
            </a:p>
          </p:txBody>
        </p:sp>
      </p:grpSp>
      <p:grpSp>
        <p:nvGrpSpPr>
          <p:cNvPr id="15" name="Group 14"/>
          <p:cNvGrpSpPr/>
          <p:nvPr/>
        </p:nvGrpSpPr>
        <p:grpSpPr>
          <a:xfrm>
            <a:off x="4583061" y="2083829"/>
            <a:ext cx="2259107" cy="2602472"/>
            <a:chOff x="457200" y="2397530"/>
            <a:chExt cx="2560320" cy="2560320"/>
          </a:xfrm>
          <a:effectLst>
            <a:glow rad="228600">
              <a:schemeClr val="accent2">
                <a:satMod val="175000"/>
                <a:alpha val="40000"/>
              </a:schemeClr>
            </a:glow>
          </a:effectLst>
        </p:grpSpPr>
        <p:sp>
          <p:nvSpPr>
            <p:cNvPr id="11" name="Freeform 10"/>
            <p:cNvSpPr/>
            <p:nvPr/>
          </p:nvSpPr>
          <p:spPr>
            <a:xfrm>
              <a:off x="457200" y="2397530"/>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10" name="Rectangle 9"/>
            <p:cNvSpPr/>
            <p:nvPr/>
          </p:nvSpPr>
          <p:spPr>
            <a:xfrm>
              <a:off x="632460" y="3236800"/>
              <a:ext cx="2209799" cy="673333"/>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Strong public programs</a:t>
              </a:r>
            </a:p>
            <a:p>
              <a:pPr algn="ctr" defTabSz="566738">
                <a:lnSpc>
                  <a:spcPct val="90000"/>
                </a:lnSpc>
                <a:spcBef>
                  <a:spcPct val="0"/>
                </a:spcBef>
                <a:spcAft>
                  <a:spcPct val="35000"/>
                </a:spcAft>
              </a:pPr>
              <a:r>
                <a:rPr lang="en-US" sz="1050" dirty="0">
                  <a:solidFill>
                    <a:prstClr val="black"/>
                  </a:solidFill>
                  <a:latin typeface="Roboto"/>
                </a:rPr>
                <a:t>(SNAP, WIC, school meals)</a:t>
              </a:r>
            </a:p>
          </p:txBody>
        </p:sp>
      </p:grpSp>
      <p:sp>
        <p:nvSpPr>
          <p:cNvPr id="18" name="Oval 17"/>
          <p:cNvSpPr/>
          <p:nvPr/>
        </p:nvSpPr>
        <p:spPr>
          <a:xfrm>
            <a:off x="5865757" y="4158475"/>
            <a:ext cx="1212277" cy="55127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latin typeface="Roboto"/>
              </a:rPr>
              <a:t>Advocates</a:t>
            </a:r>
          </a:p>
        </p:txBody>
      </p:sp>
      <p:grpSp>
        <p:nvGrpSpPr>
          <p:cNvPr id="23" name="Group 22"/>
          <p:cNvGrpSpPr/>
          <p:nvPr/>
        </p:nvGrpSpPr>
        <p:grpSpPr>
          <a:xfrm>
            <a:off x="1485901" y="2083828"/>
            <a:ext cx="2861293" cy="2623370"/>
            <a:chOff x="4724400" y="1532021"/>
            <a:chExt cx="3093720" cy="2560320"/>
          </a:xfrm>
        </p:grpSpPr>
        <p:grpSp>
          <p:nvGrpSpPr>
            <p:cNvPr id="16" name="Group 15"/>
            <p:cNvGrpSpPr/>
            <p:nvPr/>
          </p:nvGrpSpPr>
          <p:grpSpPr>
            <a:xfrm>
              <a:off x="5257800" y="1532021"/>
              <a:ext cx="2560320" cy="2560320"/>
              <a:chOff x="3589020" y="1574304"/>
              <a:chExt cx="2560320" cy="2560320"/>
            </a:xfrm>
          </p:grpSpPr>
          <p:sp>
            <p:nvSpPr>
              <p:cNvPr id="13" name="Freeform 12"/>
              <p:cNvSpPr/>
              <p:nvPr/>
            </p:nvSpPr>
            <p:spPr>
              <a:xfrm>
                <a:off x="3589020" y="1574304"/>
                <a:ext cx="2560320" cy="2560320"/>
              </a:xfrm>
              <a:custGeom>
                <a:avLst/>
                <a:gdLst>
                  <a:gd name="connsiteX0" fmla="*/ 0 w 2560320"/>
                  <a:gd name="connsiteY0" fmla="*/ 1280160 h 2560320"/>
                  <a:gd name="connsiteX1" fmla="*/ 1280160 w 2560320"/>
                  <a:gd name="connsiteY1" fmla="*/ 0 h 2560320"/>
                  <a:gd name="connsiteX2" fmla="*/ 2560320 w 2560320"/>
                  <a:gd name="connsiteY2" fmla="*/ 1280160 h 2560320"/>
                  <a:gd name="connsiteX3" fmla="*/ 1280160 w 2560320"/>
                  <a:gd name="connsiteY3" fmla="*/ 2560320 h 2560320"/>
                  <a:gd name="connsiteX4" fmla="*/ 0 w 2560320"/>
                  <a:gd name="connsiteY4" fmla="*/ 1280160 h 25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320" h="2560320">
                    <a:moveTo>
                      <a:pt x="0" y="1280160"/>
                    </a:moveTo>
                    <a:cubicBezTo>
                      <a:pt x="0" y="573147"/>
                      <a:pt x="573147" y="0"/>
                      <a:pt x="1280160" y="0"/>
                    </a:cubicBezTo>
                    <a:cubicBezTo>
                      <a:pt x="1987173" y="0"/>
                      <a:pt x="2560320" y="573147"/>
                      <a:pt x="2560320" y="1280160"/>
                    </a:cubicBezTo>
                    <a:cubicBezTo>
                      <a:pt x="2560320" y="1987173"/>
                      <a:pt x="1987173" y="2560320"/>
                      <a:pt x="1280160" y="2560320"/>
                    </a:cubicBezTo>
                    <a:cubicBezTo>
                      <a:pt x="573147" y="2560320"/>
                      <a:pt x="0" y="1987173"/>
                      <a:pt x="0" y="1280160"/>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822" tIns="496062" rIns="587274" bIns="368046" numCol="1" spcCol="1270" anchor="ctr" anchorCtr="0">
                <a:noAutofit/>
              </a:bodyPr>
              <a:lstStyle/>
              <a:p>
                <a:pPr algn="ctr" defTabSz="566738">
                  <a:lnSpc>
                    <a:spcPct val="90000"/>
                  </a:lnSpc>
                  <a:spcBef>
                    <a:spcPct val="0"/>
                  </a:spcBef>
                  <a:spcAft>
                    <a:spcPct val="35000"/>
                  </a:spcAft>
                </a:pPr>
                <a:endParaRPr lang="en-US" sz="1275" dirty="0">
                  <a:solidFill>
                    <a:prstClr val="black"/>
                  </a:solidFill>
                  <a:latin typeface="Roboto"/>
                </a:endParaRPr>
              </a:p>
            </p:txBody>
          </p:sp>
          <p:sp>
            <p:nvSpPr>
              <p:cNvPr id="12" name="Rectangle 11"/>
              <p:cNvSpPr/>
              <p:nvPr/>
            </p:nvSpPr>
            <p:spPr>
              <a:xfrm>
                <a:off x="3623310" y="2316625"/>
                <a:ext cx="2491740" cy="485488"/>
              </a:xfrm>
              <a:prstGeom prst="rect">
                <a:avLst/>
              </a:prstGeom>
            </p:spPr>
            <p:txBody>
              <a:bodyPr wrap="square">
                <a:spAutoFit/>
              </a:bodyPr>
              <a:lstStyle/>
              <a:p>
                <a:pPr algn="ctr" defTabSz="566738">
                  <a:lnSpc>
                    <a:spcPct val="90000"/>
                  </a:lnSpc>
                  <a:spcBef>
                    <a:spcPct val="0"/>
                  </a:spcBef>
                  <a:spcAft>
                    <a:spcPct val="35000"/>
                  </a:spcAft>
                </a:pPr>
                <a:r>
                  <a:rPr lang="en-US" sz="1350" dirty="0">
                    <a:solidFill>
                      <a:prstClr val="black"/>
                    </a:solidFill>
                    <a:latin typeface="Roboto"/>
                  </a:rPr>
                  <a:t>Emergency Food System</a:t>
                </a:r>
              </a:p>
              <a:p>
                <a:pPr algn="ctr" defTabSz="566738">
                  <a:lnSpc>
                    <a:spcPct val="90000"/>
                  </a:lnSpc>
                  <a:spcBef>
                    <a:spcPct val="0"/>
                  </a:spcBef>
                  <a:spcAft>
                    <a:spcPct val="35000"/>
                  </a:spcAft>
                </a:pPr>
                <a:r>
                  <a:rPr lang="en-US" sz="1050" dirty="0">
                    <a:solidFill>
                      <a:prstClr val="black"/>
                    </a:solidFill>
                    <a:latin typeface="Roboto"/>
                  </a:rPr>
                  <a:t>(Food banks, food shelves)</a:t>
                </a:r>
              </a:p>
            </p:txBody>
          </p:sp>
        </p:grpSp>
        <p:sp>
          <p:nvSpPr>
            <p:cNvPr id="19" name="Oval 18"/>
            <p:cNvSpPr/>
            <p:nvPr/>
          </p:nvSpPr>
          <p:spPr>
            <a:xfrm>
              <a:off x="4724400" y="3311369"/>
              <a:ext cx="1486307" cy="7350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latin typeface="Roboto"/>
                </a:rPr>
                <a:t>Volunteers, Donors</a:t>
              </a:r>
            </a:p>
          </p:txBody>
        </p:sp>
      </p:grpSp>
    </p:spTree>
    <p:extLst>
      <p:ext uri="{BB962C8B-B14F-4D97-AF65-F5344CB8AC3E}">
        <p14:creationId xmlns:p14="http://schemas.microsoft.com/office/powerpoint/2010/main" val="34857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dirty="0"/>
              <a:t>The Supplemental Nutrition Assistance Program (SNAP )</a:t>
            </a:r>
          </a:p>
          <a:p>
            <a:r>
              <a:rPr lang="en-US" dirty="0"/>
              <a:t>       (formerly known as food stamps) </a:t>
            </a:r>
          </a:p>
          <a:p>
            <a:pPr marL="342900" indent="-342900">
              <a:buFont typeface="Arial" panose="020B0604020202020204" pitchFamily="34" charset="0"/>
              <a:buChar char="•"/>
            </a:pPr>
            <a:r>
              <a:rPr lang="en-US" dirty="0"/>
              <a:t>Helps millions of low-income Americans put food on the table</a:t>
            </a:r>
          </a:p>
          <a:p>
            <a:pPr marL="342900" indent="-342900">
              <a:buFont typeface="Arial" panose="020B0604020202020204" pitchFamily="34" charset="0"/>
              <a:buChar char="•"/>
            </a:pPr>
            <a:r>
              <a:rPr lang="en-US" dirty="0"/>
              <a:t>Benefits are delivered via EBT card </a:t>
            </a:r>
          </a:p>
          <a:p>
            <a:r>
              <a:rPr lang="en-US" dirty="0"/>
              <a:t>       (used like a debit card) used to buy </a:t>
            </a:r>
          </a:p>
          <a:p>
            <a:r>
              <a:rPr lang="en-US" dirty="0"/>
              <a:t>        groceries</a:t>
            </a:r>
          </a:p>
          <a:p>
            <a:endParaRPr lang="en-US" dirty="0"/>
          </a:p>
          <a:p>
            <a:endParaRPr lang="en-US" dirty="0"/>
          </a:p>
        </p:txBody>
      </p:sp>
      <p:sp>
        <p:nvSpPr>
          <p:cNvPr id="2" name="Title 1"/>
          <p:cNvSpPr>
            <a:spLocks noGrp="1"/>
          </p:cNvSpPr>
          <p:nvPr>
            <p:ph type="title"/>
          </p:nvPr>
        </p:nvSpPr>
        <p:spPr/>
        <p:txBody>
          <a:bodyPr/>
          <a:lstStyle/>
          <a:p>
            <a:r>
              <a:rPr lang="en-US" dirty="0"/>
              <a:t>Federal programs: SNAP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612" y="3811469"/>
            <a:ext cx="2517140" cy="1718613"/>
          </a:xfrm>
          <a:prstGeom prst="rect">
            <a:avLst/>
          </a:prstGeom>
        </p:spPr>
      </p:pic>
      <p:sp>
        <p:nvSpPr>
          <p:cNvPr id="8" name="Bent Arrow 7"/>
          <p:cNvSpPr/>
          <p:nvPr/>
        </p:nvSpPr>
        <p:spPr>
          <a:xfrm rot="5400000">
            <a:off x="5722916" y="2969510"/>
            <a:ext cx="336775" cy="1500687"/>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latin typeface="Roboto"/>
            </a:endParaRPr>
          </a:p>
        </p:txBody>
      </p:sp>
    </p:spTree>
    <p:extLst>
      <p:ext uri="{BB962C8B-B14F-4D97-AF65-F5344CB8AC3E}">
        <p14:creationId xmlns:p14="http://schemas.microsoft.com/office/powerpoint/2010/main" val="3581539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5922799" y="2583225"/>
            <a:ext cx="2099003" cy="1371600"/>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363560" y="2814154"/>
            <a:ext cx="732746" cy="732746"/>
          </a:xfrm>
        </p:spPr>
      </p:pic>
      <p:sp>
        <p:nvSpPr>
          <p:cNvPr id="5" name="Rectangle 4"/>
          <p:cNvSpPr/>
          <p:nvPr/>
        </p:nvSpPr>
        <p:spPr>
          <a:xfrm>
            <a:off x="1485900" y="654524"/>
            <a:ext cx="6172200" cy="1200329"/>
          </a:xfrm>
          <a:prstGeom prst="rect">
            <a:avLst/>
          </a:prstGeom>
        </p:spPr>
        <p:txBody>
          <a:bodyPr wrap="square">
            <a:spAutoFit/>
          </a:bodyPr>
          <a:lstStyle/>
          <a:p>
            <a:r>
              <a:rPr lang="en-US" sz="3600" dirty="0">
                <a:solidFill>
                  <a:prstClr val="black"/>
                </a:solidFill>
                <a:latin typeface="Yanone Kaffeesatz"/>
              </a:rPr>
              <a:t>For every one meal provided by food shelves, SNAP provides 12 meals.</a:t>
            </a:r>
          </a:p>
        </p:txBody>
      </p:sp>
      <p:pic>
        <p:nvPicPr>
          <p:cNvPr id="8"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86276" y="2583225"/>
            <a:ext cx="2099003" cy="1371600"/>
          </a:xfrm>
          <a:prstGeom prst="rect">
            <a:avLst/>
          </a:prstGeom>
        </p:spPr>
      </p:pic>
      <p:sp>
        <p:nvSpPr>
          <p:cNvPr id="9" name="TextBox 8"/>
          <p:cNvSpPr txBox="1"/>
          <p:nvPr/>
        </p:nvSpPr>
        <p:spPr>
          <a:xfrm>
            <a:off x="1675720" y="4632368"/>
            <a:ext cx="2265590" cy="830997"/>
          </a:xfrm>
          <a:prstGeom prst="rect">
            <a:avLst/>
          </a:prstGeom>
          <a:noFill/>
        </p:spPr>
        <p:txBody>
          <a:bodyPr wrap="square" rtlCol="0">
            <a:spAutoFit/>
          </a:bodyPr>
          <a:lstStyle/>
          <a:p>
            <a:r>
              <a:rPr lang="en-US" sz="2400" dirty="0">
                <a:solidFill>
                  <a:prstClr val="black"/>
                </a:solidFill>
                <a:latin typeface="Yanone Kaffeesatz"/>
              </a:rPr>
              <a:t>1 meal from food shelf </a:t>
            </a:r>
          </a:p>
        </p:txBody>
      </p:sp>
      <p:sp>
        <p:nvSpPr>
          <p:cNvPr id="10" name="TextBox 9"/>
          <p:cNvSpPr txBox="1"/>
          <p:nvPr/>
        </p:nvSpPr>
        <p:spPr>
          <a:xfrm>
            <a:off x="5368018" y="4632368"/>
            <a:ext cx="2020661" cy="830997"/>
          </a:xfrm>
          <a:prstGeom prst="rect">
            <a:avLst/>
          </a:prstGeom>
          <a:noFill/>
        </p:spPr>
        <p:txBody>
          <a:bodyPr wrap="square" rtlCol="0">
            <a:spAutoFit/>
          </a:bodyPr>
          <a:lstStyle/>
          <a:p>
            <a:r>
              <a:rPr lang="en-US" sz="2400" dirty="0">
                <a:solidFill>
                  <a:prstClr val="black"/>
                </a:solidFill>
                <a:latin typeface="Yanone Kaffeesatz"/>
              </a:rPr>
              <a:t>12 meals from SNAP </a:t>
            </a:r>
          </a:p>
        </p:txBody>
      </p:sp>
      <p:cxnSp>
        <p:nvCxnSpPr>
          <p:cNvPr id="12" name="Straight Arrow Connector 11"/>
          <p:cNvCxnSpPr>
            <a:stCxn id="9" idx="3"/>
            <a:endCxn id="10" idx="1"/>
          </p:cNvCxnSpPr>
          <p:nvPr/>
        </p:nvCxnSpPr>
        <p:spPr>
          <a:xfrm>
            <a:off x="3941310" y="5047867"/>
            <a:ext cx="1426708" cy="0"/>
          </a:xfrm>
          <a:prstGeom prst="straightConnector1">
            <a:avLst/>
          </a:prstGeom>
          <a:ln w="1016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194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4"/>
                </a:solidFill>
              </a:rPr>
              <a:t>Federal programs: TEFAP</a:t>
            </a:r>
            <a:br>
              <a:rPr lang="en-US" sz="2700" dirty="0">
                <a:solidFill>
                  <a:schemeClr val="accent4"/>
                </a:solidFill>
              </a:rPr>
            </a:br>
            <a:r>
              <a:rPr lang="en-US" sz="1800" dirty="0">
                <a:solidFill>
                  <a:schemeClr val="accent4"/>
                </a:solidFill>
              </a:rPr>
              <a:t>(The Emergency Food Assistance Program)</a:t>
            </a:r>
          </a:p>
        </p:txBody>
      </p:sp>
      <p:sp>
        <p:nvSpPr>
          <p:cNvPr id="3" name="Text Placeholder 2"/>
          <p:cNvSpPr>
            <a:spLocks noGrp="1"/>
          </p:cNvSpPr>
          <p:nvPr>
            <p:ph idx="1"/>
          </p:nvPr>
        </p:nvSpPr>
        <p:spPr/>
        <p:txBody>
          <a:bodyPr/>
          <a:lstStyle/>
          <a:p>
            <a:pPr marL="342900" indent="-342900">
              <a:buFont typeface="Arial" panose="020B0604020202020204" pitchFamily="34" charset="0"/>
              <a:buChar char="•"/>
            </a:pPr>
            <a:r>
              <a:rPr lang="en-US" dirty="0">
                <a:latin typeface="+mn-lt"/>
              </a:rPr>
              <a:t>Commodity foods purchased by the federal government</a:t>
            </a:r>
          </a:p>
          <a:p>
            <a:pPr marL="342900" indent="-342900">
              <a:buFont typeface="Arial" panose="020B0604020202020204" pitchFamily="34" charset="0"/>
              <a:buChar char="•"/>
            </a:pPr>
            <a:r>
              <a:rPr lang="en-US" dirty="0">
                <a:latin typeface="+mn-lt"/>
              </a:rPr>
              <a:t>Distributed to food shelves, meal programs through food banks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719" y="2864078"/>
            <a:ext cx="2438400" cy="2728686"/>
          </a:xfrm>
          <a:prstGeom prst="rect">
            <a:avLst/>
          </a:prstGeom>
          <a:effectLst>
            <a:glow rad="635000">
              <a:schemeClr val="bg1"/>
            </a:glow>
          </a:effectLst>
        </p:spPr>
      </p:pic>
    </p:spTree>
    <p:extLst>
      <p:ext uri="{BB962C8B-B14F-4D97-AF65-F5344CB8AC3E}">
        <p14:creationId xmlns:p14="http://schemas.microsoft.com/office/powerpoint/2010/main" val="308247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698171"/>
            <a:ext cx="7772400" cy="3984172"/>
          </a:xfrm>
        </p:spPr>
        <p:txBody>
          <a:bodyPr>
            <a:normAutofit lnSpcReduction="10000"/>
          </a:bodyPr>
          <a:lstStyle/>
          <a:p>
            <a:pPr algn="ctr"/>
            <a:r>
              <a:rPr lang="en-US" b="1" dirty="0">
                <a:solidFill>
                  <a:srgbClr val="009999"/>
                </a:solidFill>
                <a:latin typeface="Arial" panose="020B0604020202020204" pitchFamily="34" charset="0"/>
                <a:cs typeface="Arial" panose="020B0604020202020204" pitchFamily="34" charset="0"/>
              </a:rPr>
              <a:t>Our Mission:</a:t>
            </a:r>
          </a:p>
          <a:p>
            <a:pPr algn="ctr"/>
            <a:endParaRPr lang="en-US" sz="1500" b="1" dirty="0">
              <a:solidFill>
                <a:srgbClr val="009999"/>
              </a:solidFill>
              <a:latin typeface="Arial" panose="020B0604020202020204" pitchFamily="34" charset="0"/>
              <a:cs typeface="Arial" panose="020B0604020202020204" pitchFamily="34" charset="0"/>
            </a:endParaRPr>
          </a:p>
          <a:p>
            <a:pPr algn="ctr"/>
            <a:r>
              <a:rPr lang="en-US" dirty="0">
                <a:solidFill>
                  <a:srgbClr val="009999"/>
                </a:solidFill>
                <a:latin typeface="Arial" panose="020B0604020202020204" pitchFamily="34" charset="0"/>
                <a:cs typeface="Arial" panose="020B0604020202020204" pitchFamily="34" charset="0"/>
              </a:rPr>
              <a:t>To foster collaborative opportunities to creatively address community needs in Anoka County</a:t>
            </a:r>
            <a:r>
              <a:rPr lang="en-US" b="1" dirty="0">
                <a:solidFill>
                  <a:srgbClr val="009999"/>
                </a:solidFill>
                <a:latin typeface="Arial" panose="020B0604020202020204" pitchFamily="34" charset="0"/>
                <a:cs typeface="Arial" panose="020B0604020202020204" pitchFamily="34" charset="0"/>
              </a:rPr>
              <a:t>.</a:t>
            </a:r>
          </a:p>
          <a:p>
            <a:pPr algn="ctr"/>
            <a:endParaRPr lang="en-US" b="1" dirty="0">
              <a:solidFill>
                <a:srgbClr val="009999"/>
              </a:solidFill>
              <a:latin typeface="Arial" panose="020B0604020202020204" pitchFamily="34" charset="0"/>
              <a:cs typeface="Arial" panose="020B0604020202020204" pitchFamily="34" charset="0"/>
            </a:endParaRPr>
          </a:p>
          <a:p>
            <a:r>
              <a:rPr lang="en-US" dirty="0">
                <a:solidFill>
                  <a:srgbClr val="009999"/>
                </a:solidFill>
                <a:latin typeface="Arial" panose="020B0604020202020204" pitchFamily="34" charset="0"/>
                <a:cs typeface="Arial" panose="020B0604020202020204" pitchFamily="34" charset="0"/>
              </a:rPr>
              <a:t>If there is a topic you would like CAN to cover at the next event, please talk to us after or visit our website and send us a message</a:t>
            </a:r>
          </a:p>
          <a:p>
            <a:endParaRPr lang="en-US" dirty="0">
              <a:solidFill>
                <a:srgbClr val="009999"/>
              </a:solidFill>
              <a:latin typeface="Arial" panose="020B0604020202020204" pitchFamily="34" charset="0"/>
              <a:cs typeface="Arial" panose="020B0604020202020204" pitchFamily="34" charset="0"/>
            </a:endParaRPr>
          </a:p>
          <a:p>
            <a:pPr algn="ctr"/>
            <a:r>
              <a:rPr lang="en-US" b="1" dirty="0">
                <a:solidFill>
                  <a:srgbClr val="009999"/>
                </a:solidFill>
                <a:latin typeface="Arial" panose="020B0604020202020204" pitchFamily="34" charset="0"/>
                <a:cs typeface="Arial" panose="020B0604020202020204" pitchFamily="34" charset="0"/>
              </a:rPr>
              <a:t>www.compassionactionnetworkanoka.org</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51" y="440495"/>
            <a:ext cx="4278124" cy="921697"/>
          </a:xfrm>
          <a:prstGeom prst="rect">
            <a:avLst/>
          </a:prstGeom>
        </p:spPr>
      </p:pic>
    </p:spTree>
    <p:extLst>
      <p:ext uri="{BB962C8B-B14F-4D97-AF65-F5344CB8AC3E}">
        <p14:creationId xmlns:p14="http://schemas.microsoft.com/office/powerpoint/2010/main" val="3975212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Do these programs work?</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solidFill>
                  <a:schemeClr val="accent2"/>
                </a:solidFill>
                <a:latin typeface="+mn-lt"/>
              </a:rPr>
              <a:t>SNAP participation reduces food insecurity by about 31.2%.</a:t>
            </a:r>
          </a:p>
          <a:p>
            <a:pPr marL="457200" indent="-457200">
              <a:buFont typeface="Arial" panose="020B0604020202020204" pitchFamily="34" charset="0"/>
              <a:buChar char="•"/>
            </a:pPr>
            <a:r>
              <a:rPr lang="en-US" dirty="0">
                <a:solidFill>
                  <a:schemeClr val="accent2"/>
                </a:solidFill>
                <a:latin typeface="+mn-lt"/>
              </a:rPr>
              <a:t>Public programs lift people above the poverty line:</a:t>
            </a:r>
          </a:p>
          <a:p>
            <a:pPr marL="800100" lvl="5" indent="-457200"/>
            <a:r>
              <a:rPr lang="en-US" sz="2000" dirty="0">
                <a:solidFill>
                  <a:schemeClr val="accent2"/>
                </a:solidFill>
                <a:latin typeface="+mn-lt"/>
              </a:rPr>
              <a:t>SNAP: 4.6 million people</a:t>
            </a:r>
          </a:p>
          <a:p>
            <a:pPr marL="757237" lvl="2" indent="-457200"/>
            <a:r>
              <a:rPr lang="en-US" sz="1700" dirty="0">
                <a:solidFill>
                  <a:schemeClr val="accent2"/>
                </a:solidFill>
                <a:latin typeface="+mn-lt"/>
              </a:rPr>
              <a:t>WIC: 400,000 people</a:t>
            </a:r>
          </a:p>
          <a:p>
            <a:pPr marL="757237" lvl="2" indent="-457200"/>
            <a:r>
              <a:rPr lang="en-US" sz="1700" dirty="0">
                <a:solidFill>
                  <a:schemeClr val="accent2"/>
                </a:solidFill>
                <a:latin typeface="+mn-lt"/>
              </a:rPr>
              <a:t>School meals: 1.3 million people</a:t>
            </a:r>
          </a:p>
          <a:p>
            <a:pPr lvl="0"/>
            <a:r>
              <a:rPr lang="en-US" dirty="0"/>
              <a:t> </a:t>
            </a:r>
          </a:p>
        </p:txBody>
      </p:sp>
    </p:spTree>
    <p:extLst>
      <p:ext uri="{BB962C8B-B14F-4D97-AF65-F5344CB8AC3E}">
        <p14:creationId xmlns:p14="http://schemas.microsoft.com/office/powerpoint/2010/main" val="3198787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7B98-CDB4-4EFC-BE4C-C3036DB3CFED}"/>
              </a:ext>
            </a:extLst>
          </p:cNvPr>
          <p:cNvSpPr>
            <a:spLocks noGrp="1"/>
          </p:cNvSpPr>
          <p:nvPr>
            <p:ph type="title"/>
          </p:nvPr>
        </p:nvSpPr>
        <p:spPr/>
        <p:txBody>
          <a:bodyPr/>
          <a:lstStyle/>
          <a:p>
            <a:r>
              <a:rPr lang="en-US" dirty="0"/>
              <a:t>Be an advocate!</a:t>
            </a:r>
          </a:p>
        </p:txBody>
      </p:sp>
      <p:sp>
        <p:nvSpPr>
          <p:cNvPr id="3" name="Content Placeholder 2">
            <a:extLst>
              <a:ext uri="{FF2B5EF4-FFF2-40B4-BE49-F238E27FC236}">
                <a16:creationId xmlns:a16="http://schemas.microsoft.com/office/drawing/2014/main" id="{49B5AAEE-43DA-42BC-9B54-ADCD4A2CC629}"/>
              </a:ext>
            </a:extLst>
          </p:cNvPr>
          <p:cNvSpPr>
            <a:spLocks noGrp="1"/>
          </p:cNvSpPr>
          <p:nvPr>
            <p:ph sz="half" idx="1"/>
          </p:nvPr>
        </p:nvSpPr>
        <p:spPr/>
        <p:txBody>
          <a:bodyPr>
            <a:normAutofit lnSpcReduction="10000"/>
          </a:bodyPr>
          <a:lstStyle/>
          <a:p>
            <a:pPr marL="342900" indent="-342900">
              <a:buFont typeface="Arial" panose="020B0604020202020204" pitchFamily="34" charset="0"/>
              <a:buChar char="•"/>
            </a:pPr>
            <a:r>
              <a:rPr lang="en-US" dirty="0">
                <a:latin typeface="+mn-lt"/>
              </a:rPr>
              <a:t>Contacting your lawmakers is the most effective way to make a difference on hunger policy.</a:t>
            </a:r>
          </a:p>
          <a:p>
            <a:pPr marL="342900" indent="-342900">
              <a:buFont typeface="Arial" panose="020B0604020202020204" pitchFamily="34" charset="0"/>
              <a:buChar char="•"/>
            </a:pPr>
            <a:endParaRPr lang="en-US" dirty="0">
              <a:latin typeface="+mn-lt"/>
            </a:endParaRPr>
          </a:p>
          <a:p>
            <a:pPr marL="342900" indent="-342900">
              <a:buFont typeface="Arial" panose="020B0604020202020204" pitchFamily="34" charset="0"/>
              <a:buChar char="•"/>
            </a:pPr>
            <a:r>
              <a:rPr lang="en-US" dirty="0">
                <a:latin typeface="+mn-lt"/>
              </a:rPr>
              <a:t>Sign up at </a:t>
            </a:r>
            <a:r>
              <a:rPr lang="en-US" dirty="0">
                <a:latin typeface="+mn-lt"/>
                <a:hlinkClick r:id="rId2"/>
              </a:rPr>
              <a:t>http://www.hungersolutions.org/get-involved/advocate/</a:t>
            </a:r>
            <a:endParaRPr lang="en-US" dirty="0">
              <a:latin typeface="+mn-lt"/>
            </a:endParaRPr>
          </a:p>
          <a:p>
            <a:pPr marL="342900" indent="-342900">
              <a:buFont typeface="Arial" panose="020B0604020202020204" pitchFamily="34" charset="0"/>
              <a:buChar char="•"/>
            </a:pPr>
            <a:endParaRPr lang="en-US" dirty="0">
              <a:latin typeface="+mn-lt"/>
            </a:endParaRPr>
          </a:p>
          <a:p>
            <a:pPr marL="342900" indent="-342900">
              <a:buFont typeface="Arial" panose="020B0604020202020204" pitchFamily="34" charset="0"/>
              <a:buChar char="•"/>
            </a:pPr>
            <a:r>
              <a:rPr lang="en-US" dirty="0">
                <a:latin typeface="+mn-lt"/>
              </a:rPr>
              <a:t>Get quick &amp; easy scripts to make calls, send emails.</a:t>
            </a:r>
          </a:p>
        </p:txBody>
      </p:sp>
      <p:pic>
        <p:nvPicPr>
          <p:cNvPr id="6" name="Content Placeholder 5" descr="A large white building&#10;&#10;Description generated with very high confidence">
            <a:extLst>
              <a:ext uri="{FF2B5EF4-FFF2-40B4-BE49-F238E27FC236}">
                <a16:creationId xmlns:a16="http://schemas.microsoft.com/office/drawing/2014/main" id="{D1C2A5FC-6C12-4DC0-B6F0-F8371CF62D3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5825" y="1901890"/>
            <a:ext cx="4110653" cy="3082990"/>
          </a:xfrm>
        </p:spPr>
      </p:pic>
    </p:spTree>
    <p:extLst>
      <p:ext uri="{BB962C8B-B14F-4D97-AF65-F5344CB8AC3E}">
        <p14:creationId xmlns:p14="http://schemas.microsoft.com/office/powerpoint/2010/main" val="295359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7DF0-40DC-4027-80E1-EC559CA35C7A}"/>
              </a:ext>
            </a:extLst>
          </p:cNvPr>
          <p:cNvSpPr>
            <a:spLocks noGrp="1"/>
          </p:cNvSpPr>
          <p:nvPr>
            <p:ph type="title"/>
          </p:nvPr>
        </p:nvSpPr>
        <p:spPr/>
        <p:txBody>
          <a:bodyPr/>
          <a:lstStyle/>
          <a:p>
            <a:r>
              <a:rPr lang="en-US" dirty="0"/>
              <a:t>Partners to End Hunger Agenda</a:t>
            </a:r>
          </a:p>
        </p:txBody>
      </p:sp>
      <p:sp>
        <p:nvSpPr>
          <p:cNvPr id="3" name="Content Placeholder 2">
            <a:extLst>
              <a:ext uri="{FF2B5EF4-FFF2-40B4-BE49-F238E27FC236}">
                <a16:creationId xmlns:a16="http://schemas.microsoft.com/office/drawing/2014/main" id="{BDC68DCF-70CD-44C4-9E05-2091D1A30DAB}"/>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solidFill>
                  <a:schemeClr val="tx2"/>
                </a:solidFill>
                <a:latin typeface="+mn-lt"/>
              </a:rPr>
              <a:t>Fully fund the good food access program</a:t>
            </a:r>
          </a:p>
          <a:p>
            <a:pPr marL="342900" indent="-342900">
              <a:buFont typeface="Arial" panose="020B0604020202020204" pitchFamily="34" charset="0"/>
              <a:buChar char="•"/>
            </a:pPr>
            <a:r>
              <a:rPr lang="en-US" dirty="0">
                <a:solidFill>
                  <a:schemeClr val="tx2"/>
                </a:solidFill>
                <a:latin typeface="+mn-lt"/>
              </a:rPr>
              <a:t>Improve school breakfast</a:t>
            </a:r>
          </a:p>
          <a:p>
            <a:pPr marL="342900" indent="-342900">
              <a:buFont typeface="Arial" panose="020B0604020202020204" pitchFamily="34" charset="0"/>
              <a:buChar char="•"/>
            </a:pPr>
            <a:r>
              <a:rPr lang="en-US" dirty="0">
                <a:solidFill>
                  <a:schemeClr val="tx2"/>
                </a:solidFill>
                <a:latin typeface="+mn-lt"/>
              </a:rPr>
              <a:t>End school lunch shaming</a:t>
            </a:r>
          </a:p>
          <a:p>
            <a:pPr marL="342900" indent="-342900">
              <a:buFont typeface="Arial" panose="020B0604020202020204" pitchFamily="34" charset="0"/>
              <a:buChar char="•"/>
            </a:pPr>
            <a:r>
              <a:rPr lang="en-US" dirty="0">
                <a:solidFill>
                  <a:schemeClr val="tx2"/>
                </a:solidFill>
                <a:latin typeface="+mn-lt"/>
              </a:rPr>
              <a:t>Continue mobile food shelf funding</a:t>
            </a:r>
          </a:p>
          <a:p>
            <a:endParaRPr lang="en-US" dirty="0"/>
          </a:p>
        </p:txBody>
      </p:sp>
    </p:spTree>
    <p:extLst>
      <p:ext uri="{BB962C8B-B14F-4D97-AF65-F5344CB8AC3E}">
        <p14:creationId xmlns:p14="http://schemas.microsoft.com/office/powerpoint/2010/main" val="3599160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7DF0-40DC-4027-80E1-EC559CA35C7A}"/>
              </a:ext>
            </a:extLst>
          </p:cNvPr>
          <p:cNvSpPr>
            <a:spLocks noGrp="1"/>
          </p:cNvSpPr>
          <p:nvPr>
            <p:ph type="title"/>
          </p:nvPr>
        </p:nvSpPr>
        <p:spPr/>
        <p:txBody>
          <a:bodyPr/>
          <a:lstStyle/>
          <a:p>
            <a:r>
              <a:rPr lang="en-US" dirty="0"/>
              <a:t>Partners to End Hunger Agenda</a:t>
            </a:r>
          </a:p>
        </p:txBody>
      </p:sp>
      <p:sp>
        <p:nvSpPr>
          <p:cNvPr id="3" name="Content Placeholder 2">
            <a:extLst>
              <a:ext uri="{FF2B5EF4-FFF2-40B4-BE49-F238E27FC236}">
                <a16:creationId xmlns:a16="http://schemas.microsoft.com/office/drawing/2014/main" id="{BDC68DCF-70CD-44C4-9E05-2091D1A30DAB}"/>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solidFill>
                  <a:schemeClr val="tx2"/>
                </a:solidFill>
                <a:latin typeface="+mn-lt"/>
              </a:rPr>
              <a:t>Farm to school and early care</a:t>
            </a:r>
          </a:p>
          <a:p>
            <a:pPr marL="342900" indent="-342900">
              <a:buFont typeface="Arial" panose="020B0604020202020204" pitchFamily="34" charset="0"/>
              <a:buChar char="•"/>
            </a:pPr>
            <a:r>
              <a:rPr lang="en-US" dirty="0">
                <a:solidFill>
                  <a:schemeClr val="tx2"/>
                </a:solidFill>
                <a:latin typeface="+mn-lt"/>
              </a:rPr>
              <a:t>Urban agriculture grant program</a:t>
            </a:r>
          </a:p>
          <a:p>
            <a:pPr marL="342900" indent="-342900">
              <a:buFont typeface="Arial" panose="020B0604020202020204" pitchFamily="34" charset="0"/>
              <a:buChar char="•"/>
            </a:pPr>
            <a:r>
              <a:rPr lang="en-US" dirty="0">
                <a:solidFill>
                  <a:schemeClr val="tx2"/>
                </a:solidFill>
                <a:latin typeface="+mn-lt"/>
              </a:rPr>
              <a:t>Hunger free campuses</a:t>
            </a:r>
          </a:p>
          <a:p>
            <a:endParaRPr lang="en-US" dirty="0"/>
          </a:p>
        </p:txBody>
      </p:sp>
    </p:spTree>
    <p:extLst>
      <p:ext uri="{BB962C8B-B14F-4D97-AF65-F5344CB8AC3E}">
        <p14:creationId xmlns:p14="http://schemas.microsoft.com/office/powerpoint/2010/main" val="4159772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79478" y="1633984"/>
            <a:ext cx="2171700" cy="1102519"/>
          </a:xfrm>
          <a:prstGeom prst="rect">
            <a:avLst/>
          </a:prstGeom>
        </p:spPr>
        <p:txBody>
          <a:bodyPr>
            <a:normAutofit/>
          </a:bodyPr>
          <a:lstStyle/>
          <a:p>
            <a:r>
              <a:rPr lang="en-US" sz="2700" dirty="0">
                <a:solidFill>
                  <a:schemeClr val="accent2"/>
                </a:solidFill>
              </a:rPr>
              <a:t>Questions? Contact:</a:t>
            </a:r>
            <a:endParaRPr lang="en-US" sz="4950" dirty="0">
              <a:solidFill>
                <a:srgbClr val="5B5837"/>
              </a:solidFill>
            </a:endParaRPr>
          </a:p>
        </p:txBody>
      </p:sp>
      <p:sp>
        <p:nvSpPr>
          <p:cNvPr id="6" name="Rectangle 1"/>
          <p:cNvSpPr/>
          <p:nvPr/>
        </p:nvSpPr>
        <p:spPr>
          <a:xfrm>
            <a:off x="1279478" y="2771127"/>
            <a:ext cx="2922968" cy="854080"/>
          </a:xfrm>
          <a:prstGeom prst="rect">
            <a:avLst/>
          </a:prstGeom>
        </p:spPr>
        <p:txBody>
          <a:bodyPr wrap="square">
            <a:spAutoFit/>
          </a:bodyPr>
          <a:lstStyle/>
          <a:p>
            <a:r>
              <a:rPr lang="en-US" dirty="0">
                <a:solidFill>
                  <a:srgbClr val="5B5837"/>
                </a:solidFill>
                <a:latin typeface="Roboto"/>
              </a:rPr>
              <a:t>Jill Westfall</a:t>
            </a:r>
          </a:p>
          <a:p>
            <a:r>
              <a:rPr lang="en-US" dirty="0">
                <a:solidFill>
                  <a:srgbClr val="5B5837"/>
                </a:solidFill>
                <a:latin typeface="Roboto"/>
              </a:rPr>
              <a:t>Communications Manager</a:t>
            </a:r>
          </a:p>
          <a:p>
            <a:endParaRPr lang="en-US" sz="1350" dirty="0">
              <a:solidFill>
                <a:srgbClr val="5B5837"/>
              </a:solidFill>
              <a:latin typeface="Roboto"/>
            </a:endParaRPr>
          </a:p>
        </p:txBody>
      </p:sp>
      <p:sp>
        <p:nvSpPr>
          <p:cNvPr id="7" name="Rectangle 4"/>
          <p:cNvSpPr/>
          <p:nvPr/>
        </p:nvSpPr>
        <p:spPr>
          <a:xfrm>
            <a:off x="4941556" y="2736502"/>
            <a:ext cx="3462053" cy="923330"/>
          </a:xfrm>
          <a:prstGeom prst="rect">
            <a:avLst/>
          </a:prstGeom>
        </p:spPr>
        <p:txBody>
          <a:bodyPr wrap="square">
            <a:spAutoFit/>
          </a:bodyPr>
          <a:lstStyle/>
          <a:p>
            <a:r>
              <a:rPr lang="en-US" dirty="0">
                <a:solidFill>
                  <a:srgbClr val="5B5837"/>
                </a:solidFill>
                <a:latin typeface="Roboto"/>
              </a:rPr>
              <a:t>jwestfall@hungersolutions.org</a:t>
            </a:r>
          </a:p>
          <a:p>
            <a:r>
              <a:rPr lang="en-US" dirty="0">
                <a:solidFill>
                  <a:srgbClr val="5B5837"/>
                </a:solidFill>
                <a:latin typeface="Roboto"/>
              </a:rPr>
              <a:t>651-789-9843</a:t>
            </a:r>
          </a:p>
          <a:p>
            <a:r>
              <a:rPr lang="en-US" dirty="0">
                <a:solidFill>
                  <a:srgbClr val="5B5837"/>
                </a:solidFill>
                <a:latin typeface="Roboto"/>
              </a:rPr>
              <a:t>http://hungersolutions.org</a:t>
            </a:r>
          </a:p>
        </p:txBody>
      </p:sp>
    </p:spTree>
    <p:extLst>
      <p:ext uri="{BB962C8B-B14F-4D97-AF65-F5344CB8AC3E}">
        <p14:creationId xmlns:p14="http://schemas.microsoft.com/office/powerpoint/2010/main" val="300808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51" y="375181"/>
            <a:ext cx="4278124" cy="921697"/>
          </a:xfrm>
          <a:prstGeom prst="rect">
            <a:avLst/>
          </a:prstGeom>
        </p:spPr>
      </p:pic>
      <p:sp>
        <p:nvSpPr>
          <p:cNvPr id="2" name="Text Placeholder 1"/>
          <p:cNvSpPr>
            <a:spLocks noGrp="1"/>
          </p:cNvSpPr>
          <p:nvPr>
            <p:ph type="body" idx="1"/>
          </p:nvPr>
        </p:nvSpPr>
        <p:spPr>
          <a:xfrm>
            <a:off x="722313" y="1929313"/>
            <a:ext cx="7772400" cy="3244265"/>
          </a:xfrm>
        </p:spPr>
        <p:txBody>
          <a:bodyPr>
            <a:normAutofit/>
          </a:bodyPr>
          <a:lstStyle/>
          <a:p>
            <a:pPr algn="ctr"/>
            <a:r>
              <a:rPr lang="en-US" sz="3600" b="1" dirty="0">
                <a:solidFill>
                  <a:srgbClr val="009999"/>
                </a:solidFill>
                <a:latin typeface="Arial" panose="020B0604020202020204" pitchFamily="34" charset="0"/>
                <a:cs typeface="Arial" panose="020B0604020202020204" pitchFamily="34" charset="0"/>
              </a:rPr>
              <a:t>Panelist</a:t>
            </a:r>
            <a:endParaRPr lang="en-US" b="1" dirty="0">
              <a:solidFill>
                <a:srgbClr val="009999"/>
              </a:solidFill>
              <a:latin typeface="Arial" panose="020B0604020202020204" pitchFamily="34" charset="0"/>
              <a:cs typeface="Arial" panose="020B0604020202020204" pitchFamily="34" charset="0"/>
            </a:endParaRPr>
          </a:p>
          <a:p>
            <a:pPr algn="ctr"/>
            <a:endParaRPr lang="en-US" b="1" dirty="0">
              <a:solidFill>
                <a:srgbClr val="009999"/>
              </a:solidFill>
              <a:latin typeface="Arial" panose="020B0604020202020204" pitchFamily="34" charset="0"/>
              <a:cs typeface="Arial" panose="020B0604020202020204" pitchFamily="34" charset="0"/>
            </a:endParaRPr>
          </a:p>
          <a:p>
            <a:pPr algn="ctr"/>
            <a:r>
              <a:rPr lang="en-US" sz="3600" dirty="0">
                <a:solidFill>
                  <a:srgbClr val="009999"/>
                </a:solidFill>
                <a:latin typeface="Arial" panose="020B0604020202020204" pitchFamily="34" charset="0"/>
                <a:cs typeface="Arial" panose="020B0604020202020204" pitchFamily="34" charset="0"/>
              </a:rPr>
              <a:t>Annabelle </a:t>
            </a:r>
            <a:r>
              <a:rPr lang="en-US" sz="3600" dirty="0" err="1">
                <a:solidFill>
                  <a:srgbClr val="009999"/>
                </a:solidFill>
                <a:latin typeface="Arial" panose="020B0604020202020204" pitchFamily="34" charset="0"/>
                <a:cs typeface="Arial" panose="020B0604020202020204" pitchFamily="34" charset="0"/>
              </a:rPr>
              <a:t>Budde</a:t>
            </a:r>
            <a:endParaRPr lang="en-US" sz="3600" dirty="0">
              <a:solidFill>
                <a:srgbClr val="009999"/>
              </a:solidFill>
              <a:latin typeface="Arial" panose="020B0604020202020204" pitchFamily="34" charset="0"/>
              <a:cs typeface="Arial" panose="020B0604020202020204" pitchFamily="34" charset="0"/>
            </a:endParaRPr>
          </a:p>
          <a:p>
            <a:pPr algn="ctr"/>
            <a:r>
              <a:rPr lang="en-US" sz="3600" dirty="0">
                <a:solidFill>
                  <a:srgbClr val="009999"/>
                </a:solidFill>
                <a:latin typeface="Arial" panose="020B0604020202020204" pitchFamily="34" charset="0"/>
                <a:cs typeface="Arial" panose="020B0604020202020204" pitchFamily="34" charset="0"/>
              </a:rPr>
              <a:t>Executive Director</a:t>
            </a:r>
          </a:p>
          <a:p>
            <a:pPr algn="ctr"/>
            <a:r>
              <a:rPr lang="en-US" sz="3600" dirty="0">
                <a:solidFill>
                  <a:srgbClr val="009999"/>
                </a:solidFill>
                <a:latin typeface="Arial" panose="020B0604020202020204" pitchFamily="34" charset="0"/>
                <a:cs typeface="Arial" panose="020B0604020202020204" pitchFamily="34" charset="0"/>
              </a:rPr>
              <a:t>NACE Food Shelf</a:t>
            </a:r>
          </a:p>
        </p:txBody>
      </p:sp>
    </p:spTree>
    <p:extLst>
      <p:ext uri="{BB962C8B-B14F-4D97-AF65-F5344CB8AC3E}">
        <p14:creationId xmlns:p14="http://schemas.microsoft.com/office/powerpoint/2010/main" val="1870950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143282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7846" y="453910"/>
            <a:ext cx="3090863" cy="302105"/>
          </a:xfrm>
          <a:prstGeom prst="rect">
            <a:avLst/>
          </a:prstGeom>
        </p:spPr>
        <p:txBody>
          <a:bodyPr vert="horz" wrap="square" lIns="0" tIns="8226" rIns="0" bIns="0" rtlCol="0">
            <a:spAutoFit/>
          </a:bodyPr>
          <a:lstStyle/>
          <a:p>
            <a:pPr marL="8659">
              <a:spcBef>
                <a:spcPts val="65"/>
              </a:spcBef>
            </a:pPr>
            <a:r>
              <a:rPr spc="-3" dirty="0"/>
              <a:t>IT </a:t>
            </a:r>
            <a:r>
              <a:rPr spc="-7" dirty="0"/>
              <a:t>ALL </a:t>
            </a:r>
            <a:r>
              <a:rPr spc="-3" dirty="0"/>
              <a:t>COMES </a:t>
            </a:r>
            <a:r>
              <a:rPr spc="-10" dirty="0"/>
              <a:t>DOWN </a:t>
            </a:r>
            <a:r>
              <a:rPr spc="-14" dirty="0"/>
              <a:t>TO </a:t>
            </a:r>
            <a:r>
              <a:rPr spc="-20" dirty="0"/>
              <a:t>YOU!</a:t>
            </a:r>
          </a:p>
        </p:txBody>
      </p:sp>
      <p:sp>
        <p:nvSpPr>
          <p:cNvPr id="3" name="object 3"/>
          <p:cNvSpPr txBox="1"/>
          <p:nvPr/>
        </p:nvSpPr>
        <p:spPr>
          <a:xfrm>
            <a:off x="2360468" y="1035541"/>
            <a:ext cx="3094326" cy="3052088"/>
          </a:xfrm>
          <a:prstGeom prst="rect">
            <a:avLst/>
          </a:prstGeom>
        </p:spPr>
        <p:txBody>
          <a:bodyPr vert="horz" wrap="square" lIns="0" tIns="265401" rIns="0" bIns="0" rtlCol="0">
            <a:spAutoFit/>
          </a:bodyPr>
          <a:lstStyle/>
          <a:p>
            <a:pPr marL="154561" indent="-145902">
              <a:spcBef>
                <a:spcPts val="2090"/>
              </a:spcBef>
              <a:buSzPct val="97916"/>
              <a:buFont typeface="Arial"/>
              <a:buChar char="•"/>
              <a:tabLst>
                <a:tab pos="154993" algn="l"/>
              </a:tabLst>
            </a:pPr>
            <a:r>
              <a:rPr sz="3273" spc="-14" dirty="0">
                <a:solidFill>
                  <a:srgbClr val="00CC99"/>
                </a:solidFill>
                <a:latin typeface="Franklin Gothic Book"/>
                <a:cs typeface="Franklin Gothic Book"/>
              </a:rPr>
              <a:t>Awareness</a:t>
            </a:r>
            <a:endParaRPr sz="3273">
              <a:solidFill>
                <a:prstClr val="black"/>
              </a:solidFill>
              <a:latin typeface="Franklin Gothic Book"/>
              <a:cs typeface="Franklin Gothic Book"/>
            </a:endParaRPr>
          </a:p>
          <a:p>
            <a:pPr marL="154561" indent="-145902">
              <a:spcBef>
                <a:spcPts val="2022"/>
              </a:spcBef>
              <a:buSzPct val="97916"/>
              <a:buFont typeface="Arial"/>
              <a:buChar char="•"/>
              <a:tabLst>
                <a:tab pos="154993" algn="l"/>
              </a:tabLst>
            </a:pPr>
            <a:r>
              <a:rPr sz="3273" spc="-7" dirty="0">
                <a:solidFill>
                  <a:srgbClr val="00CC99"/>
                </a:solidFill>
                <a:latin typeface="Franklin Gothic Book"/>
                <a:cs typeface="Franklin Gothic Book"/>
              </a:rPr>
              <a:t>Compassion</a:t>
            </a:r>
            <a:endParaRPr sz="3273">
              <a:solidFill>
                <a:prstClr val="black"/>
              </a:solidFill>
              <a:latin typeface="Franklin Gothic Book"/>
              <a:cs typeface="Franklin Gothic Book"/>
            </a:endParaRPr>
          </a:p>
          <a:p>
            <a:pPr marL="154561" indent="-145902">
              <a:spcBef>
                <a:spcPts val="2015"/>
              </a:spcBef>
              <a:buSzPct val="97916"/>
              <a:buFont typeface="Arial"/>
              <a:buChar char="•"/>
              <a:tabLst>
                <a:tab pos="154993" algn="l"/>
              </a:tabLst>
            </a:pPr>
            <a:r>
              <a:rPr sz="3273" spc="-3" dirty="0">
                <a:solidFill>
                  <a:srgbClr val="00CC99"/>
                </a:solidFill>
                <a:latin typeface="Franklin Gothic Book"/>
                <a:cs typeface="Franklin Gothic Book"/>
              </a:rPr>
              <a:t>Change</a:t>
            </a:r>
            <a:endParaRPr sz="3273">
              <a:solidFill>
                <a:prstClr val="black"/>
              </a:solidFill>
              <a:latin typeface="Franklin Gothic Book"/>
              <a:cs typeface="Franklin Gothic Book"/>
            </a:endParaRPr>
          </a:p>
          <a:p>
            <a:pPr marL="154561" indent="-145902">
              <a:spcBef>
                <a:spcPts val="2022"/>
              </a:spcBef>
              <a:buSzPct val="97916"/>
              <a:buFont typeface="Arial"/>
              <a:buChar char="•"/>
              <a:tabLst>
                <a:tab pos="154993" algn="l"/>
              </a:tabLst>
            </a:pPr>
            <a:r>
              <a:rPr sz="3273" spc="-3" dirty="0">
                <a:solidFill>
                  <a:srgbClr val="00CC99"/>
                </a:solidFill>
                <a:latin typeface="Franklin Gothic Book"/>
                <a:cs typeface="Franklin Gothic Book"/>
              </a:rPr>
              <a:t>Spread </a:t>
            </a:r>
            <a:r>
              <a:rPr sz="3273" dirty="0">
                <a:solidFill>
                  <a:srgbClr val="00CC99"/>
                </a:solidFill>
                <a:latin typeface="Franklin Gothic Book"/>
                <a:cs typeface="Franklin Gothic Book"/>
              </a:rPr>
              <a:t>the</a:t>
            </a:r>
            <a:r>
              <a:rPr sz="3273" spc="-61" dirty="0">
                <a:solidFill>
                  <a:srgbClr val="00CC99"/>
                </a:solidFill>
                <a:latin typeface="Franklin Gothic Book"/>
                <a:cs typeface="Franklin Gothic Book"/>
              </a:rPr>
              <a:t> </a:t>
            </a:r>
            <a:r>
              <a:rPr sz="3273" spc="-34" dirty="0">
                <a:solidFill>
                  <a:srgbClr val="00CC99"/>
                </a:solidFill>
                <a:latin typeface="Franklin Gothic Book"/>
                <a:cs typeface="Franklin Gothic Book"/>
              </a:rPr>
              <a:t>Word</a:t>
            </a:r>
            <a:endParaRPr sz="3273">
              <a:solidFill>
                <a:prstClr val="black"/>
              </a:solidFill>
              <a:latin typeface="Franklin Gothic Book"/>
              <a:cs typeface="Franklin Gothic Book"/>
            </a:endParaRPr>
          </a:p>
        </p:txBody>
      </p:sp>
      <p:sp>
        <p:nvSpPr>
          <p:cNvPr id="4" name="object 4"/>
          <p:cNvSpPr/>
          <p:nvPr/>
        </p:nvSpPr>
        <p:spPr>
          <a:xfrm>
            <a:off x="4911263" y="1393594"/>
            <a:ext cx="2099569" cy="2072033"/>
          </a:xfrm>
          <a:prstGeom prst="rect">
            <a:avLst/>
          </a:prstGeom>
          <a:blipFill>
            <a:blip r:embed="rId2" cstate="print"/>
            <a:stretch>
              <a:fillRect/>
            </a:stretch>
          </a:blipFill>
        </p:spPr>
        <p:txBody>
          <a:bodyPr wrap="square" lIns="0" tIns="0" rIns="0" bIns="0" rtlCol="0"/>
          <a:lstStyle/>
          <a:p>
            <a:endParaRPr sz="1227">
              <a:solidFill>
                <a:prstClr val="black"/>
              </a:solidFill>
            </a:endParaRPr>
          </a:p>
        </p:txBody>
      </p:sp>
      <p:sp>
        <p:nvSpPr>
          <p:cNvPr id="5" name="object 5"/>
          <p:cNvSpPr/>
          <p:nvPr/>
        </p:nvSpPr>
        <p:spPr>
          <a:xfrm>
            <a:off x="2142363" y="4756456"/>
            <a:ext cx="1663238" cy="1615613"/>
          </a:xfrm>
          <a:prstGeom prst="rect">
            <a:avLst/>
          </a:prstGeom>
          <a:blipFill>
            <a:blip r:embed="rId3" cstate="print"/>
            <a:stretch>
              <a:fillRect/>
            </a:stretch>
          </a:blipFill>
        </p:spPr>
        <p:txBody>
          <a:bodyPr wrap="square" lIns="0" tIns="0" rIns="0" bIns="0" rtlCol="0"/>
          <a:lstStyle/>
          <a:p>
            <a:endParaRPr sz="1227">
              <a:solidFill>
                <a:prstClr val="black"/>
              </a:solidFill>
            </a:endParaRPr>
          </a:p>
        </p:txBody>
      </p:sp>
      <p:sp>
        <p:nvSpPr>
          <p:cNvPr id="6" name="object 6"/>
          <p:cNvSpPr/>
          <p:nvPr/>
        </p:nvSpPr>
        <p:spPr>
          <a:xfrm>
            <a:off x="5256934" y="5207707"/>
            <a:ext cx="1777711" cy="1382856"/>
          </a:xfrm>
          <a:prstGeom prst="rect">
            <a:avLst/>
          </a:prstGeom>
          <a:blipFill>
            <a:blip r:embed="rId4" cstate="print"/>
            <a:stretch>
              <a:fillRect/>
            </a:stretch>
          </a:blipFill>
        </p:spPr>
        <p:txBody>
          <a:bodyPr wrap="square" lIns="0" tIns="0" rIns="0" bIns="0" rtlCol="0"/>
          <a:lstStyle/>
          <a:p>
            <a:endParaRPr sz="1227">
              <a:solidFill>
                <a:prstClr val="black"/>
              </a:solidFill>
            </a:endParaRPr>
          </a:p>
        </p:txBody>
      </p:sp>
      <p:sp>
        <p:nvSpPr>
          <p:cNvPr id="7" name="object 7"/>
          <p:cNvSpPr/>
          <p:nvPr/>
        </p:nvSpPr>
        <p:spPr>
          <a:xfrm>
            <a:off x="3486583" y="4244600"/>
            <a:ext cx="1976350" cy="1309947"/>
          </a:xfrm>
          <a:prstGeom prst="rect">
            <a:avLst/>
          </a:prstGeom>
          <a:blipFill>
            <a:blip r:embed="rId5" cstate="print"/>
            <a:stretch>
              <a:fillRect/>
            </a:stretch>
          </a:blipFill>
        </p:spPr>
        <p:txBody>
          <a:bodyPr wrap="square" lIns="0" tIns="0" rIns="0" bIns="0" rtlCol="0"/>
          <a:lstStyle/>
          <a:p>
            <a:endParaRPr sz="1227">
              <a:solidFill>
                <a:prstClr val="black"/>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51" y="375181"/>
            <a:ext cx="4278124" cy="921697"/>
          </a:xfrm>
          <a:prstGeom prst="rect">
            <a:avLst/>
          </a:prstGeom>
        </p:spPr>
      </p:pic>
      <p:sp>
        <p:nvSpPr>
          <p:cNvPr id="2" name="Text Placeholder 1"/>
          <p:cNvSpPr>
            <a:spLocks noGrp="1"/>
          </p:cNvSpPr>
          <p:nvPr>
            <p:ph type="body" idx="1"/>
          </p:nvPr>
        </p:nvSpPr>
        <p:spPr>
          <a:xfrm>
            <a:off x="722313" y="1929313"/>
            <a:ext cx="7772400" cy="3244265"/>
          </a:xfrm>
        </p:spPr>
        <p:txBody>
          <a:bodyPr>
            <a:normAutofit/>
          </a:bodyPr>
          <a:lstStyle/>
          <a:p>
            <a:pPr algn="ctr"/>
            <a:r>
              <a:rPr lang="en-US" sz="3600" b="1" dirty="0">
                <a:solidFill>
                  <a:srgbClr val="009999"/>
                </a:solidFill>
                <a:latin typeface="Arial" panose="020B0604020202020204" pitchFamily="34" charset="0"/>
                <a:cs typeface="Arial" panose="020B0604020202020204" pitchFamily="34" charset="0"/>
              </a:rPr>
              <a:t>Panelist</a:t>
            </a:r>
            <a:endParaRPr lang="en-US" b="1" dirty="0">
              <a:solidFill>
                <a:srgbClr val="009999"/>
              </a:solidFill>
              <a:latin typeface="Arial" panose="020B0604020202020204" pitchFamily="34" charset="0"/>
              <a:cs typeface="Arial" panose="020B0604020202020204" pitchFamily="34" charset="0"/>
            </a:endParaRPr>
          </a:p>
          <a:p>
            <a:pPr algn="ctr"/>
            <a:endParaRPr lang="en-US" b="1" dirty="0">
              <a:solidFill>
                <a:srgbClr val="009999"/>
              </a:solidFill>
              <a:latin typeface="Arial" panose="020B0604020202020204" pitchFamily="34" charset="0"/>
              <a:cs typeface="Arial" panose="020B0604020202020204" pitchFamily="34" charset="0"/>
            </a:endParaRPr>
          </a:p>
          <a:p>
            <a:pPr algn="ctr"/>
            <a:r>
              <a:rPr lang="en-US" sz="3600" dirty="0">
                <a:solidFill>
                  <a:srgbClr val="009999"/>
                </a:solidFill>
                <a:latin typeface="Arial" panose="020B0604020202020204" pitchFamily="34" charset="0"/>
                <a:cs typeface="Arial" panose="020B0604020202020204" pitchFamily="34" charset="0"/>
              </a:rPr>
              <a:t>Sonya </a:t>
            </a:r>
            <a:r>
              <a:rPr lang="en-US" sz="3600" dirty="0" err="1">
                <a:solidFill>
                  <a:srgbClr val="009999"/>
                </a:solidFill>
                <a:latin typeface="Arial" panose="020B0604020202020204" pitchFamily="34" charset="0"/>
                <a:cs typeface="Arial" panose="020B0604020202020204" pitchFamily="34" charset="0"/>
              </a:rPr>
              <a:t>Traisci</a:t>
            </a:r>
            <a:endParaRPr lang="en-US" sz="3600" dirty="0">
              <a:solidFill>
                <a:srgbClr val="009999"/>
              </a:solidFill>
              <a:latin typeface="Arial" panose="020B0604020202020204" pitchFamily="34" charset="0"/>
              <a:cs typeface="Arial" panose="020B0604020202020204" pitchFamily="34" charset="0"/>
            </a:endParaRPr>
          </a:p>
          <a:p>
            <a:pPr algn="ctr"/>
            <a:r>
              <a:rPr lang="en-US" sz="3600" dirty="0">
                <a:solidFill>
                  <a:srgbClr val="009999"/>
                </a:solidFill>
                <a:latin typeface="Arial" panose="020B0604020202020204" pitchFamily="34" charset="0"/>
                <a:cs typeface="Arial" panose="020B0604020202020204" pitchFamily="34" charset="0"/>
              </a:rPr>
              <a:t>Anoka County Economic Assistance SNAP Outreach</a:t>
            </a:r>
          </a:p>
        </p:txBody>
      </p:sp>
    </p:spTree>
    <p:extLst>
      <p:ext uri="{BB962C8B-B14F-4D97-AF65-F5344CB8AC3E}">
        <p14:creationId xmlns:p14="http://schemas.microsoft.com/office/powerpoint/2010/main" val="161598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Anoka County Economic     Assistance </a:t>
            </a:r>
          </a:p>
        </p:txBody>
      </p:sp>
      <p:sp>
        <p:nvSpPr>
          <p:cNvPr id="3" name="Subtitle 2"/>
          <p:cNvSpPr>
            <a:spLocks noGrp="1"/>
          </p:cNvSpPr>
          <p:nvPr>
            <p:ph type="subTitle" idx="1"/>
          </p:nvPr>
        </p:nvSpPr>
        <p:spPr/>
        <p:txBody>
          <a:bodyPr>
            <a:normAutofit/>
          </a:bodyPr>
          <a:lstStyle/>
          <a:p>
            <a:r>
              <a:rPr lang="en-US" sz="1800" dirty="0"/>
              <a:t>Supplemental Nutritional Assistance Program (SNAP) Outreach</a:t>
            </a:r>
          </a:p>
          <a:p>
            <a:endParaRPr lang="en-US" dirty="0"/>
          </a:p>
          <a:p>
            <a:endParaRPr lang="en-US" dirty="0"/>
          </a:p>
        </p:txBody>
      </p:sp>
      <p:pic>
        <p:nvPicPr>
          <p:cNvPr id="4" name="Picture 3">
            <a:extLst>
              <a:ext uri="{FF2B5EF4-FFF2-40B4-BE49-F238E27FC236}">
                <a16:creationId xmlns:a16="http://schemas.microsoft.com/office/drawing/2014/main" id="{E0AA61CE-FC08-474C-A34B-69D7D791F13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6605" y="1495067"/>
            <a:ext cx="483996" cy="624050"/>
          </a:xfrm>
          <a:prstGeom prst="rect">
            <a:avLst/>
          </a:prstGeom>
          <a:noFill/>
          <a:ln>
            <a:noFill/>
          </a:ln>
        </p:spPr>
      </p:pic>
    </p:spTree>
    <p:extLst>
      <p:ext uri="{BB962C8B-B14F-4D97-AF65-F5344CB8AC3E}">
        <p14:creationId xmlns:p14="http://schemas.microsoft.com/office/powerpoint/2010/main" val="280183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51" y="358852"/>
            <a:ext cx="4278124" cy="921697"/>
          </a:xfrm>
          <a:prstGeom prst="rect">
            <a:avLst/>
          </a:prstGeom>
        </p:spPr>
      </p:pic>
      <p:sp>
        <p:nvSpPr>
          <p:cNvPr id="5" name="TextBox 4"/>
          <p:cNvSpPr txBox="1"/>
          <p:nvPr/>
        </p:nvSpPr>
        <p:spPr>
          <a:xfrm>
            <a:off x="599502" y="1482638"/>
            <a:ext cx="8018020" cy="2677656"/>
          </a:xfrm>
          <a:prstGeom prst="rect">
            <a:avLst/>
          </a:prstGeom>
          <a:noFill/>
        </p:spPr>
        <p:txBody>
          <a:bodyPr wrap="square" rtlCol="0">
            <a:spAutoFit/>
          </a:bodyPr>
          <a:lstStyle/>
          <a:p>
            <a:pPr algn="ctr"/>
            <a:r>
              <a:rPr lang="en-US" sz="2400" b="1" dirty="0">
                <a:solidFill>
                  <a:srgbClr val="009999"/>
                </a:solidFill>
                <a:latin typeface="Arial" panose="020B0604020202020204" pitchFamily="34" charset="0"/>
                <a:cs typeface="Arial" panose="020B0604020202020204" pitchFamily="34" charset="0"/>
              </a:rPr>
              <a:t>Speaker</a:t>
            </a:r>
          </a:p>
          <a:p>
            <a:pPr algn="ctr"/>
            <a:endParaRPr lang="en-US" sz="1200" b="1" dirty="0">
              <a:solidFill>
                <a:srgbClr val="009999"/>
              </a:solidFill>
              <a:latin typeface="Arial" panose="020B0604020202020204" pitchFamily="34" charset="0"/>
              <a:cs typeface="Arial" panose="020B0604020202020204" pitchFamily="34" charset="0"/>
            </a:endParaRPr>
          </a:p>
          <a:p>
            <a:r>
              <a:rPr lang="en-US" sz="2400" b="1" dirty="0">
                <a:solidFill>
                  <a:srgbClr val="009999"/>
                </a:solidFill>
                <a:latin typeface="Arial" panose="020B0604020202020204" pitchFamily="34" charset="0"/>
                <a:cs typeface="Arial" panose="020B0604020202020204" pitchFamily="34" charset="0"/>
              </a:rPr>
              <a:t>Coleen Moriarty, Executive Director, Hunger Solutions</a:t>
            </a:r>
          </a:p>
          <a:p>
            <a:r>
              <a:rPr lang="en-US" dirty="0">
                <a:solidFill>
                  <a:schemeClr val="bg1"/>
                </a:solidFill>
                <a:latin typeface="Arial" panose="020B0604020202020204" pitchFamily="34" charset="0"/>
                <a:cs typeface="Arial" panose="020B0604020202020204" pitchFamily="34" charset="0"/>
              </a:rPr>
              <a:t>Colleen has been involved in poverty programs for the majority of her career. She has seen the devastating effects that poverty has had on our families and children and understands that basic needs must be met before families can succeed. As Hunger Solutions’ Executive Director and the chair of Minnesota Partners to End Hunger, she works to motivate decision-makers to take supportive action on state and national hunger policy issues.</a:t>
            </a:r>
          </a:p>
        </p:txBody>
      </p:sp>
      <p:sp>
        <p:nvSpPr>
          <p:cNvPr id="7" name="TextBox 6"/>
          <p:cNvSpPr txBox="1"/>
          <p:nvPr/>
        </p:nvSpPr>
        <p:spPr>
          <a:xfrm>
            <a:off x="633456" y="4193756"/>
            <a:ext cx="8207614" cy="2308324"/>
          </a:xfrm>
          <a:prstGeom prst="rect">
            <a:avLst/>
          </a:prstGeom>
          <a:noFill/>
        </p:spPr>
        <p:txBody>
          <a:bodyPr wrap="square" rtlCol="0">
            <a:spAutoFit/>
          </a:bodyPr>
          <a:lstStyle/>
          <a:p>
            <a:pPr lvl="0" algn="ctr"/>
            <a:r>
              <a:rPr lang="en-US" sz="2400" b="1" dirty="0">
                <a:solidFill>
                  <a:srgbClr val="009999"/>
                </a:solidFill>
              </a:rPr>
              <a:t>Panelists</a:t>
            </a:r>
            <a:endParaRPr lang="en-US" sz="2000" b="1" dirty="0">
              <a:solidFill>
                <a:srgbClr val="009999"/>
              </a:solidFill>
            </a:endParaRPr>
          </a:p>
          <a:p>
            <a:pPr marL="285750" lvl="0" indent="-285750">
              <a:lnSpc>
                <a:spcPct val="150000"/>
              </a:lnSpc>
              <a:buFont typeface="Arial" panose="020B0604020202020204" pitchFamily="34" charset="0"/>
              <a:buChar char="•"/>
            </a:pPr>
            <a:r>
              <a:rPr lang="en-US" sz="2000" b="1" dirty="0">
                <a:solidFill>
                  <a:srgbClr val="009999"/>
                </a:solidFill>
              </a:rPr>
              <a:t>Annabelle </a:t>
            </a:r>
            <a:r>
              <a:rPr lang="en-US" sz="2000" b="1" dirty="0" err="1">
                <a:solidFill>
                  <a:srgbClr val="009999"/>
                </a:solidFill>
              </a:rPr>
              <a:t>Budde</a:t>
            </a:r>
            <a:r>
              <a:rPr lang="en-US" sz="2000" b="1" dirty="0">
                <a:solidFill>
                  <a:srgbClr val="009999"/>
                </a:solidFill>
              </a:rPr>
              <a:t>, Executive Director of NACE Food Shelf</a:t>
            </a:r>
          </a:p>
          <a:p>
            <a:pPr marL="285750" lvl="0" indent="-285750">
              <a:lnSpc>
                <a:spcPct val="150000"/>
              </a:lnSpc>
              <a:buFont typeface="Arial" panose="020B0604020202020204" pitchFamily="34" charset="0"/>
              <a:buChar char="•"/>
            </a:pPr>
            <a:r>
              <a:rPr lang="en-US" sz="2000" b="1" dirty="0">
                <a:solidFill>
                  <a:srgbClr val="009999"/>
                </a:solidFill>
              </a:rPr>
              <a:t>Sonja </a:t>
            </a:r>
            <a:r>
              <a:rPr lang="en-US" sz="2000" b="1" dirty="0" err="1">
                <a:solidFill>
                  <a:srgbClr val="009999"/>
                </a:solidFill>
              </a:rPr>
              <a:t>Traisci</a:t>
            </a:r>
            <a:r>
              <a:rPr lang="en-US" sz="2000" b="1" dirty="0">
                <a:solidFill>
                  <a:srgbClr val="009999"/>
                </a:solidFill>
              </a:rPr>
              <a:t>, Anoka County Economic Assistance SNAP Outreach</a:t>
            </a:r>
          </a:p>
          <a:p>
            <a:pPr marL="285750" lvl="0" indent="-285750">
              <a:lnSpc>
                <a:spcPct val="150000"/>
              </a:lnSpc>
              <a:buFont typeface="Arial" panose="020B0604020202020204" pitchFamily="34" charset="0"/>
              <a:buChar char="•"/>
            </a:pPr>
            <a:r>
              <a:rPr lang="en-US" sz="2000" b="1" dirty="0">
                <a:solidFill>
                  <a:srgbClr val="009999"/>
                </a:solidFill>
              </a:rPr>
              <a:t>Jessica Jasurda, Homeless Liaison with Anoka-Hennepin Schools</a:t>
            </a:r>
          </a:p>
          <a:p>
            <a:pPr marL="285750" indent="-285750">
              <a:lnSpc>
                <a:spcPct val="150000"/>
              </a:lnSpc>
              <a:buFont typeface="Arial" panose="020B0604020202020204" pitchFamily="34" charset="0"/>
              <a:buChar char="•"/>
            </a:pPr>
            <a:r>
              <a:rPr lang="en-US" sz="2000" b="1" dirty="0">
                <a:solidFill>
                  <a:srgbClr val="009999"/>
                </a:solidFill>
              </a:rPr>
              <a:t>Jeff Lundgren, Executive Director of North Metro Pediatrics</a:t>
            </a:r>
          </a:p>
        </p:txBody>
      </p:sp>
    </p:spTree>
    <p:extLst>
      <p:ext uri="{BB962C8B-B14F-4D97-AF65-F5344CB8AC3E}">
        <p14:creationId xmlns:p14="http://schemas.microsoft.com/office/powerpoint/2010/main" val="2137386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and Introduction</a:t>
            </a:r>
          </a:p>
        </p:txBody>
      </p:sp>
      <p:sp>
        <p:nvSpPr>
          <p:cNvPr id="3" name="Content Placeholder 2"/>
          <p:cNvSpPr>
            <a:spLocks noGrp="1"/>
          </p:cNvSpPr>
          <p:nvPr>
            <p:ph idx="1"/>
          </p:nvPr>
        </p:nvSpPr>
        <p:spPr>
          <a:xfrm>
            <a:off x="4114800" y="1554369"/>
            <a:ext cx="4692316" cy="4673121"/>
          </a:xfrm>
        </p:spPr>
        <p:txBody>
          <a:bodyPr>
            <a:noAutofit/>
          </a:bodyPr>
          <a:lstStyle/>
          <a:p>
            <a:r>
              <a:rPr lang="en-US" sz="1400" dirty="0"/>
              <a:t>The idea for the program was born in the late 1930’s under Franklin D. Roosevelt, with a limited program in effect from 1939-1943</a:t>
            </a:r>
          </a:p>
          <a:p>
            <a:r>
              <a:rPr lang="en-US" sz="1400" dirty="0"/>
              <a:t>It was revised as a pilot program in 1961 under John F. Kennedy and was extended nationwide in 1974.</a:t>
            </a:r>
          </a:p>
          <a:p>
            <a:r>
              <a:rPr lang="en-US" sz="1400" dirty="0"/>
              <a:t>Permitting </a:t>
            </a:r>
            <a:r>
              <a:rPr lang="en-US" sz="1500" dirty="0"/>
              <a:t>low-income</a:t>
            </a:r>
            <a:r>
              <a:rPr lang="en-US" sz="1400" dirty="0"/>
              <a:t> households to obtain a more nutritious diet through normal channels of trade implemented the current program structure in 1977 with a goal of alleviating hunger and malnutrition</a:t>
            </a:r>
          </a:p>
          <a:p>
            <a:r>
              <a:rPr lang="en-US" sz="1400" dirty="0"/>
              <a:t>The program originally provided food coupons to eligible low income families. The electronic benefit transfer system (EBT) has replaced paper coupons through use of a benefits card, similar to a bankcard</a:t>
            </a:r>
          </a:p>
          <a:p>
            <a:r>
              <a:rPr lang="en-US" sz="1400" dirty="0"/>
              <a:t>USDA reports that all 50 states, DC and Puerto Rico are now using the EBT system. </a:t>
            </a:r>
          </a:p>
          <a:p>
            <a:r>
              <a:rPr lang="en-US" sz="1400" dirty="0"/>
              <a:t>SNAP is a SUPPLEMENTAL FOOD PROGRAM-it was never intended to meet all of the households food needs.</a:t>
            </a:r>
          </a:p>
        </p:txBody>
      </p:sp>
      <p:sp>
        <p:nvSpPr>
          <p:cNvPr id="4" name="Text Placeholder 3"/>
          <p:cNvSpPr>
            <a:spLocks noGrp="1"/>
          </p:cNvSpPr>
          <p:nvPr>
            <p:ph type="body" sz="half" idx="2"/>
          </p:nvPr>
        </p:nvSpPr>
        <p:spPr>
          <a:xfrm>
            <a:off x="914400" y="1662653"/>
            <a:ext cx="3200400" cy="3465450"/>
          </a:xfrm>
        </p:spPr>
        <p:txBody>
          <a:bodyPr>
            <a:noAutofit/>
          </a:bodyPr>
          <a:lstStyle/>
          <a:p>
            <a:pPr lvl="0">
              <a:buClr>
                <a:srgbClr val="89C01C">
                  <a:lumMod val="75000"/>
                </a:srgbClr>
              </a:buClr>
            </a:pPr>
            <a:r>
              <a:rPr lang="en-US" sz="1200" b="1" dirty="0">
                <a:solidFill>
                  <a:srgbClr val="89C01C">
                    <a:lumMod val="75000"/>
                  </a:srgbClr>
                </a:solidFill>
              </a:rPr>
              <a:t>Food security is essential in establishing and maintaining good health.   The Supplemental Nutritional Assistance Program (SNAP), formerly known as food stamps (name officially changed 10/01/2008), is a crucial public safety net program designed to protect Americans from hunger and food insecurity. The federal government provides funding and legislates the rules and regulations for SNAP while the individual states administer the program at the local level.  Research has shown that it also plays a key role in the recipients ability to achieve and sustain academic success, steady employment and stable housing.</a:t>
            </a:r>
          </a:p>
          <a:p>
            <a:pPr lvl="0">
              <a:buClr>
                <a:srgbClr val="89C01C">
                  <a:lumMod val="75000"/>
                </a:srgbClr>
              </a:buClr>
            </a:pPr>
            <a:r>
              <a:rPr lang="en-US" sz="900" dirty="0">
                <a:solidFill>
                  <a:srgbClr val="89C01C">
                    <a:lumMod val="75000"/>
                  </a:srgbClr>
                </a:solidFill>
              </a:rPr>
              <a:t> </a:t>
            </a:r>
          </a:p>
          <a:p>
            <a:endParaRPr lang="en-US" dirty="0"/>
          </a:p>
        </p:txBody>
      </p:sp>
    </p:spTree>
    <p:extLst>
      <p:ext uri="{BB962C8B-B14F-4D97-AF65-F5344CB8AC3E}">
        <p14:creationId xmlns:p14="http://schemas.microsoft.com/office/powerpoint/2010/main" val="18226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Where can I apply?</a:t>
            </a:r>
          </a:p>
        </p:txBody>
      </p:sp>
      <p:sp>
        <p:nvSpPr>
          <p:cNvPr id="6" name="Content Placeholder 5"/>
          <p:cNvSpPr>
            <a:spLocks noGrp="1"/>
          </p:cNvSpPr>
          <p:nvPr>
            <p:ph idx="1"/>
          </p:nvPr>
        </p:nvSpPr>
        <p:spPr/>
        <p:txBody>
          <a:bodyPr>
            <a:normAutofit/>
          </a:bodyPr>
          <a:lstStyle/>
          <a:p>
            <a:r>
              <a:rPr lang="en-US" sz="2400" dirty="0"/>
              <a:t>Online: ApplyMN.dhs.mn.gov.</a:t>
            </a:r>
          </a:p>
          <a:p>
            <a:r>
              <a:rPr lang="en-US" sz="2400" dirty="0"/>
              <a:t>Call the Anoka County EZ-Info line at 763-422-7200 to request an application in the mail, and get information on intake hours and locations.</a:t>
            </a:r>
          </a:p>
          <a:p>
            <a:r>
              <a:rPr lang="en-US" sz="2400" dirty="0"/>
              <a:t>Application assistance and application links are also provided by community agencies such as Second Harvest, ACCAP etc.</a:t>
            </a:r>
          </a:p>
        </p:txBody>
      </p:sp>
    </p:spTree>
    <p:extLst>
      <p:ext uri="{BB962C8B-B14F-4D97-AF65-F5344CB8AC3E}">
        <p14:creationId xmlns:p14="http://schemas.microsoft.com/office/powerpoint/2010/main" val="20413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a:t>
            </a:r>
          </a:p>
        </p:txBody>
      </p:sp>
      <p:sp>
        <p:nvSpPr>
          <p:cNvPr id="11" name="Text Placeholder 10"/>
          <p:cNvSpPr>
            <a:spLocks noGrp="1"/>
          </p:cNvSpPr>
          <p:nvPr>
            <p:ph type="body" idx="1"/>
          </p:nvPr>
        </p:nvSpPr>
        <p:spPr>
          <a:xfrm>
            <a:off x="613611" y="1524001"/>
            <a:ext cx="3900271" cy="816429"/>
          </a:xfrm>
        </p:spPr>
        <p:txBody>
          <a:bodyPr>
            <a:normAutofit fontScale="77500" lnSpcReduction="20000"/>
          </a:bodyPr>
          <a:lstStyle/>
          <a:p>
            <a:r>
              <a:rPr lang="en-US" dirty="0"/>
              <a:t>The day we receive page 1 of the Combined Application Form containing your name, address, and signature sets the date of application.</a:t>
            </a:r>
          </a:p>
        </p:txBody>
      </p:sp>
      <p:sp>
        <p:nvSpPr>
          <p:cNvPr id="12" name="Content Placeholder 11"/>
          <p:cNvSpPr>
            <a:spLocks noGrp="1"/>
          </p:cNvSpPr>
          <p:nvPr>
            <p:ph sz="half" idx="2"/>
          </p:nvPr>
        </p:nvSpPr>
        <p:spPr>
          <a:xfrm>
            <a:off x="360948" y="2503353"/>
            <a:ext cx="4152934" cy="3572593"/>
          </a:xfrm>
        </p:spPr>
        <p:txBody>
          <a:bodyPr>
            <a:noAutofit/>
          </a:bodyPr>
          <a:lstStyle/>
          <a:p>
            <a:r>
              <a:rPr lang="en-US" sz="2000" dirty="0"/>
              <a:t>Once the application is received the worker will contact the client for a phone interview.</a:t>
            </a:r>
          </a:p>
          <a:p>
            <a:r>
              <a:rPr lang="en-US" sz="2000" dirty="0"/>
              <a:t>Verifications that may be requested include id, last 30 days income, current rent verification for deduction, etc.</a:t>
            </a:r>
          </a:p>
          <a:p>
            <a:r>
              <a:rPr lang="en-US" sz="2000" dirty="0"/>
              <a:t>DHS requires the county to process applications within 30 days.  Some situations may qualify for expedited service.</a:t>
            </a:r>
          </a:p>
        </p:txBody>
      </p:sp>
      <p:sp>
        <p:nvSpPr>
          <p:cNvPr id="13" name="Text Placeholder 12"/>
          <p:cNvSpPr>
            <a:spLocks noGrp="1"/>
          </p:cNvSpPr>
          <p:nvPr>
            <p:ph type="body" sz="quarter" idx="3"/>
          </p:nvPr>
        </p:nvSpPr>
        <p:spPr>
          <a:xfrm>
            <a:off x="5005316" y="1890872"/>
            <a:ext cx="3657600" cy="612481"/>
          </a:xfrm>
        </p:spPr>
        <p:txBody>
          <a:bodyPr>
            <a:normAutofit/>
          </a:bodyPr>
          <a:lstStyle/>
          <a:p>
            <a:r>
              <a:rPr lang="en-US" sz="2701" dirty="0"/>
              <a:t>Assistance Standards</a:t>
            </a:r>
          </a:p>
        </p:txBody>
      </p:sp>
      <p:pic>
        <p:nvPicPr>
          <p:cNvPr id="4" name="Content Placeholder 3">
            <a:extLst>
              <a:ext uri="{FF2B5EF4-FFF2-40B4-BE49-F238E27FC236}">
                <a16:creationId xmlns:a16="http://schemas.microsoft.com/office/drawing/2014/main" id="{73CF1ECC-EBCD-43D7-B5D1-5264C4F898BF}"/>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526638" y="2503353"/>
            <a:ext cx="4389120" cy="3447572"/>
          </a:xfrm>
        </p:spPr>
      </p:pic>
    </p:spTree>
    <p:extLst>
      <p:ext uri="{BB962C8B-B14F-4D97-AF65-F5344CB8AC3E}">
        <p14:creationId xmlns:p14="http://schemas.microsoft.com/office/powerpoint/2010/main" val="28916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856282" y="1600200"/>
            <a:ext cx="4052602" cy="4572000"/>
          </a:xfrm>
        </p:spPr>
        <p:txBody>
          <a:bodyPr>
            <a:normAutofit/>
          </a:bodyPr>
          <a:lstStyle/>
          <a:p>
            <a:r>
              <a:rPr lang="en-US" sz="2400" dirty="0"/>
              <a:t>May be used for any type of food except for hot, prepared in store items. </a:t>
            </a:r>
          </a:p>
          <a:p>
            <a:r>
              <a:rPr lang="en-US" sz="2400" dirty="0"/>
              <a:t>Client may be eligible for free government cell phone if participating in SNAP.</a:t>
            </a:r>
          </a:p>
          <a:p>
            <a:r>
              <a:rPr lang="en-US" sz="2400" dirty="0"/>
              <a:t>Reduced or free admission to many museums, zoo’s, historical sites, plays, etc.</a:t>
            </a:r>
          </a:p>
          <a:p>
            <a:endParaRPr lang="en-US" dirty="0"/>
          </a:p>
        </p:txBody>
      </p:sp>
      <p:sp>
        <p:nvSpPr>
          <p:cNvPr id="4" name="Title 3">
            <a:extLst>
              <a:ext uri="{FF2B5EF4-FFF2-40B4-BE49-F238E27FC236}">
                <a16:creationId xmlns:a16="http://schemas.microsoft.com/office/drawing/2014/main" id="{1CD58A03-9B48-4D1A-A688-7BE787D1C39E}"/>
              </a:ext>
            </a:extLst>
          </p:cNvPr>
          <p:cNvSpPr>
            <a:spLocks noGrp="1"/>
          </p:cNvSpPr>
          <p:nvPr>
            <p:ph type="title"/>
          </p:nvPr>
        </p:nvSpPr>
        <p:spPr/>
        <p:txBody>
          <a:bodyPr>
            <a:normAutofit/>
          </a:bodyPr>
          <a:lstStyle/>
          <a:p>
            <a:pPr algn="ctr"/>
            <a:r>
              <a:rPr lang="en-US" sz="3601" dirty="0"/>
              <a:t>EBT</a:t>
            </a:r>
          </a:p>
        </p:txBody>
      </p:sp>
      <p:pic>
        <p:nvPicPr>
          <p:cNvPr id="12" name="Content Placeholder 11">
            <a:extLst>
              <a:ext uri="{FF2B5EF4-FFF2-40B4-BE49-F238E27FC236}">
                <a16:creationId xmlns:a16="http://schemas.microsoft.com/office/drawing/2014/main" id="{1951567E-A1CD-4CCF-BB5D-309EB494638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946" t="6259" r="3413" b="39240"/>
          <a:stretch/>
        </p:blipFill>
        <p:spPr>
          <a:xfrm rot="20685539">
            <a:off x="5627723" y="2292604"/>
            <a:ext cx="2762521" cy="2031266"/>
          </a:xfrm>
        </p:spPr>
      </p:pic>
    </p:spTree>
    <p:extLst>
      <p:ext uri="{BB962C8B-B14F-4D97-AF65-F5344CB8AC3E}">
        <p14:creationId xmlns:p14="http://schemas.microsoft.com/office/powerpoint/2010/main" val="39806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831018-C54E-43F8-B3F4-982C0B3C1DFA}"/>
              </a:ext>
            </a:extLst>
          </p:cNvPr>
          <p:cNvSpPr>
            <a:spLocks noGrp="1"/>
          </p:cNvSpPr>
          <p:nvPr>
            <p:ph type="body" idx="1"/>
          </p:nvPr>
        </p:nvSpPr>
        <p:spPr>
          <a:xfrm>
            <a:off x="1349410" y="4000649"/>
            <a:ext cx="6858000" cy="1245119"/>
          </a:xfrm>
        </p:spPr>
        <p:txBody>
          <a:bodyPr>
            <a:noAutofit/>
          </a:bodyPr>
          <a:lstStyle/>
          <a:p>
            <a:r>
              <a:rPr lang="en-US" sz="2000" dirty="0"/>
              <a:t>Thank you for your time today.</a:t>
            </a:r>
          </a:p>
          <a:p>
            <a:r>
              <a:rPr lang="en-US" sz="1800" dirty="0">
                <a:hlinkClick r:id="rId2"/>
              </a:rPr>
              <a:t>sonya.traisci@co.anoka.mn.us</a:t>
            </a:r>
            <a:endParaRPr lang="en-US" sz="1800" dirty="0"/>
          </a:p>
          <a:p>
            <a:r>
              <a:rPr lang="en-US" sz="1800" dirty="0"/>
              <a:t>Anoka County Economic Assistance SNAP Outreach</a:t>
            </a:r>
          </a:p>
          <a:p>
            <a:endParaRPr lang="en-US" sz="1125" dirty="0"/>
          </a:p>
          <a:p>
            <a:endParaRPr lang="en-US" sz="1125" dirty="0"/>
          </a:p>
          <a:p>
            <a:endParaRPr lang="en-US" sz="1125" dirty="0"/>
          </a:p>
          <a:p>
            <a:endParaRPr lang="en-US" dirty="0"/>
          </a:p>
          <a:p>
            <a:endParaRPr lang="en-US" dirty="0"/>
          </a:p>
        </p:txBody>
      </p:sp>
      <p:sp>
        <p:nvSpPr>
          <p:cNvPr id="7" name="Title 6">
            <a:extLst>
              <a:ext uri="{FF2B5EF4-FFF2-40B4-BE49-F238E27FC236}">
                <a16:creationId xmlns:a16="http://schemas.microsoft.com/office/drawing/2014/main" id="{9F27B65C-6759-49B3-9168-3539C9808DE0}"/>
              </a:ext>
            </a:extLst>
          </p:cNvPr>
          <p:cNvSpPr>
            <a:spLocks noGrp="1"/>
          </p:cNvSpPr>
          <p:nvPr>
            <p:ph type="title"/>
          </p:nvPr>
        </p:nvSpPr>
        <p:spPr>
          <a:xfrm>
            <a:off x="1377385" y="2342867"/>
            <a:ext cx="6858000" cy="1579437"/>
          </a:xfrm>
        </p:spPr>
        <p:txBody>
          <a:bodyPr>
            <a:normAutofit/>
          </a:bodyPr>
          <a:lstStyle/>
          <a:p>
            <a:r>
              <a:rPr lang="en-US" sz="2400" dirty="0"/>
              <a:t>Anoka County</a:t>
            </a:r>
            <a:br>
              <a:rPr lang="en-US" sz="2400" dirty="0"/>
            </a:br>
            <a:r>
              <a:rPr lang="en-US" sz="2400" dirty="0"/>
              <a:t>Respectful, Innovative, Fiscally Responsible</a:t>
            </a:r>
          </a:p>
        </p:txBody>
      </p:sp>
      <p:pic>
        <p:nvPicPr>
          <p:cNvPr id="4" name="Picture 3">
            <a:extLst>
              <a:ext uri="{FF2B5EF4-FFF2-40B4-BE49-F238E27FC236}">
                <a16:creationId xmlns:a16="http://schemas.microsoft.com/office/drawing/2014/main" id="{D02447E0-2CD3-4888-AC8F-8571091B82B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067" y="2818263"/>
            <a:ext cx="483996" cy="624050"/>
          </a:xfrm>
          <a:prstGeom prst="rect">
            <a:avLst/>
          </a:prstGeom>
          <a:noFill/>
          <a:ln>
            <a:noFill/>
          </a:ln>
        </p:spPr>
      </p:pic>
    </p:spTree>
    <p:extLst>
      <p:ext uri="{BB962C8B-B14F-4D97-AF65-F5344CB8AC3E}">
        <p14:creationId xmlns:p14="http://schemas.microsoft.com/office/powerpoint/2010/main" val="2890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51" y="375181"/>
            <a:ext cx="4278124" cy="921697"/>
          </a:xfrm>
          <a:prstGeom prst="rect">
            <a:avLst/>
          </a:prstGeom>
        </p:spPr>
      </p:pic>
      <p:sp>
        <p:nvSpPr>
          <p:cNvPr id="2" name="Text Placeholder 1"/>
          <p:cNvSpPr>
            <a:spLocks noGrp="1"/>
          </p:cNvSpPr>
          <p:nvPr>
            <p:ph type="body" idx="1"/>
          </p:nvPr>
        </p:nvSpPr>
        <p:spPr>
          <a:xfrm>
            <a:off x="722313" y="1929313"/>
            <a:ext cx="7772400" cy="3244265"/>
          </a:xfrm>
        </p:spPr>
        <p:txBody>
          <a:bodyPr>
            <a:normAutofit/>
          </a:bodyPr>
          <a:lstStyle/>
          <a:p>
            <a:pPr algn="ctr"/>
            <a:r>
              <a:rPr lang="en-US" sz="3600" b="1" dirty="0">
                <a:solidFill>
                  <a:srgbClr val="009999"/>
                </a:solidFill>
                <a:latin typeface="Arial" panose="020B0604020202020204" pitchFamily="34" charset="0"/>
                <a:cs typeface="Arial" panose="020B0604020202020204" pitchFamily="34" charset="0"/>
              </a:rPr>
              <a:t>Panelist</a:t>
            </a:r>
          </a:p>
          <a:p>
            <a:pPr algn="ctr"/>
            <a:endParaRPr lang="en-US" b="1" dirty="0">
              <a:solidFill>
                <a:srgbClr val="009999"/>
              </a:solidFill>
              <a:latin typeface="Arial" panose="020B0604020202020204" pitchFamily="34" charset="0"/>
              <a:cs typeface="Arial" panose="020B0604020202020204" pitchFamily="34" charset="0"/>
            </a:endParaRPr>
          </a:p>
          <a:p>
            <a:pPr algn="ctr"/>
            <a:r>
              <a:rPr lang="en-US" sz="3600" dirty="0">
                <a:solidFill>
                  <a:srgbClr val="009999"/>
                </a:solidFill>
                <a:latin typeface="Arial" panose="020B0604020202020204" pitchFamily="34" charset="0"/>
                <a:cs typeface="Arial" panose="020B0604020202020204" pitchFamily="34" charset="0"/>
              </a:rPr>
              <a:t>Jeff Lundgren</a:t>
            </a:r>
          </a:p>
          <a:p>
            <a:pPr algn="ctr"/>
            <a:r>
              <a:rPr lang="en-US" sz="3600" dirty="0">
                <a:solidFill>
                  <a:srgbClr val="009999"/>
                </a:solidFill>
                <a:latin typeface="Arial" panose="020B0604020202020204" pitchFamily="34" charset="0"/>
                <a:cs typeface="Arial" panose="020B0604020202020204" pitchFamily="34" charset="0"/>
              </a:rPr>
              <a:t>Executive Director</a:t>
            </a:r>
          </a:p>
          <a:p>
            <a:pPr algn="ctr"/>
            <a:r>
              <a:rPr lang="en-US" sz="3600" dirty="0">
                <a:solidFill>
                  <a:srgbClr val="009999"/>
                </a:solidFill>
                <a:latin typeface="Arial" panose="020B0604020202020204" pitchFamily="34" charset="0"/>
                <a:cs typeface="Arial" panose="020B0604020202020204" pitchFamily="34" charset="0"/>
              </a:rPr>
              <a:t>North Metro Pediatrics</a:t>
            </a:r>
          </a:p>
        </p:txBody>
      </p:sp>
    </p:spTree>
    <p:extLst>
      <p:ext uri="{BB962C8B-B14F-4D97-AF65-F5344CB8AC3E}">
        <p14:creationId xmlns:p14="http://schemas.microsoft.com/office/powerpoint/2010/main" val="4105846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b="0" dirty="0"/>
            </a:br>
            <a:r>
              <a:rPr lang="en-US" b="0" dirty="0"/>
              <a:t>Jeff Lundgren – Executive Director North Metro Pediatrics </a:t>
            </a:r>
          </a:p>
        </p:txBody>
      </p:sp>
    </p:spTree>
    <p:extLst>
      <p:ext uri="{BB962C8B-B14F-4D97-AF65-F5344CB8AC3E}">
        <p14:creationId xmlns:p14="http://schemas.microsoft.com/office/powerpoint/2010/main" val="40850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MISSION </a:t>
            </a:r>
          </a:p>
        </p:txBody>
      </p:sp>
      <p:sp>
        <p:nvSpPr>
          <p:cNvPr id="3" name="Content Placeholder 2"/>
          <p:cNvSpPr>
            <a:spLocks noGrp="1"/>
          </p:cNvSpPr>
          <p:nvPr>
            <p:ph idx="1"/>
          </p:nvPr>
        </p:nvSpPr>
        <p:spPr>
          <a:xfrm>
            <a:off x="4121673" y="2266723"/>
            <a:ext cx="4782638" cy="3544373"/>
          </a:xfrm>
        </p:spPr>
        <p:txBody>
          <a:bodyPr>
            <a:normAutofit/>
          </a:bodyPr>
          <a:lstStyle/>
          <a:p>
            <a:pPr marL="0" lvl="1" indent="0">
              <a:lnSpc>
                <a:spcPct val="100000"/>
              </a:lnSpc>
              <a:buNone/>
            </a:pPr>
            <a:r>
              <a:rPr lang="en-US" sz="2400" dirty="0"/>
              <a:t>North Metro Pediatrics' Mission is to improve the health and well being of children and teens in the North Metro by providing affordable and accessible primary care focused on prevention.</a:t>
            </a:r>
          </a:p>
          <a:p>
            <a:pPr marL="0" lvl="1" indent="347663">
              <a:lnSpc>
                <a:spcPct val="100000"/>
              </a:lnSpc>
            </a:pPr>
            <a:endParaRPr lang="en-US" sz="2400" b="1" dirty="0"/>
          </a:p>
          <a:p>
            <a:pPr marL="0" lvl="1" indent="347663">
              <a:lnSpc>
                <a:spcPct val="100000"/>
              </a:lnSpc>
            </a:pPr>
            <a:endParaRPr lang="en-US" sz="2400" b="1" dirty="0"/>
          </a:p>
          <a:p>
            <a:pPr>
              <a:lnSpc>
                <a:spcPct val="100000"/>
              </a:lnSpc>
            </a:pP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576" y="2266723"/>
            <a:ext cx="3721574" cy="2791181"/>
          </a:xfrm>
          <a:prstGeom prst="rect">
            <a:avLst/>
          </a:prstGeom>
        </p:spPr>
      </p:pic>
    </p:spTree>
    <p:extLst>
      <p:ext uri="{BB962C8B-B14F-4D97-AF65-F5344CB8AC3E}">
        <p14:creationId xmlns:p14="http://schemas.microsoft.com/office/powerpoint/2010/main" val="1337452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85298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6949" y="3808713"/>
            <a:ext cx="8987051" cy="492045"/>
          </a:xfrm>
          <a:prstGeom prst="rect">
            <a:avLst/>
          </a:prstGeom>
        </p:spPr>
      </p:pic>
      <p:sp>
        <p:nvSpPr>
          <p:cNvPr id="5" name="Rectangle 4"/>
          <p:cNvSpPr/>
          <p:nvPr/>
        </p:nvSpPr>
        <p:spPr>
          <a:xfrm>
            <a:off x="2401474" y="5378607"/>
            <a:ext cx="4005071" cy="300082"/>
          </a:xfrm>
          <a:prstGeom prst="rect">
            <a:avLst/>
          </a:prstGeom>
        </p:spPr>
        <p:txBody>
          <a:bodyPr wrap="none">
            <a:spAutoFit/>
          </a:bodyPr>
          <a:lstStyle/>
          <a:p>
            <a:r>
              <a:rPr lang="en-US" sz="1350" dirty="0">
                <a:solidFill>
                  <a:prstClr val="black"/>
                </a:solidFill>
                <a:hlinkClick r:id="rId3"/>
              </a:rPr>
              <a:t>https://en.oxforddictionaries.com/definition/nutrition</a:t>
            </a:r>
            <a:endParaRPr lang="en-US" sz="1350" dirty="0">
              <a:solidFill>
                <a:prstClr val="black"/>
              </a:solidFill>
            </a:endParaRPr>
          </a:p>
        </p:txBody>
      </p:sp>
      <p:pic>
        <p:nvPicPr>
          <p:cNvPr id="9" name="Picture 8"/>
          <p:cNvPicPr>
            <a:picLocks noChangeAspect="1"/>
          </p:cNvPicPr>
          <p:nvPr/>
        </p:nvPicPr>
        <p:blipFill>
          <a:blip r:embed="rId4"/>
          <a:stretch>
            <a:fillRect/>
          </a:stretch>
        </p:blipFill>
        <p:spPr>
          <a:xfrm>
            <a:off x="2743890" y="2547730"/>
            <a:ext cx="3267260" cy="1147430"/>
          </a:xfrm>
          <a:prstGeom prst="rect">
            <a:avLst/>
          </a:prstGeom>
        </p:spPr>
      </p:pic>
    </p:spTree>
    <p:extLst>
      <p:ext uri="{BB962C8B-B14F-4D97-AF65-F5344CB8AC3E}">
        <p14:creationId xmlns:p14="http://schemas.microsoft.com/office/powerpoint/2010/main" val="2578040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75" dirty="0"/>
              <a:t>Hunger in Minnesota</a:t>
            </a:r>
            <a:br>
              <a:rPr lang="en-US" dirty="0"/>
            </a:br>
            <a:r>
              <a:rPr lang="en-US" sz="3000" dirty="0"/>
              <a:t>(and what we can do about it)</a:t>
            </a:r>
            <a:endParaRPr lang="en-US" dirty="0"/>
          </a:p>
        </p:txBody>
      </p:sp>
      <p:sp>
        <p:nvSpPr>
          <p:cNvPr id="5" name="Subtitle 4">
            <a:extLst>
              <a:ext uri="{FF2B5EF4-FFF2-40B4-BE49-F238E27FC236}">
                <a16:creationId xmlns:a16="http://schemas.microsoft.com/office/drawing/2014/main" id="{76CD0B54-3B67-4C80-BE82-3FA17FE0F1D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59271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INSECURITY – HOW IT AFFECTS KIDS</a:t>
            </a:r>
          </a:p>
        </p:txBody>
      </p:sp>
      <p:sp>
        <p:nvSpPr>
          <p:cNvPr id="3" name="Content Placeholder 2"/>
          <p:cNvSpPr>
            <a:spLocks noGrp="1"/>
          </p:cNvSpPr>
          <p:nvPr>
            <p:ph idx="1"/>
          </p:nvPr>
        </p:nvSpPr>
        <p:spPr>
          <a:xfrm>
            <a:off x="628650" y="2226469"/>
            <a:ext cx="8194628" cy="3263504"/>
          </a:xfrm>
        </p:spPr>
        <p:txBody>
          <a:bodyPr/>
          <a:lstStyle/>
          <a:p>
            <a:r>
              <a:rPr lang="en-US" sz="1800" b="1" dirty="0"/>
              <a:t>Food insecurity translates to higher developmental risk among children </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301409" y="2770464"/>
            <a:ext cx="3928192" cy="2820711"/>
          </a:xfrm>
          <a:prstGeom prst="rect">
            <a:avLst/>
          </a:prstGeom>
        </p:spPr>
      </p:pic>
      <p:sp>
        <p:nvSpPr>
          <p:cNvPr id="5" name="TextBox 4"/>
          <p:cNvSpPr txBox="1"/>
          <p:nvPr/>
        </p:nvSpPr>
        <p:spPr>
          <a:xfrm>
            <a:off x="841702" y="2857153"/>
            <a:ext cx="3459707" cy="3070071"/>
          </a:xfrm>
          <a:prstGeom prst="rect">
            <a:avLst/>
          </a:prstGeom>
          <a:noFill/>
        </p:spPr>
        <p:txBody>
          <a:bodyPr wrap="square" rtlCol="0">
            <a:spAutoFit/>
          </a:bodyPr>
          <a:lstStyle/>
          <a:p>
            <a:pPr marL="214313" indent="-214313">
              <a:buFont typeface="Arial" panose="020B0604020202020204" pitchFamily="34" charset="0"/>
              <a:buChar char="•"/>
            </a:pPr>
            <a:r>
              <a:rPr lang="en-US" dirty="0">
                <a:solidFill>
                  <a:prstClr val="black"/>
                </a:solidFill>
              </a:rPr>
              <a:t>80% of our neuropathways are developed by the age of 3</a:t>
            </a:r>
          </a:p>
          <a:p>
            <a:endParaRPr lang="en-US" sz="1350" dirty="0">
              <a:solidFill>
                <a:prstClr val="black"/>
              </a:solidFill>
            </a:endParaRPr>
          </a:p>
          <a:p>
            <a:pPr marL="214313" indent="-214313">
              <a:buFont typeface="Arial" panose="020B0604020202020204" pitchFamily="34" charset="0"/>
              <a:buChar char="•"/>
            </a:pPr>
            <a:r>
              <a:rPr lang="en-US" dirty="0">
                <a:solidFill>
                  <a:prstClr val="black"/>
                </a:solidFill>
              </a:rPr>
              <a:t>Nutrition is an essential part of healthy brain development</a:t>
            </a:r>
          </a:p>
          <a:p>
            <a:endParaRPr lang="en-US" dirty="0">
              <a:solidFill>
                <a:prstClr val="black"/>
              </a:solidFill>
            </a:endParaRPr>
          </a:p>
          <a:p>
            <a:pPr marL="214313" indent="-214313">
              <a:buFont typeface="Arial" panose="020B0604020202020204" pitchFamily="34" charset="0"/>
              <a:buChar char="•"/>
            </a:pPr>
            <a:r>
              <a:rPr lang="en-US" dirty="0">
                <a:solidFill>
                  <a:prstClr val="black"/>
                </a:solidFill>
              </a:rPr>
              <a:t>Food insecurity is not the same as hunger – families facing food insecurity often resort to cheaper and more accessible food</a:t>
            </a:r>
          </a:p>
        </p:txBody>
      </p:sp>
    </p:spTree>
    <p:extLst>
      <p:ext uri="{BB962C8B-B14F-4D97-AF65-F5344CB8AC3E}">
        <p14:creationId xmlns:p14="http://schemas.microsoft.com/office/powerpoint/2010/main" val="4257093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13" y="1120858"/>
            <a:ext cx="8245807" cy="994172"/>
          </a:xfrm>
        </p:spPr>
        <p:txBody>
          <a:bodyPr/>
          <a:lstStyle/>
          <a:p>
            <a:r>
              <a:rPr lang="en-US" dirty="0"/>
              <a:t>FOOD INSECURITY – WHAT WE’RE DOING ABOUT IT</a:t>
            </a:r>
          </a:p>
        </p:txBody>
      </p:sp>
      <p:sp>
        <p:nvSpPr>
          <p:cNvPr id="6" name="Rectangle 5"/>
          <p:cNvSpPr/>
          <p:nvPr/>
        </p:nvSpPr>
        <p:spPr>
          <a:xfrm>
            <a:off x="475113" y="2296109"/>
            <a:ext cx="9447662" cy="1477328"/>
          </a:xfrm>
          <a:prstGeom prst="rect">
            <a:avLst/>
          </a:prstGeom>
        </p:spPr>
        <p:txBody>
          <a:bodyPr wrap="square">
            <a:spAutoFit/>
          </a:bodyPr>
          <a:lstStyle/>
          <a:p>
            <a:pPr marL="257175" indent="-257175">
              <a:buFont typeface="Arial" panose="020B0604020202020204" pitchFamily="34" charset="0"/>
              <a:buChar char="•"/>
            </a:pPr>
            <a:r>
              <a:rPr lang="en-US" b="1" dirty="0">
                <a:solidFill>
                  <a:prstClr val="black"/>
                </a:solidFill>
              </a:rPr>
              <a:t>100% of NMP’s clients who receive preventive care are screened for food insecurity</a:t>
            </a:r>
          </a:p>
          <a:p>
            <a:pPr marL="600075" lvl="1" indent="-257175">
              <a:buFont typeface="Arial" panose="020B0604020202020204" pitchFamily="34" charset="0"/>
              <a:buChar char="•"/>
            </a:pPr>
            <a:r>
              <a:rPr lang="en-US" dirty="0">
                <a:solidFill>
                  <a:prstClr val="black"/>
                </a:solidFill>
              </a:rPr>
              <a:t>If they screen positive, they are referred to resources that can directly help them</a:t>
            </a:r>
          </a:p>
          <a:p>
            <a:pPr marL="600075" lvl="1" indent="-257175">
              <a:buFont typeface="Arial" panose="020B0604020202020204" pitchFamily="34" charset="0"/>
              <a:buChar char="•"/>
            </a:pPr>
            <a:r>
              <a:rPr lang="en-US" dirty="0">
                <a:solidFill>
                  <a:prstClr val="black"/>
                </a:solidFill>
              </a:rPr>
              <a:t>Our providers can also connect them with local food resource locations and times</a:t>
            </a:r>
          </a:p>
          <a:p>
            <a:pPr marL="257175" indent="-257175">
              <a:buFont typeface="Arial" panose="020B0604020202020204" pitchFamily="34" charset="0"/>
              <a:buChar char="•"/>
            </a:pPr>
            <a:r>
              <a:rPr lang="en-US" dirty="0">
                <a:solidFill>
                  <a:prstClr val="black"/>
                </a:solidFill>
              </a:rPr>
              <a:t>Last year we integrated the screening tool into our Electronic Health Record </a:t>
            </a:r>
          </a:p>
          <a:p>
            <a:pPr marL="257175" indent="-257175">
              <a:buFont typeface="Arial" panose="020B0604020202020204" pitchFamily="34" charset="0"/>
              <a:buChar char="•"/>
            </a:pPr>
            <a:r>
              <a:rPr lang="en-US" dirty="0">
                <a:solidFill>
                  <a:prstClr val="black"/>
                </a:solidFill>
              </a:rPr>
              <a:t>Closed loop referral process</a:t>
            </a:r>
          </a:p>
        </p:txBody>
      </p:sp>
      <p:pic>
        <p:nvPicPr>
          <p:cNvPr id="7" name="Picture 6"/>
          <p:cNvPicPr>
            <a:picLocks noChangeAspect="1"/>
          </p:cNvPicPr>
          <p:nvPr/>
        </p:nvPicPr>
        <p:blipFill>
          <a:blip r:embed="rId2"/>
          <a:stretch>
            <a:fillRect/>
          </a:stretch>
        </p:blipFill>
        <p:spPr>
          <a:xfrm>
            <a:off x="1141702" y="3931433"/>
            <a:ext cx="6912627" cy="1897261"/>
          </a:xfrm>
          <a:prstGeom prst="rect">
            <a:avLst/>
          </a:prstGeom>
        </p:spPr>
      </p:pic>
    </p:spTree>
    <p:extLst>
      <p:ext uri="{BB962C8B-B14F-4D97-AF65-F5344CB8AC3E}">
        <p14:creationId xmlns:p14="http://schemas.microsoft.com/office/powerpoint/2010/main" val="2252127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51" y="375181"/>
            <a:ext cx="4278124" cy="921697"/>
          </a:xfrm>
          <a:prstGeom prst="rect">
            <a:avLst/>
          </a:prstGeom>
        </p:spPr>
      </p:pic>
      <p:sp>
        <p:nvSpPr>
          <p:cNvPr id="2" name="Text Placeholder 1"/>
          <p:cNvSpPr>
            <a:spLocks noGrp="1"/>
          </p:cNvSpPr>
          <p:nvPr>
            <p:ph type="body" idx="1"/>
          </p:nvPr>
        </p:nvSpPr>
        <p:spPr>
          <a:xfrm>
            <a:off x="722313" y="1929313"/>
            <a:ext cx="7772400" cy="3244265"/>
          </a:xfrm>
        </p:spPr>
        <p:txBody>
          <a:bodyPr>
            <a:normAutofit/>
          </a:bodyPr>
          <a:lstStyle/>
          <a:p>
            <a:pPr algn="ctr"/>
            <a:r>
              <a:rPr lang="en-US" sz="3600" b="1" dirty="0">
                <a:solidFill>
                  <a:srgbClr val="009999"/>
                </a:solidFill>
                <a:latin typeface="Arial" panose="020B0604020202020204" pitchFamily="34" charset="0"/>
                <a:cs typeface="Arial" panose="020B0604020202020204" pitchFamily="34" charset="0"/>
              </a:rPr>
              <a:t>Panelist</a:t>
            </a:r>
          </a:p>
          <a:p>
            <a:pPr algn="ctr"/>
            <a:endParaRPr lang="en-US" b="1" dirty="0">
              <a:solidFill>
                <a:srgbClr val="009999"/>
              </a:solidFill>
              <a:latin typeface="Arial" panose="020B0604020202020204" pitchFamily="34" charset="0"/>
              <a:cs typeface="Arial" panose="020B0604020202020204" pitchFamily="34" charset="0"/>
            </a:endParaRPr>
          </a:p>
          <a:p>
            <a:pPr algn="ctr"/>
            <a:r>
              <a:rPr lang="en-US" sz="3600" dirty="0">
                <a:solidFill>
                  <a:srgbClr val="009999"/>
                </a:solidFill>
                <a:latin typeface="Arial" panose="020B0604020202020204" pitchFamily="34" charset="0"/>
                <a:cs typeface="Arial" panose="020B0604020202020204" pitchFamily="34" charset="0"/>
              </a:rPr>
              <a:t>Jessica Jasurda</a:t>
            </a:r>
          </a:p>
          <a:p>
            <a:pPr algn="ctr"/>
            <a:r>
              <a:rPr lang="en-US" sz="3600" dirty="0">
                <a:solidFill>
                  <a:srgbClr val="009999"/>
                </a:solidFill>
                <a:latin typeface="Arial" panose="020B0604020202020204" pitchFamily="34" charset="0"/>
                <a:cs typeface="Arial" panose="020B0604020202020204" pitchFamily="34" charset="0"/>
              </a:rPr>
              <a:t>Homeless Liaison</a:t>
            </a:r>
          </a:p>
          <a:p>
            <a:pPr algn="ctr"/>
            <a:r>
              <a:rPr lang="en-US" sz="3600" dirty="0">
                <a:solidFill>
                  <a:srgbClr val="009999"/>
                </a:solidFill>
                <a:latin typeface="Arial" panose="020B0604020202020204" pitchFamily="34" charset="0"/>
                <a:cs typeface="Arial" panose="020B0604020202020204" pitchFamily="34" charset="0"/>
              </a:rPr>
              <a:t>Anoka-Hennepin Schools</a:t>
            </a:r>
          </a:p>
        </p:txBody>
      </p:sp>
    </p:spTree>
    <p:extLst>
      <p:ext uri="{BB962C8B-B14F-4D97-AF65-F5344CB8AC3E}">
        <p14:creationId xmlns:p14="http://schemas.microsoft.com/office/powerpoint/2010/main" val="1024169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57"/>
        <p:cNvGrpSpPr/>
        <p:nvPr/>
      </p:nvGrpSpPr>
      <p:grpSpPr>
        <a:xfrm>
          <a:off x="0" y="0"/>
          <a:ext cx="0" cy="0"/>
          <a:chOff x="0" y="0"/>
          <a:chExt cx="0" cy="0"/>
        </a:xfrm>
      </p:grpSpPr>
      <p:pic>
        <p:nvPicPr>
          <p:cNvPr id="158" name="Google Shape;158;p28"/>
          <p:cNvPicPr preferRelativeResize="0"/>
          <p:nvPr/>
        </p:nvPicPr>
        <p:blipFill rotWithShape="1">
          <a:blip r:embed="rId3">
            <a:alphaModFix/>
          </a:blip>
          <a:srcRect/>
          <a:stretch/>
        </p:blipFill>
        <p:spPr>
          <a:xfrm>
            <a:off x="3190734" y="807035"/>
            <a:ext cx="2762531" cy="3171132"/>
          </a:xfrm>
          <a:prstGeom prst="rect">
            <a:avLst/>
          </a:prstGeom>
          <a:noFill/>
          <a:ln>
            <a:noFill/>
          </a:ln>
        </p:spPr>
      </p:pic>
      <p:sp>
        <p:nvSpPr>
          <p:cNvPr id="6" name="Google Shape;159;p28">
            <a:extLst>
              <a:ext uri="{FF2B5EF4-FFF2-40B4-BE49-F238E27FC236}">
                <a16:creationId xmlns:a16="http://schemas.microsoft.com/office/drawing/2014/main" id="{4F44D191-75BC-4118-880B-E60AA7A34718}"/>
              </a:ext>
            </a:extLst>
          </p:cNvPr>
          <p:cNvSpPr/>
          <p:nvPr/>
        </p:nvSpPr>
        <p:spPr>
          <a:xfrm>
            <a:off x="1820400" y="4834997"/>
            <a:ext cx="5503200" cy="1441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i="0" u="none" strike="noStrike" cap="none" dirty="0">
                <a:solidFill>
                  <a:srgbClr val="FFFFFF"/>
                </a:solidFill>
                <a:latin typeface="Merriweather"/>
                <a:ea typeface="Merriweather"/>
                <a:cs typeface="Merriweather"/>
                <a:sym typeface="Merriweather"/>
              </a:rPr>
              <a:t>Jessica </a:t>
            </a:r>
            <a:r>
              <a:rPr lang="en-US" sz="2800" i="0" u="none" strike="noStrike" cap="none" dirty="0" err="1">
                <a:solidFill>
                  <a:srgbClr val="FFFFFF"/>
                </a:solidFill>
                <a:latin typeface="Merriweather"/>
                <a:ea typeface="Merriweather"/>
                <a:cs typeface="Merriweather"/>
                <a:sym typeface="Merriweather"/>
              </a:rPr>
              <a:t>Jasurda</a:t>
            </a:r>
            <a:r>
              <a:rPr lang="en-US" sz="2800" i="0" u="none" strike="noStrike" cap="none" dirty="0">
                <a:solidFill>
                  <a:srgbClr val="FFFFFF"/>
                </a:solidFill>
                <a:latin typeface="Merriweather"/>
                <a:ea typeface="Merriweather"/>
                <a:cs typeface="Merriweather"/>
                <a:sym typeface="Merriweather"/>
              </a:rPr>
              <a:t>, MSW, LGSW</a:t>
            </a:r>
            <a:endParaRPr dirty="0">
              <a:solidFill>
                <a:srgbClr val="FFFFFF"/>
              </a:solidFill>
              <a:latin typeface="Merriweather"/>
              <a:ea typeface="Merriweather"/>
              <a:cs typeface="Merriweather"/>
              <a:sym typeface="Merriweather"/>
            </a:endParaRPr>
          </a:p>
          <a:p>
            <a:pPr marL="0" marR="0" lvl="0" indent="0" algn="ctr" rtl="0">
              <a:spcBef>
                <a:spcPts val="0"/>
              </a:spcBef>
              <a:spcAft>
                <a:spcPts val="0"/>
              </a:spcAft>
              <a:buNone/>
            </a:pPr>
            <a:r>
              <a:rPr lang="en-US" sz="2400" dirty="0">
                <a:solidFill>
                  <a:srgbClr val="FFFFFF"/>
                </a:solidFill>
                <a:latin typeface="Merriweather"/>
                <a:ea typeface="Merriweather"/>
                <a:cs typeface="Merriweather"/>
                <a:sym typeface="Merriweather"/>
              </a:rPr>
              <a:t>Homeless Liaison</a:t>
            </a:r>
            <a:endParaRPr sz="2400" dirty="0">
              <a:solidFill>
                <a:srgbClr val="FFFFFF"/>
              </a:solidFill>
              <a:latin typeface="Merriweather"/>
              <a:ea typeface="Merriweather"/>
              <a:cs typeface="Merriweather"/>
              <a:sym typeface="Merriweather"/>
            </a:endParaRPr>
          </a:p>
          <a:p>
            <a:pPr marL="0" marR="0" lvl="0" indent="0" algn="ctr" rtl="0">
              <a:spcBef>
                <a:spcPts val="0"/>
              </a:spcBef>
              <a:spcAft>
                <a:spcPts val="0"/>
              </a:spcAft>
              <a:buNone/>
            </a:pPr>
            <a:r>
              <a:rPr lang="en-US" sz="2400" dirty="0">
                <a:solidFill>
                  <a:srgbClr val="FFFFFF"/>
                </a:solidFill>
                <a:latin typeface="Merriweather"/>
                <a:ea typeface="Merriweather"/>
                <a:cs typeface="Merriweather"/>
                <a:sym typeface="Merriweather"/>
              </a:rPr>
              <a:t>Anoka-Hennepin Schools</a:t>
            </a:r>
            <a:endParaRPr sz="2400" dirty="0">
              <a:solidFill>
                <a:srgbClr val="FFFFFF"/>
              </a:solidFill>
              <a:latin typeface="Merriweather"/>
              <a:ea typeface="Merriweather"/>
              <a:cs typeface="Merriweather"/>
              <a:sym typeface="Merriweathe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63"/>
        <p:cNvGrpSpPr/>
        <p:nvPr/>
      </p:nvGrpSpPr>
      <p:grpSpPr>
        <a:xfrm>
          <a:off x="0" y="0"/>
          <a:ext cx="0" cy="0"/>
          <a:chOff x="0" y="0"/>
          <a:chExt cx="0" cy="0"/>
        </a:xfrm>
      </p:grpSpPr>
      <p:pic>
        <p:nvPicPr>
          <p:cNvPr id="165" name="Google Shape;165;p29"/>
          <p:cNvPicPr preferRelativeResize="0"/>
          <p:nvPr/>
        </p:nvPicPr>
        <p:blipFill>
          <a:blip r:embed="rId3">
            <a:alphaModFix/>
          </a:blip>
          <a:stretch>
            <a:fillRect/>
          </a:stretch>
        </p:blipFill>
        <p:spPr>
          <a:xfrm>
            <a:off x="2307169" y="1340832"/>
            <a:ext cx="4529644" cy="4176338"/>
          </a:xfrm>
          <a:prstGeom prst="rect">
            <a:avLst/>
          </a:prstGeom>
          <a:noFill/>
          <a:ln>
            <a:noFill/>
          </a:ln>
        </p:spPr>
      </p:pic>
      <p:sp>
        <p:nvSpPr>
          <p:cNvPr id="166" name="Google Shape;166;p29"/>
          <p:cNvSpPr txBox="1"/>
          <p:nvPr/>
        </p:nvSpPr>
        <p:spPr>
          <a:xfrm>
            <a:off x="5183663" y="2308050"/>
            <a:ext cx="3665475" cy="2241900"/>
          </a:xfrm>
          <a:prstGeom prst="rect">
            <a:avLst/>
          </a:prstGeom>
          <a:noFill/>
          <a:ln>
            <a:noFill/>
          </a:ln>
        </p:spPr>
        <p:txBody>
          <a:bodyPr spcFirstLastPara="1" wrap="square" lIns="68569" tIns="68569" rIns="68569" bIns="68569" anchor="t" anchorCtr="0">
            <a:noAutofit/>
          </a:bodyPr>
          <a:lstStyle/>
          <a:p>
            <a:pPr>
              <a:lnSpc>
                <a:spcPct val="115000"/>
              </a:lnSpc>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172463" y="1080581"/>
            <a:ext cx="8292375" cy="994275"/>
          </a:xfrm>
          <a:prstGeom prst="rect">
            <a:avLst/>
          </a:prstGeom>
          <a:noFill/>
          <a:ln>
            <a:noFill/>
          </a:ln>
        </p:spPr>
        <p:txBody>
          <a:bodyPr spcFirstLastPara="1" vert="horz" wrap="square" lIns="68569" tIns="34275" rIns="68569" bIns="34275" rtlCol="0" anchor="ctr" anchorCtr="0">
            <a:noAutofit/>
          </a:bodyPr>
          <a:lstStyle/>
          <a:p>
            <a:pPr>
              <a:buSzPts val="4400"/>
            </a:pPr>
            <a:r>
              <a:rPr lang="en-US">
                <a:solidFill>
                  <a:srgbClr val="FFFFFF"/>
                </a:solidFill>
              </a:rPr>
              <a:t>Rights of students experiencing homelessness</a:t>
            </a:r>
            <a:endParaRPr>
              <a:solidFill>
                <a:srgbClr val="FFFFFF"/>
              </a:solidFill>
            </a:endParaRPr>
          </a:p>
        </p:txBody>
      </p:sp>
      <p:sp>
        <p:nvSpPr>
          <p:cNvPr id="172" name="Google Shape;172;p30"/>
          <p:cNvSpPr txBox="1">
            <a:spLocks noGrp="1"/>
          </p:cNvSpPr>
          <p:nvPr>
            <p:ph type="body" idx="1"/>
          </p:nvPr>
        </p:nvSpPr>
        <p:spPr>
          <a:xfrm>
            <a:off x="628650" y="2711025"/>
            <a:ext cx="4376025" cy="3263400"/>
          </a:xfrm>
          <a:prstGeom prst="rect">
            <a:avLst/>
          </a:prstGeom>
          <a:noFill/>
          <a:ln>
            <a:noFill/>
          </a:ln>
        </p:spPr>
        <p:txBody>
          <a:bodyPr spcFirstLastPara="1" vert="horz" wrap="square" lIns="68569" tIns="34275" rIns="68569" bIns="34275" rtlCol="0" anchor="t" anchorCtr="0">
            <a:noAutofit/>
          </a:bodyPr>
          <a:lstStyle/>
          <a:p>
            <a:pPr indent="342900">
              <a:lnSpc>
                <a:spcPct val="100000"/>
              </a:lnSpc>
              <a:spcBef>
                <a:spcPts val="0"/>
              </a:spcBef>
              <a:buNone/>
            </a:pPr>
            <a:r>
              <a:rPr lang="en-US" sz="1800">
                <a:solidFill>
                  <a:srgbClr val="FFFFFF"/>
                </a:solidFill>
                <a:latin typeface="Merriweather"/>
                <a:ea typeface="Merriweather"/>
                <a:cs typeface="Merriweather"/>
                <a:sym typeface="Merriweather"/>
              </a:rPr>
              <a:t>Educational Stability</a:t>
            </a:r>
            <a:endParaRPr sz="1800">
              <a:solidFill>
                <a:srgbClr val="FFFFFF"/>
              </a:solidFill>
              <a:latin typeface="Merriweather"/>
              <a:ea typeface="Merriweather"/>
              <a:cs typeface="Merriweather"/>
              <a:sym typeface="Merriweather"/>
            </a:endParaRPr>
          </a:p>
          <a:p>
            <a:pPr marL="685800" indent="0">
              <a:lnSpc>
                <a:spcPct val="100000"/>
              </a:lnSpc>
              <a:buNone/>
            </a:pPr>
            <a:r>
              <a:rPr lang="en-US" sz="2250">
                <a:solidFill>
                  <a:srgbClr val="FFFFFF"/>
                </a:solidFill>
                <a:latin typeface="Merriweather"/>
                <a:ea typeface="Merriweather"/>
                <a:cs typeface="Merriweather"/>
                <a:sym typeface="Merriweather"/>
              </a:rPr>
              <a:t> </a:t>
            </a:r>
            <a:endParaRPr sz="2250">
              <a:solidFill>
                <a:srgbClr val="FFFFFF"/>
              </a:solidFill>
              <a:latin typeface="Merriweather"/>
              <a:ea typeface="Merriweather"/>
              <a:cs typeface="Merriweather"/>
              <a:sym typeface="Merriweather"/>
            </a:endParaRPr>
          </a:p>
          <a:p>
            <a:pPr marL="685800" indent="0">
              <a:lnSpc>
                <a:spcPct val="100000"/>
              </a:lnSpc>
              <a:buNone/>
            </a:pPr>
            <a:endParaRPr sz="2250">
              <a:solidFill>
                <a:srgbClr val="FFFFFF"/>
              </a:solidFill>
              <a:latin typeface="Merriweather"/>
              <a:ea typeface="Merriweather"/>
              <a:cs typeface="Merriweather"/>
              <a:sym typeface="Merriweather"/>
            </a:endParaRPr>
          </a:p>
          <a:p>
            <a:pPr marL="685800" indent="0">
              <a:lnSpc>
                <a:spcPct val="100000"/>
              </a:lnSpc>
              <a:buNone/>
            </a:pPr>
            <a:r>
              <a:rPr lang="en-US" sz="1800">
                <a:solidFill>
                  <a:srgbClr val="FFFFFF"/>
                </a:solidFill>
                <a:latin typeface="Merriweather"/>
                <a:ea typeface="Merriweather"/>
                <a:cs typeface="Merriweather"/>
                <a:sym typeface="Merriweather"/>
              </a:rPr>
              <a:t>Immediate Enrollment</a:t>
            </a:r>
            <a:endParaRPr sz="1800">
              <a:solidFill>
                <a:srgbClr val="FFFFFF"/>
              </a:solidFill>
              <a:latin typeface="Merriweather"/>
              <a:ea typeface="Merriweather"/>
              <a:cs typeface="Merriweather"/>
              <a:sym typeface="Merriweather"/>
            </a:endParaRPr>
          </a:p>
          <a:p>
            <a:pPr indent="0">
              <a:lnSpc>
                <a:spcPct val="100000"/>
              </a:lnSpc>
              <a:buNone/>
            </a:pPr>
            <a:endParaRPr sz="2250">
              <a:solidFill>
                <a:srgbClr val="FFFFFF"/>
              </a:solidFill>
              <a:latin typeface="Merriweather"/>
              <a:ea typeface="Merriweather"/>
              <a:cs typeface="Merriweather"/>
              <a:sym typeface="Merriweather"/>
            </a:endParaRPr>
          </a:p>
          <a:p>
            <a:pPr indent="342900">
              <a:lnSpc>
                <a:spcPct val="100000"/>
              </a:lnSpc>
              <a:buNone/>
            </a:pPr>
            <a:endParaRPr sz="1800">
              <a:solidFill>
                <a:srgbClr val="FFFFFF"/>
              </a:solidFill>
              <a:latin typeface="Merriweather"/>
              <a:ea typeface="Merriweather"/>
              <a:cs typeface="Merriweather"/>
              <a:sym typeface="Merriweather"/>
            </a:endParaRPr>
          </a:p>
          <a:p>
            <a:pPr marL="171450" indent="0">
              <a:buNone/>
            </a:pPr>
            <a:endParaRPr b="0">
              <a:solidFill>
                <a:srgbClr val="FFFFFF"/>
              </a:solidFill>
            </a:endParaRPr>
          </a:p>
          <a:p>
            <a:pPr marL="0" indent="0">
              <a:spcAft>
                <a:spcPts val="1575"/>
              </a:spcAft>
              <a:buSzPts val="2800"/>
              <a:buNone/>
            </a:pPr>
            <a:endParaRPr/>
          </a:p>
        </p:txBody>
      </p:sp>
      <p:sp>
        <p:nvSpPr>
          <p:cNvPr id="173" name="Google Shape;173;p30"/>
          <p:cNvSpPr txBox="1">
            <a:spLocks noGrp="1"/>
          </p:cNvSpPr>
          <p:nvPr>
            <p:ph type="body" idx="1"/>
          </p:nvPr>
        </p:nvSpPr>
        <p:spPr>
          <a:xfrm>
            <a:off x="4808081" y="2226525"/>
            <a:ext cx="4113000" cy="1500750"/>
          </a:xfrm>
          <a:prstGeom prst="rect">
            <a:avLst/>
          </a:prstGeom>
          <a:noFill/>
          <a:ln>
            <a:noFill/>
          </a:ln>
        </p:spPr>
        <p:txBody>
          <a:bodyPr spcFirstLastPara="1" vert="horz" wrap="square" lIns="68569" tIns="34275" rIns="68569" bIns="34275" rtlCol="0" anchor="t" anchorCtr="0">
            <a:noAutofit/>
          </a:bodyPr>
          <a:lstStyle/>
          <a:p>
            <a:pPr indent="0">
              <a:lnSpc>
                <a:spcPct val="100000"/>
              </a:lnSpc>
              <a:buNone/>
            </a:pPr>
            <a:endParaRPr sz="2250">
              <a:solidFill>
                <a:schemeClr val="lt1"/>
              </a:solidFill>
              <a:latin typeface="Merriweather"/>
              <a:ea typeface="Merriweather"/>
              <a:cs typeface="Merriweather"/>
              <a:sym typeface="Merriweather"/>
            </a:endParaRPr>
          </a:p>
          <a:p>
            <a:pPr marL="685800" indent="0">
              <a:lnSpc>
                <a:spcPct val="150000"/>
              </a:lnSpc>
              <a:spcBef>
                <a:spcPts val="0"/>
              </a:spcBef>
              <a:buNone/>
            </a:pPr>
            <a:r>
              <a:rPr lang="en-US" sz="1800">
                <a:solidFill>
                  <a:schemeClr val="lt1"/>
                </a:solidFill>
                <a:latin typeface="Merriweather"/>
                <a:ea typeface="Merriweather"/>
                <a:cs typeface="Merriweather"/>
                <a:sym typeface="Merriweather"/>
              </a:rPr>
              <a:t>School Transportation</a:t>
            </a:r>
            <a:r>
              <a:rPr lang="en-US" sz="2250">
                <a:solidFill>
                  <a:srgbClr val="FFFFFF"/>
                </a:solidFill>
                <a:latin typeface="Merriweather"/>
                <a:ea typeface="Merriweather"/>
                <a:cs typeface="Merriweather"/>
                <a:sym typeface="Merriweather"/>
              </a:rPr>
              <a:t>  </a:t>
            </a:r>
            <a:endParaRPr sz="2250">
              <a:solidFill>
                <a:srgbClr val="FFFFFF"/>
              </a:solidFill>
              <a:latin typeface="Merriweather"/>
              <a:ea typeface="Merriweather"/>
              <a:cs typeface="Merriweather"/>
              <a:sym typeface="Merriweather"/>
            </a:endParaRPr>
          </a:p>
          <a:p>
            <a:pPr marL="685800" indent="0">
              <a:lnSpc>
                <a:spcPct val="150000"/>
              </a:lnSpc>
              <a:spcBef>
                <a:spcPts val="0"/>
              </a:spcBef>
              <a:buNone/>
            </a:pPr>
            <a:endParaRPr sz="1800">
              <a:solidFill>
                <a:srgbClr val="FFFFFF"/>
              </a:solidFill>
              <a:latin typeface="Merriweather"/>
              <a:ea typeface="Merriweather"/>
              <a:cs typeface="Merriweather"/>
              <a:sym typeface="Merriweather"/>
            </a:endParaRPr>
          </a:p>
          <a:p>
            <a:pPr marL="685800" indent="0">
              <a:lnSpc>
                <a:spcPct val="150000"/>
              </a:lnSpc>
              <a:spcBef>
                <a:spcPts val="0"/>
              </a:spcBef>
              <a:buNone/>
            </a:pPr>
            <a:endParaRPr sz="1800">
              <a:solidFill>
                <a:srgbClr val="FFFFFF"/>
              </a:solidFill>
              <a:latin typeface="Merriweather"/>
              <a:ea typeface="Merriweather"/>
              <a:cs typeface="Merriweather"/>
              <a:sym typeface="Merriweather"/>
            </a:endParaRPr>
          </a:p>
          <a:p>
            <a:pPr marL="685800" indent="0">
              <a:lnSpc>
                <a:spcPct val="150000"/>
              </a:lnSpc>
              <a:spcBef>
                <a:spcPts val="0"/>
              </a:spcBef>
              <a:buNone/>
            </a:pPr>
            <a:r>
              <a:rPr lang="en-US" sz="1800">
                <a:solidFill>
                  <a:srgbClr val="FFFFFF"/>
                </a:solidFill>
                <a:latin typeface="Merriweather"/>
                <a:ea typeface="Merriweather"/>
                <a:cs typeface="Merriweather"/>
                <a:sym typeface="Merriweather"/>
              </a:rPr>
              <a:t>School Nutrition</a:t>
            </a:r>
            <a:endParaRPr sz="1800">
              <a:solidFill>
                <a:srgbClr val="FFFFFF"/>
              </a:solidFill>
              <a:latin typeface="Merriweather"/>
              <a:ea typeface="Merriweather"/>
              <a:cs typeface="Merriweather"/>
              <a:sym typeface="Merriweather"/>
            </a:endParaRPr>
          </a:p>
          <a:p>
            <a:pPr marL="1028700" lvl="1">
              <a:lnSpc>
                <a:spcPct val="150000"/>
              </a:lnSpc>
              <a:spcBef>
                <a:spcPts val="0"/>
              </a:spcBef>
              <a:buClr>
                <a:srgbClr val="FFFFFF"/>
              </a:buClr>
              <a:buFont typeface="Merriweather"/>
              <a:buChar char="◆"/>
            </a:pPr>
            <a:r>
              <a:rPr lang="en-US" sz="1350">
                <a:solidFill>
                  <a:srgbClr val="FFFFFF"/>
                </a:solidFill>
                <a:latin typeface="Merriweather"/>
                <a:ea typeface="Merriweather"/>
                <a:cs typeface="Merriweather"/>
                <a:sym typeface="Merriweather"/>
              </a:rPr>
              <a:t>categorical eligibility</a:t>
            </a:r>
            <a:endParaRPr sz="1350">
              <a:solidFill>
                <a:srgbClr val="FFFFFF"/>
              </a:solidFill>
              <a:latin typeface="Merriweather"/>
              <a:ea typeface="Merriweather"/>
              <a:cs typeface="Merriweather"/>
              <a:sym typeface="Merriweather"/>
            </a:endParaRPr>
          </a:p>
          <a:p>
            <a:pPr marL="1028700" lvl="1">
              <a:lnSpc>
                <a:spcPct val="150000"/>
              </a:lnSpc>
              <a:spcBef>
                <a:spcPts val="0"/>
              </a:spcBef>
              <a:buClr>
                <a:srgbClr val="FFFFFF"/>
              </a:buClr>
              <a:buFont typeface="Merriweather"/>
              <a:buChar char="◆"/>
            </a:pPr>
            <a:r>
              <a:rPr lang="en-US" sz="1350">
                <a:solidFill>
                  <a:srgbClr val="FFFFFF"/>
                </a:solidFill>
                <a:latin typeface="Merriweather"/>
                <a:ea typeface="Merriweather"/>
                <a:cs typeface="Merriweather"/>
                <a:sym typeface="Merriweather"/>
              </a:rPr>
              <a:t>automatic enrollment</a:t>
            </a:r>
            <a:endParaRPr sz="1350"/>
          </a:p>
        </p:txBody>
      </p:sp>
      <p:pic>
        <p:nvPicPr>
          <p:cNvPr id="174" name="Google Shape;174;p30"/>
          <p:cNvPicPr preferRelativeResize="0"/>
          <p:nvPr/>
        </p:nvPicPr>
        <p:blipFill>
          <a:blip r:embed="rId3">
            <a:alphaModFix/>
          </a:blip>
          <a:stretch>
            <a:fillRect/>
          </a:stretch>
        </p:blipFill>
        <p:spPr>
          <a:xfrm>
            <a:off x="61304" y="2348400"/>
            <a:ext cx="1485432" cy="835557"/>
          </a:xfrm>
          <a:prstGeom prst="rect">
            <a:avLst/>
          </a:prstGeom>
          <a:noFill/>
          <a:ln>
            <a:noFill/>
          </a:ln>
        </p:spPr>
      </p:pic>
      <p:pic>
        <p:nvPicPr>
          <p:cNvPr id="175" name="Google Shape;175;p30"/>
          <p:cNvPicPr preferRelativeResize="0"/>
          <p:nvPr/>
        </p:nvPicPr>
        <p:blipFill>
          <a:blip r:embed="rId4">
            <a:alphaModFix/>
          </a:blip>
          <a:stretch>
            <a:fillRect/>
          </a:stretch>
        </p:blipFill>
        <p:spPr>
          <a:xfrm>
            <a:off x="450084" y="3767250"/>
            <a:ext cx="707888" cy="707888"/>
          </a:xfrm>
          <a:prstGeom prst="rect">
            <a:avLst/>
          </a:prstGeom>
          <a:noFill/>
          <a:ln>
            <a:noFill/>
          </a:ln>
        </p:spPr>
      </p:pic>
      <p:pic>
        <p:nvPicPr>
          <p:cNvPr id="176" name="Google Shape;176;p30"/>
          <p:cNvPicPr preferRelativeResize="0"/>
          <p:nvPr/>
        </p:nvPicPr>
        <p:blipFill>
          <a:blip r:embed="rId5">
            <a:alphaModFix/>
          </a:blip>
          <a:stretch>
            <a:fillRect/>
          </a:stretch>
        </p:blipFill>
        <p:spPr>
          <a:xfrm>
            <a:off x="4529635" y="2412226"/>
            <a:ext cx="943866" cy="707906"/>
          </a:xfrm>
          <a:prstGeom prst="rect">
            <a:avLst/>
          </a:prstGeom>
          <a:noFill/>
          <a:ln>
            <a:noFill/>
          </a:ln>
        </p:spPr>
      </p:pic>
      <p:cxnSp>
        <p:nvCxnSpPr>
          <p:cNvPr id="177" name="Google Shape;177;p30"/>
          <p:cNvCxnSpPr/>
          <p:nvPr/>
        </p:nvCxnSpPr>
        <p:spPr>
          <a:xfrm>
            <a:off x="4433100" y="2013000"/>
            <a:ext cx="16875" cy="3564675"/>
          </a:xfrm>
          <a:prstGeom prst="straightConnector1">
            <a:avLst/>
          </a:prstGeom>
          <a:noFill/>
          <a:ln w="28575" cap="flat" cmpd="sng">
            <a:solidFill>
              <a:srgbClr val="FFFFFF"/>
            </a:solidFill>
            <a:prstDash val="solid"/>
            <a:round/>
            <a:headEnd type="none" w="med" len="med"/>
            <a:tailEnd type="none" w="med" len="med"/>
          </a:ln>
        </p:spPr>
      </p:cxnSp>
      <p:pic>
        <p:nvPicPr>
          <p:cNvPr id="178" name="Google Shape;178;p30"/>
          <p:cNvPicPr preferRelativeResize="0"/>
          <p:nvPr/>
        </p:nvPicPr>
        <p:blipFill>
          <a:blip r:embed="rId6">
            <a:alphaModFix/>
          </a:blip>
          <a:stretch>
            <a:fillRect/>
          </a:stretch>
        </p:blipFill>
        <p:spPr>
          <a:xfrm>
            <a:off x="4529644" y="3878936"/>
            <a:ext cx="943856" cy="4845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163369" y="1063425"/>
            <a:ext cx="7886700" cy="994275"/>
          </a:xfrm>
          <a:prstGeom prst="rect">
            <a:avLst/>
          </a:prstGeom>
        </p:spPr>
        <p:txBody>
          <a:bodyPr spcFirstLastPara="1" vert="horz" wrap="square" lIns="68569" tIns="34275" rIns="68569" bIns="34275" rtlCol="0" anchor="ctr" anchorCtr="0">
            <a:noAutofit/>
          </a:bodyPr>
          <a:lstStyle/>
          <a:p>
            <a:r>
              <a:rPr lang="en-US" sz="2969" b="1">
                <a:solidFill>
                  <a:srgbClr val="002E5D"/>
                </a:solidFill>
              </a:rPr>
              <a:t>Role of schools in addressing hunger</a:t>
            </a:r>
            <a:endParaRPr/>
          </a:p>
        </p:txBody>
      </p:sp>
      <p:sp>
        <p:nvSpPr>
          <p:cNvPr id="184" name="Google Shape;184;p31"/>
          <p:cNvSpPr txBox="1">
            <a:spLocks noGrp="1"/>
          </p:cNvSpPr>
          <p:nvPr>
            <p:ph type="body" idx="1"/>
          </p:nvPr>
        </p:nvSpPr>
        <p:spPr>
          <a:xfrm>
            <a:off x="628650" y="2125369"/>
            <a:ext cx="7886700" cy="3263400"/>
          </a:xfrm>
          <a:prstGeom prst="rect">
            <a:avLst/>
          </a:prstGeom>
        </p:spPr>
        <p:txBody>
          <a:bodyPr spcFirstLastPara="1" vert="horz" wrap="square" lIns="68569" tIns="34275" rIns="68569" bIns="34275" rtlCol="0" anchor="t" anchorCtr="0">
            <a:noAutofit/>
          </a:bodyPr>
          <a:lstStyle/>
          <a:p>
            <a:pPr>
              <a:lnSpc>
                <a:spcPct val="100000"/>
              </a:lnSpc>
              <a:spcBef>
                <a:spcPts val="0"/>
              </a:spcBef>
              <a:buClr>
                <a:srgbClr val="002E5D"/>
              </a:buClr>
              <a:buFont typeface="Merriweather"/>
              <a:buChar char="➔"/>
            </a:pPr>
            <a:r>
              <a:rPr lang="en-US" sz="1350">
                <a:solidFill>
                  <a:srgbClr val="002E5D"/>
                </a:solidFill>
                <a:latin typeface="Merriweather"/>
                <a:ea typeface="Merriweather"/>
                <a:cs typeface="Merriweather"/>
                <a:sym typeface="Merriweather"/>
              </a:rPr>
              <a:t>The experience of homelessness can create barriers to accessing food programs due to:</a:t>
            </a:r>
            <a:endParaRPr sz="1350">
              <a:solidFill>
                <a:srgbClr val="002E5D"/>
              </a:solidFill>
              <a:latin typeface="Merriweather"/>
              <a:ea typeface="Merriweather"/>
              <a:cs typeface="Merriweather"/>
              <a:sym typeface="Merriweather"/>
            </a:endParaRPr>
          </a:p>
          <a:p>
            <a:pPr marL="0" indent="0">
              <a:lnSpc>
                <a:spcPct val="100000"/>
              </a:lnSpc>
              <a:spcBef>
                <a:spcPts val="0"/>
              </a:spcBef>
              <a:buNone/>
            </a:pPr>
            <a:endParaRPr sz="1350">
              <a:solidFill>
                <a:srgbClr val="002E5D"/>
              </a:solidFill>
              <a:latin typeface="Merriweather"/>
              <a:ea typeface="Merriweather"/>
              <a:cs typeface="Merriweather"/>
              <a:sym typeface="Merriweather"/>
            </a:endParaRPr>
          </a:p>
          <a:p>
            <a:pPr marL="0" indent="342900">
              <a:lnSpc>
                <a:spcPct val="100000"/>
              </a:lnSpc>
              <a:spcBef>
                <a:spcPts val="0"/>
              </a:spcBef>
              <a:buNone/>
            </a:pPr>
            <a:r>
              <a:rPr lang="en-US" sz="1350">
                <a:solidFill>
                  <a:srgbClr val="002E5D"/>
                </a:solidFill>
                <a:latin typeface="Merriweather"/>
                <a:ea typeface="Merriweather"/>
                <a:cs typeface="Merriweather"/>
                <a:sym typeface="Merriweather"/>
              </a:rPr>
              <a:t>lack of documents	-	high mobility	-	lack of adequate transportation</a:t>
            </a:r>
            <a:endParaRPr sz="1350">
              <a:solidFill>
                <a:srgbClr val="002E5D"/>
              </a:solidFill>
              <a:latin typeface="Merriweather"/>
              <a:ea typeface="Merriweather"/>
              <a:cs typeface="Merriweather"/>
              <a:sym typeface="Merriweather"/>
            </a:endParaRPr>
          </a:p>
          <a:p>
            <a:pPr marL="0" indent="0">
              <a:lnSpc>
                <a:spcPct val="100000"/>
              </a:lnSpc>
              <a:spcBef>
                <a:spcPts val="0"/>
              </a:spcBef>
              <a:buNone/>
            </a:pPr>
            <a:endParaRPr sz="1350">
              <a:solidFill>
                <a:srgbClr val="002E5D"/>
              </a:solidFill>
              <a:latin typeface="Merriweather"/>
              <a:ea typeface="Merriweather"/>
              <a:cs typeface="Merriweather"/>
              <a:sym typeface="Merriweather"/>
            </a:endParaRPr>
          </a:p>
          <a:p>
            <a:pPr>
              <a:lnSpc>
                <a:spcPct val="100000"/>
              </a:lnSpc>
              <a:spcBef>
                <a:spcPts val="0"/>
              </a:spcBef>
              <a:buClr>
                <a:srgbClr val="002E5D"/>
              </a:buClr>
              <a:buFont typeface="Merriweather"/>
              <a:buChar char="➔"/>
            </a:pPr>
            <a:r>
              <a:rPr lang="en-US" sz="1350">
                <a:solidFill>
                  <a:srgbClr val="002E5D"/>
                </a:solidFill>
                <a:latin typeface="Merriweather"/>
                <a:ea typeface="Merriweather"/>
                <a:cs typeface="Merriweather"/>
                <a:sym typeface="Merriweather"/>
              </a:rPr>
              <a:t>Schools play a vital role in providing students with access to food support, including after school and on weekends through connection to:</a:t>
            </a:r>
            <a:endParaRPr/>
          </a:p>
        </p:txBody>
      </p:sp>
      <p:pic>
        <p:nvPicPr>
          <p:cNvPr id="185" name="Google Shape;185;p31"/>
          <p:cNvPicPr preferRelativeResize="0"/>
          <p:nvPr/>
        </p:nvPicPr>
        <p:blipFill>
          <a:blip r:embed="rId3">
            <a:alphaModFix/>
          </a:blip>
          <a:stretch>
            <a:fillRect/>
          </a:stretch>
        </p:blipFill>
        <p:spPr>
          <a:xfrm>
            <a:off x="1" y="3686260"/>
            <a:ext cx="1541738" cy="770869"/>
          </a:xfrm>
          <a:prstGeom prst="rect">
            <a:avLst/>
          </a:prstGeom>
          <a:noFill/>
          <a:ln>
            <a:noFill/>
          </a:ln>
        </p:spPr>
      </p:pic>
      <p:pic>
        <p:nvPicPr>
          <p:cNvPr id="186" name="Google Shape;186;p31"/>
          <p:cNvPicPr preferRelativeResize="0"/>
          <p:nvPr/>
        </p:nvPicPr>
        <p:blipFill>
          <a:blip r:embed="rId4">
            <a:alphaModFix/>
          </a:blip>
          <a:stretch>
            <a:fillRect/>
          </a:stretch>
        </p:blipFill>
        <p:spPr>
          <a:xfrm>
            <a:off x="2176177" y="3716396"/>
            <a:ext cx="1364225" cy="710625"/>
          </a:xfrm>
          <a:prstGeom prst="rect">
            <a:avLst/>
          </a:prstGeom>
          <a:noFill/>
          <a:ln>
            <a:noFill/>
          </a:ln>
        </p:spPr>
      </p:pic>
      <p:pic>
        <p:nvPicPr>
          <p:cNvPr id="187" name="Google Shape;187;p31"/>
          <p:cNvPicPr preferRelativeResize="0"/>
          <p:nvPr/>
        </p:nvPicPr>
        <p:blipFill>
          <a:blip r:embed="rId5">
            <a:alphaModFix/>
          </a:blip>
          <a:stretch>
            <a:fillRect/>
          </a:stretch>
        </p:blipFill>
        <p:spPr>
          <a:xfrm>
            <a:off x="754236" y="5040506"/>
            <a:ext cx="1074431" cy="647156"/>
          </a:xfrm>
          <a:prstGeom prst="rect">
            <a:avLst/>
          </a:prstGeom>
          <a:noFill/>
          <a:ln>
            <a:noFill/>
          </a:ln>
        </p:spPr>
      </p:pic>
      <p:pic>
        <p:nvPicPr>
          <p:cNvPr id="188" name="Google Shape;188;p31"/>
          <p:cNvPicPr preferRelativeResize="0"/>
          <p:nvPr/>
        </p:nvPicPr>
        <p:blipFill>
          <a:blip r:embed="rId6">
            <a:alphaModFix/>
          </a:blip>
          <a:stretch>
            <a:fillRect/>
          </a:stretch>
        </p:blipFill>
        <p:spPr>
          <a:xfrm>
            <a:off x="3383175" y="4676861"/>
            <a:ext cx="1364213" cy="1047177"/>
          </a:xfrm>
          <a:prstGeom prst="rect">
            <a:avLst/>
          </a:prstGeom>
          <a:noFill/>
          <a:ln>
            <a:noFill/>
          </a:ln>
        </p:spPr>
      </p:pic>
      <p:pic>
        <p:nvPicPr>
          <p:cNvPr id="189" name="Google Shape;189;p31"/>
          <p:cNvPicPr preferRelativeResize="0"/>
          <p:nvPr/>
        </p:nvPicPr>
        <p:blipFill>
          <a:blip r:embed="rId7">
            <a:alphaModFix/>
          </a:blip>
          <a:stretch>
            <a:fillRect/>
          </a:stretch>
        </p:blipFill>
        <p:spPr>
          <a:xfrm>
            <a:off x="8131650" y="5040507"/>
            <a:ext cx="770869" cy="770869"/>
          </a:xfrm>
          <a:prstGeom prst="rect">
            <a:avLst/>
          </a:prstGeom>
          <a:noFill/>
          <a:ln>
            <a:noFill/>
          </a:ln>
        </p:spPr>
      </p:pic>
      <p:pic>
        <p:nvPicPr>
          <p:cNvPr id="190" name="Google Shape;190;p31"/>
          <p:cNvPicPr preferRelativeResize="0"/>
          <p:nvPr/>
        </p:nvPicPr>
        <p:blipFill>
          <a:blip r:embed="rId8">
            <a:alphaModFix/>
          </a:blip>
          <a:stretch>
            <a:fillRect/>
          </a:stretch>
        </p:blipFill>
        <p:spPr>
          <a:xfrm>
            <a:off x="6100966" y="5023548"/>
            <a:ext cx="1074431" cy="804786"/>
          </a:xfrm>
          <a:prstGeom prst="rect">
            <a:avLst/>
          </a:prstGeom>
          <a:noFill/>
          <a:ln>
            <a:noFill/>
          </a:ln>
        </p:spPr>
      </p:pic>
      <p:pic>
        <p:nvPicPr>
          <p:cNvPr id="191" name="Google Shape;191;p31"/>
          <p:cNvPicPr preferRelativeResize="0"/>
          <p:nvPr/>
        </p:nvPicPr>
        <p:blipFill>
          <a:blip r:embed="rId9">
            <a:alphaModFix/>
          </a:blip>
          <a:stretch>
            <a:fillRect/>
          </a:stretch>
        </p:blipFill>
        <p:spPr>
          <a:xfrm>
            <a:off x="4924716" y="3572812"/>
            <a:ext cx="1028700" cy="1185863"/>
          </a:xfrm>
          <a:prstGeom prst="rect">
            <a:avLst/>
          </a:prstGeom>
          <a:noFill/>
          <a:ln>
            <a:noFill/>
          </a:ln>
        </p:spPr>
      </p:pic>
      <p:pic>
        <p:nvPicPr>
          <p:cNvPr id="192" name="Google Shape;192;p31"/>
          <p:cNvPicPr preferRelativeResize="0"/>
          <p:nvPr/>
        </p:nvPicPr>
        <p:blipFill>
          <a:blip r:embed="rId10">
            <a:alphaModFix/>
          </a:blip>
          <a:stretch>
            <a:fillRect/>
          </a:stretch>
        </p:blipFill>
        <p:spPr>
          <a:xfrm>
            <a:off x="7337753" y="3654642"/>
            <a:ext cx="867225" cy="102223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rotWithShape="1">
          <a:blip r:embed="rId3">
            <a:alphaModFix/>
          </a:blip>
          <a:srcRect/>
          <a:stretch/>
        </p:blipFill>
        <p:spPr>
          <a:xfrm>
            <a:off x="2248383" y="857250"/>
            <a:ext cx="3949861" cy="51114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168450" y="1048088"/>
            <a:ext cx="8560125" cy="994275"/>
          </a:xfrm>
          <a:prstGeom prst="rect">
            <a:avLst/>
          </a:prstGeom>
        </p:spPr>
        <p:txBody>
          <a:bodyPr spcFirstLastPara="1" vert="horz" wrap="square" lIns="91425" tIns="91425" rIns="91425" bIns="91425" rtlCol="0" anchor="t" anchorCtr="0">
            <a:noAutofit/>
          </a:bodyPr>
          <a:lstStyle/>
          <a:p>
            <a:r>
              <a:rPr lang="en-US"/>
              <a:t>Anoka-Hennepin Faith Community Partnerships</a:t>
            </a:r>
            <a:endParaRPr/>
          </a:p>
        </p:txBody>
      </p:sp>
      <p:sp>
        <p:nvSpPr>
          <p:cNvPr id="203" name="Google Shape;203;p33"/>
          <p:cNvSpPr txBox="1">
            <a:spLocks noGrp="1"/>
          </p:cNvSpPr>
          <p:nvPr>
            <p:ph type="body" idx="1"/>
          </p:nvPr>
        </p:nvSpPr>
        <p:spPr>
          <a:xfrm>
            <a:off x="168450" y="2362950"/>
            <a:ext cx="4664025" cy="3076200"/>
          </a:xfrm>
          <a:prstGeom prst="rect">
            <a:avLst/>
          </a:prstGeom>
        </p:spPr>
        <p:txBody>
          <a:bodyPr spcFirstLastPara="1" vert="horz" wrap="square" lIns="91425" tIns="91425" rIns="91425" bIns="91425" rtlCol="0" anchor="t" anchorCtr="0">
            <a:noAutofit/>
          </a:bodyPr>
          <a:lstStyle/>
          <a:p>
            <a:pPr marL="0" indent="0">
              <a:buNone/>
            </a:pPr>
            <a:r>
              <a:rPr lang="en-US" sz="1350">
                <a:solidFill>
                  <a:srgbClr val="002E5D"/>
                </a:solidFill>
                <a:latin typeface="Merriweather"/>
                <a:ea typeface="Merriweather"/>
                <a:cs typeface="Merriweather"/>
                <a:sym typeface="Merriweather"/>
              </a:rPr>
              <a:t>Blaine High School &amp; Chain of Lakes Church</a:t>
            </a:r>
            <a:endParaRPr/>
          </a:p>
          <a:p>
            <a:pPr marL="0" indent="0">
              <a:spcBef>
                <a:spcPts val="1575"/>
              </a:spcBef>
              <a:buNone/>
            </a:pPr>
            <a:endParaRPr/>
          </a:p>
          <a:p>
            <a:pPr marL="0" indent="0">
              <a:spcBef>
                <a:spcPts val="1575"/>
              </a:spcBef>
              <a:buNone/>
            </a:pPr>
            <a:endParaRPr sz="1350">
              <a:solidFill>
                <a:srgbClr val="002E5D"/>
              </a:solidFill>
              <a:latin typeface="Merriweather"/>
              <a:ea typeface="Merriweather"/>
              <a:cs typeface="Merriweather"/>
              <a:sym typeface="Merriweather"/>
            </a:endParaRPr>
          </a:p>
          <a:p>
            <a:pPr marL="0" indent="0">
              <a:spcBef>
                <a:spcPts val="1575"/>
              </a:spcBef>
              <a:buNone/>
            </a:pPr>
            <a:endParaRPr sz="1350">
              <a:solidFill>
                <a:srgbClr val="002E5D"/>
              </a:solidFill>
              <a:latin typeface="Merriweather"/>
              <a:ea typeface="Merriweather"/>
              <a:cs typeface="Merriweather"/>
              <a:sym typeface="Merriweather"/>
            </a:endParaRPr>
          </a:p>
          <a:p>
            <a:pPr marL="0" indent="0">
              <a:spcBef>
                <a:spcPts val="1575"/>
              </a:spcBef>
              <a:buNone/>
            </a:pPr>
            <a:r>
              <a:rPr lang="en-US" sz="1350">
                <a:solidFill>
                  <a:srgbClr val="002E5D"/>
                </a:solidFill>
                <a:latin typeface="Merriweather"/>
                <a:ea typeface="Merriweather"/>
                <a:cs typeface="Merriweather"/>
                <a:sym typeface="Merriweather"/>
              </a:rPr>
              <a:t>Coon Rapids Middle School &amp; Zion Lutheran Church</a:t>
            </a:r>
            <a:endParaRPr sz="1350">
              <a:solidFill>
                <a:srgbClr val="002E5D"/>
              </a:solidFill>
              <a:latin typeface="Merriweather"/>
              <a:ea typeface="Merriweather"/>
              <a:cs typeface="Merriweather"/>
              <a:sym typeface="Merriweather"/>
            </a:endParaRPr>
          </a:p>
          <a:p>
            <a:pPr marL="0" indent="0">
              <a:spcBef>
                <a:spcPts val="1575"/>
              </a:spcBef>
              <a:buNone/>
            </a:pPr>
            <a:endParaRPr/>
          </a:p>
          <a:p>
            <a:pPr marL="0" indent="0">
              <a:spcBef>
                <a:spcPts val="1575"/>
              </a:spcBef>
              <a:spcAft>
                <a:spcPts val="1575"/>
              </a:spcAft>
              <a:buNone/>
            </a:pPr>
            <a:endParaRPr/>
          </a:p>
        </p:txBody>
      </p:sp>
      <p:pic>
        <p:nvPicPr>
          <p:cNvPr id="204" name="Google Shape;204;p33"/>
          <p:cNvPicPr preferRelativeResize="0"/>
          <p:nvPr/>
        </p:nvPicPr>
        <p:blipFill>
          <a:blip r:embed="rId3">
            <a:alphaModFix/>
          </a:blip>
          <a:stretch>
            <a:fillRect/>
          </a:stretch>
        </p:blipFill>
        <p:spPr>
          <a:xfrm>
            <a:off x="591412" y="2819026"/>
            <a:ext cx="1616975" cy="994274"/>
          </a:xfrm>
          <a:prstGeom prst="rect">
            <a:avLst/>
          </a:prstGeom>
          <a:noFill/>
          <a:ln w="19050" cap="flat" cmpd="sng">
            <a:solidFill>
              <a:srgbClr val="666666"/>
            </a:solidFill>
            <a:prstDash val="solid"/>
            <a:round/>
            <a:headEnd type="none" w="sm" len="sm"/>
            <a:tailEnd type="none" w="sm" len="sm"/>
          </a:ln>
        </p:spPr>
      </p:pic>
      <p:pic>
        <p:nvPicPr>
          <p:cNvPr id="205" name="Google Shape;205;p33"/>
          <p:cNvPicPr preferRelativeResize="0"/>
          <p:nvPr/>
        </p:nvPicPr>
        <p:blipFill>
          <a:blip r:embed="rId4">
            <a:alphaModFix/>
          </a:blip>
          <a:stretch>
            <a:fillRect/>
          </a:stretch>
        </p:blipFill>
        <p:spPr>
          <a:xfrm>
            <a:off x="2870716" y="2819025"/>
            <a:ext cx="994261" cy="994275"/>
          </a:xfrm>
          <a:prstGeom prst="rect">
            <a:avLst/>
          </a:prstGeom>
          <a:noFill/>
          <a:ln w="19050" cap="flat" cmpd="sng">
            <a:solidFill>
              <a:srgbClr val="666666"/>
            </a:solidFill>
            <a:prstDash val="solid"/>
            <a:round/>
            <a:headEnd type="none" w="sm" len="sm"/>
            <a:tailEnd type="none" w="sm" len="sm"/>
          </a:ln>
        </p:spPr>
      </p:pic>
      <p:pic>
        <p:nvPicPr>
          <p:cNvPr id="206" name="Google Shape;206;p33"/>
          <p:cNvPicPr preferRelativeResize="0"/>
          <p:nvPr/>
        </p:nvPicPr>
        <p:blipFill>
          <a:blip r:embed="rId5">
            <a:alphaModFix/>
          </a:blip>
          <a:stretch>
            <a:fillRect/>
          </a:stretch>
        </p:blipFill>
        <p:spPr>
          <a:xfrm>
            <a:off x="460443" y="4549406"/>
            <a:ext cx="774901" cy="519132"/>
          </a:xfrm>
          <a:prstGeom prst="rect">
            <a:avLst/>
          </a:prstGeom>
          <a:noFill/>
          <a:ln w="19050" cap="flat" cmpd="sng">
            <a:solidFill>
              <a:srgbClr val="666666"/>
            </a:solidFill>
            <a:prstDash val="solid"/>
            <a:round/>
            <a:headEnd type="none" w="sm" len="sm"/>
            <a:tailEnd type="none" w="sm" len="sm"/>
          </a:ln>
        </p:spPr>
      </p:pic>
      <p:pic>
        <p:nvPicPr>
          <p:cNvPr id="207" name="Google Shape;207;p33"/>
          <p:cNvPicPr preferRelativeResize="0"/>
          <p:nvPr/>
        </p:nvPicPr>
        <p:blipFill>
          <a:blip r:embed="rId6">
            <a:alphaModFix/>
          </a:blip>
          <a:stretch>
            <a:fillRect/>
          </a:stretch>
        </p:blipFill>
        <p:spPr>
          <a:xfrm>
            <a:off x="1397925" y="4926131"/>
            <a:ext cx="1185018" cy="788081"/>
          </a:xfrm>
          <a:prstGeom prst="rect">
            <a:avLst/>
          </a:prstGeom>
          <a:noFill/>
          <a:ln w="19050" cap="flat" cmpd="sng">
            <a:solidFill>
              <a:srgbClr val="666666"/>
            </a:solidFill>
            <a:prstDash val="solid"/>
            <a:round/>
            <a:headEnd type="none" w="sm" len="sm"/>
            <a:tailEnd type="none" w="sm" len="sm"/>
          </a:ln>
        </p:spPr>
      </p:pic>
      <p:sp>
        <p:nvSpPr>
          <p:cNvPr id="208" name="Google Shape;208;p33"/>
          <p:cNvSpPr txBox="1">
            <a:spLocks noGrp="1"/>
          </p:cNvSpPr>
          <p:nvPr>
            <p:ph type="body" idx="2"/>
          </p:nvPr>
        </p:nvSpPr>
        <p:spPr>
          <a:xfrm>
            <a:off x="4832400" y="2362950"/>
            <a:ext cx="4207950" cy="3076200"/>
          </a:xfrm>
          <a:prstGeom prst="rect">
            <a:avLst/>
          </a:prstGeom>
        </p:spPr>
        <p:txBody>
          <a:bodyPr spcFirstLastPara="1" vert="horz" wrap="square" lIns="91425" tIns="91425" rIns="91425" bIns="91425" rtlCol="0" anchor="t" anchorCtr="0">
            <a:noAutofit/>
          </a:bodyPr>
          <a:lstStyle/>
          <a:p>
            <a:pPr marL="0" indent="0">
              <a:buNone/>
            </a:pPr>
            <a:endParaRPr sz="1350">
              <a:solidFill>
                <a:srgbClr val="002E5D"/>
              </a:solidFill>
              <a:latin typeface="Merriweather"/>
              <a:ea typeface="Merriweather"/>
              <a:cs typeface="Merriweather"/>
              <a:sym typeface="Merriweather"/>
            </a:endParaRPr>
          </a:p>
          <a:p>
            <a:pPr marL="0" indent="0">
              <a:spcBef>
                <a:spcPts val="1575"/>
              </a:spcBef>
              <a:buNone/>
            </a:pPr>
            <a:endParaRPr sz="1350">
              <a:solidFill>
                <a:srgbClr val="002E5D"/>
              </a:solidFill>
              <a:latin typeface="Merriweather"/>
              <a:ea typeface="Merriweather"/>
              <a:cs typeface="Merriweather"/>
              <a:sym typeface="Merriweather"/>
            </a:endParaRPr>
          </a:p>
          <a:p>
            <a:pPr marL="0" indent="0">
              <a:spcBef>
                <a:spcPts val="1575"/>
              </a:spcBef>
              <a:spcAft>
                <a:spcPts val="1575"/>
              </a:spcAft>
              <a:buNone/>
            </a:pPr>
            <a:r>
              <a:rPr lang="en-US" sz="1350">
                <a:solidFill>
                  <a:srgbClr val="002E5D"/>
                </a:solidFill>
                <a:latin typeface="Merriweather"/>
                <a:ea typeface="Merriweather"/>
                <a:cs typeface="Merriweather"/>
                <a:sym typeface="Merriweather"/>
              </a:rPr>
              <a:t>Mississippi Elementary &amp; Coon Rapids United Methodist Church</a:t>
            </a:r>
            <a:endParaRPr/>
          </a:p>
        </p:txBody>
      </p:sp>
      <p:pic>
        <p:nvPicPr>
          <p:cNvPr id="209" name="Google Shape;209;p33"/>
          <p:cNvPicPr preferRelativeResize="0"/>
          <p:nvPr/>
        </p:nvPicPr>
        <p:blipFill>
          <a:blip r:embed="rId7">
            <a:alphaModFix/>
          </a:blip>
          <a:stretch>
            <a:fillRect/>
          </a:stretch>
        </p:blipFill>
        <p:spPr>
          <a:xfrm>
            <a:off x="7060519" y="4243315"/>
            <a:ext cx="1616982" cy="656171"/>
          </a:xfrm>
          <a:prstGeom prst="rect">
            <a:avLst/>
          </a:prstGeom>
          <a:noFill/>
          <a:ln w="19050" cap="flat" cmpd="sng">
            <a:solidFill>
              <a:srgbClr val="666666"/>
            </a:solidFill>
            <a:prstDash val="solid"/>
            <a:round/>
            <a:headEnd type="none" w="sm" len="sm"/>
            <a:tailEnd type="none" w="sm" len="sm"/>
          </a:ln>
        </p:spPr>
      </p:pic>
      <p:pic>
        <p:nvPicPr>
          <p:cNvPr id="210" name="Google Shape;210;p33"/>
          <p:cNvPicPr preferRelativeResize="0"/>
          <p:nvPr/>
        </p:nvPicPr>
        <p:blipFill>
          <a:blip r:embed="rId8">
            <a:alphaModFix/>
          </a:blip>
          <a:stretch>
            <a:fillRect/>
          </a:stretch>
        </p:blipFill>
        <p:spPr>
          <a:xfrm>
            <a:off x="5142347" y="4074266"/>
            <a:ext cx="1496513" cy="994271"/>
          </a:xfrm>
          <a:prstGeom prst="rect">
            <a:avLst/>
          </a:prstGeom>
          <a:noFill/>
          <a:ln w="19050" cap="flat" cmpd="sng">
            <a:solidFill>
              <a:srgbClr val="666666"/>
            </a:solidFill>
            <a:prstDash val="solid"/>
            <a:round/>
            <a:headEnd type="none" w="sm" len="sm"/>
            <a:tailEnd type="none" w="sm" len="sm"/>
          </a:ln>
        </p:spPr>
      </p:pic>
      <p:pic>
        <p:nvPicPr>
          <p:cNvPr id="211" name="Google Shape;211;p33"/>
          <p:cNvPicPr preferRelativeResize="0"/>
          <p:nvPr/>
        </p:nvPicPr>
        <p:blipFill>
          <a:blip r:embed="rId9">
            <a:alphaModFix/>
          </a:blip>
          <a:stretch>
            <a:fillRect/>
          </a:stretch>
        </p:blipFill>
        <p:spPr>
          <a:xfrm>
            <a:off x="3208875" y="4650496"/>
            <a:ext cx="1345669" cy="845223"/>
          </a:xfrm>
          <a:prstGeom prst="rect">
            <a:avLst/>
          </a:prstGeom>
          <a:noFill/>
          <a:ln w="19050" cap="flat" cmpd="sng">
            <a:solidFill>
              <a:srgbClr val="666666"/>
            </a:solidFill>
            <a:prstDash val="solid"/>
            <a:round/>
            <a:headEnd type="none" w="sm" len="sm"/>
            <a:tailEnd type="none" w="sm" len="sm"/>
          </a:ln>
        </p:spPr>
      </p:pic>
      <p:cxnSp>
        <p:nvCxnSpPr>
          <p:cNvPr id="212" name="Google Shape;212;p33"/>
          <p:cNvCxnSpPr/>
          <p:nvPr/>
        </p:nvCxnSpPr>
        <p:spPr>
          <a:xfrm>
            <a:off x="4703831" y="2287969"/>
            <a:ext cx="16875" cy="3510675"/>
          </a:xfrm>
          <a:prstGeom prst="straightConnector1">
            <a:avLst/>
          </a:prstGeom>
          <a:noFill/>
          <a:ln w="28575" cap="flat" cmpd="sng">
            <a:solidFill>
              <a:srgbClr val="002E5D"/>
            </a:solidFill>
            <a:prstDash val="solid"/>
            <a:round/>
            <a:headEnd type="none" w="med" len="med"/>
            <a:tailEnd type="none"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698171"/>
            <a:ext cx="7772400" cy="3984172"/>
          </a:xfrm>
        </p:spPr>
        <p:txBody>
          <a:bodyPr>
            <a:normAutofit/>
          </a:bodyPr>
          <a:lstStyle/>
          <a:p>
            <a:pPr algn="ctr"/>
            <a:endParaRPr lang="en-US" b="1" dirty="0">
              <a:solidFill>
                <a:srgbClr val="009999"/>
              </a:solidFill>
              <a:latin typeface="Arial" panose="020B0604020202020204" pitchFamily="34" charset="0"/>
              <a:cs typeface="Arial" panose="020B0604020202020204" pitchFamily="34" charset="0"/>
            </a:endParaRPr>
          </a:p>
          <a:p>
            <a:r>
              <a:rPr lang="en-US" b="1">
                <a:solidFill>
                  <a:srgbClr val="009999"/>
                </a:solidFill>
                <a:latin typeface="Arial" panose="020B0604020202020204" pitchFamily="34" charset="0"/>
                <a:cs typeface="Arial" panose="020B0604020202020204" pitchFamily="34" charset="0"/>
              </a:rPr>
              <a:t>       Q </a:t>
            </a:r>
            <a:r>
              <a:rPr lang="en-US" b="1" dirty="0">
                <a:solidFill>
                  <a:srgbClr val="009999"/>
                </a:solidFill>
                <a:latin typeface="Arial" panose="020B0604020202020204" pitchFamily="34" charset="0"/>
                <a:cs typeface="Arial" panose="020B0604020202020204" pitchFamily="34" charset="0"/>
              </a:rPr>
              <a:t>&amp; A</a:t>
            </a:r>
          </a:p>
          <a:p>
            <a:pPr algn="ctr"/>
            <a:endParaRPr lang="en-US" b="1" dirty="0">
              <a:solidFill>
                <a:srgbClr val="009999"/>
              </a:solidFill>
              <a:latin typeface="Arial" panose="020B0604020202020204" pitchFamily="34" charset="0"/>
              <a:cs typeface="Arial" panose="020B0604020202020204" pitchFamily="34" charset="0"/>
            </a:endParaRPr>
          </a:p>
          <a:p>
            <a:pPr algn="ctr"/>
            <a:r>
              <a:rPr lang="en-US" b="1" dirty="0">
                <a:solidFill>
                  <a:srgbClr val="009999"/>
                </a:solidFill>
                <a:latin typeface="Arial" panose="020B0604020202020204" pitchFamily="34" charset="0"/>
                <a:cs typeface="Arial" panose="020B0604020202020204" pitchFamily="34" charset="0"/>
              </a:rPr>
              <a:t>Evaluations – we value your feedback</a:t>
            </a:r>
          </a:p>
          <a:p>
            <a:pPr algn="ctr"/>
            <a:endParaRPr lang="en-US" b="1" dirty="0">
              <a:solidFill>
                <a:srgbClr val="009999"/>
              </a:solidFill>
              <a:latin typeface="Arial" panose="020B0604020202020204" pitchFamily="34" charset="0"/>
              <a:cs typeface="Arial" panose="020B0604020202020204" pitchFamily="34" charset="0"/>
            </a:endParaRPr>
          </a:p>
          <a:p>
            <a:endParaRPr lang="en-US" dirty="0">
              <a:solidFill>
                <a:srgbClr val="009999"/>
              </a:solidFill>
              <a:latin typeface="Arial" panose="020B0604020202020204" pitchFamily="34" charset="0"/>
              <a:cs typeface="Arial" panose="020B0604020202020204" pitchFamily="34" charset="0"/>
            </a:endParaRPr>
          </a:p>
          <a:p>
            <a:pPr algn="ctr"/>
            <a:r>
              <a:rPr lang="en-US" b="1" dirty="0">
                <a:solidFill>
                  <a:schemeClr val="bg2">
                    <a:lumMod val="90000"/>
                    <a:lumOff val="10000"/>
                  </a:schemeClr>
                </a:solidFill>
                <a:latin typeface="Arial" panose="020B0604020202020204" pitchFamily="34" charset="0"/>
                <a:cs typeface="Arial" panose="020B0604020202020204" pitchFamily="34" charset="0"/>
              </a:rPr>
              <a:t>www.compassionactionnetworkanoka.org</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51" y="440495"/>
            <a:ext cx="4278124" cy="921697"/>
          </a:xfrm>
          <a:prstGeom prst="rect">
            <a:avLst/>
          </a:prstGeom>
        </p:spPr>
      </p:pic>
    </p:spTree>
    <p:extLst>
      <p:ext uri="{BB962C8B-B14F-4D97-AF65-F5344CB8AC3E}">
        <p14:creationId xmlns:p14="http://schemas.microsoft.com/office/powerpoint/2010/main" val="183426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solidFill>
                  <a:srgbClr val="5B5837"/>
                </a:solidFill>
              </a:rPr>
              <a:t>What is Hunger/ Food Insecurity?</a:t>
            </a:r>
          </a:p>
        </p:txBody>
      </p:sp>
      <p:sp>
        <p:nvSpPr>
          <p:cNvPr id="171" name="Shape 171"/>
          <p:cNvSpPr txBox="1">
            <a:spLocks noGrp="1"/>
          </p:cNvSpPr>
          <p:nvPr>
            <p:ph idx="1"/>
          </p:nvPr>
        </p:nvSpPr>
        <p:spPr>
          <a:prstGeom prst="rect">
            <a:avLst/>
          </a:prstGeom>
        </p:spPr>
        <p:txBody>
          <a:bodyPr vert="horz" lIns="68569" tIns="68569" rIns="68569" bIns="68569" rtlCol="0" anchor="t" anchorCtr="0">
            <a:noAutofit/>
          </a:bodyPr>
          <a:lstStyle/>
          <a:p>
            <a:endParaRPr lang="en-US" b="1" dirty="0">
              <a:solidFill>
                <a:srgbClr val="3F3E29"/>
              </a:solidFill>
              <a:latin typeface="+mj-lt"/>
            </a:endParaRPr>
          </a:p>
          <a:p>
            <a:pPr>
              <a:lnSpc>
                <a:spcPct val="115000"/>
              </a:lnSpc>
              <a:spcBef>
                <a:spcPts val="225"/>
              </a:spcBef>
              <a:buClr>
                <a:schemeClr val="dk1"/>
              </a:buClr>
              <a:buSzPct val="78571"/>
            </a:pPr>
            <a:r>
              <a:rPr lang="en-US" b="1" dirty="0">
                <a:solidFill>
                  <a:schemeClr val="accent4"/>
                </a:solidFill>
                <a:latin typeface="+mn-lt"/>
              </a:rPr>
              <a:t>USDA’s definition of food insecurity</a:t>
            </a:r>
          </a:p>
          <a:p>
            <a:pPr>
              <a:lnSpc>
                <a:spcPct val="115000"/>
              </a:lnSpc>
              <a:spcBef>
                <a:spcPts val="225"/>
              </a:spcBef>
              <a:buClr>
                <a:schemeClr val="dk1"/>
              </a:buClr>
              <a:buSzPct val="78571"/>
            </a:pPr>
            <a:r>
              <a:rPr lang="en-US" dirty="0">
                <a:solidFill>
                  <a:schemeClr val="accent4"/>
                </a:solidFill>
                <a:latin typeface="+mn-lt"/>
              </a:rPr>
              <a:t>Lacking the money or resources necessary to have consistent and dependable access to enough food for all family members</a:t>
            </a:r>
            <a:r>
              <a:rPr lang="en-US" sz="1500" dirty="0">
                <a:solidFill>
                  <a:schemeClr val="accent4"/>
                </a:solidFill>
                <a:latin typeface="+mn-lt"/>
              </a:rPr>
              <a:t>.</a:t>
            </a:r>
          </a:p>
          <a:p>
            <a:pPr>
              <a:spcBef>
                <a:spcPts val="0"/>
              </a:spcBef>
            </a:pPr>
            <a:endParaRPr sz="1350" dirty="0"/>
          </a:p>
        </p:txBody>
      </p:sp>
      <p:pic>
        <p:nvPicPr>
          <p:cNvPr id="4" name="Picture Placeholder 2">
            <a:extLst>
              <a:ext uri="{FF2B5EF4-FFF2-40B4-BE49-F238E27FC236}">
                <a16:creationId xmlns:a16="http://schemas.microsoft.com/office/drawing/2014/main" id="{AA239544-56C5-415C-AF7D-70E89EC0AEDA}"/>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t="13517" b="13517"/>
          <a:stretch>
            <a:fillRect/>
          </a:stretch>
        </p:blipFill>
        <p:spPr>
          <a:xfrm>
            <a:off x="0" y="4716012"/>
            <a:ext cx="9144000" cy="1676400"/>
          </a:xfrm>
          <a:prstGeom prst="rect">
            <a:avLst/>
          </a:prstGeom>
        </p:spPr>
      </p:pic>
    </p:spTree>
    <p:extLst>
      <p:ext uri="{BB962C8B-B14F-4D97-AF65-F5344CB8AC3E}">
        <p14:creationId xmlns:p14="http://schemas.microsoft.com/office/powerpoint/2010/main" val="2728456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9298" y="1761916"/>
            <a:ext cx="3318464" cy="2800767"/>
          </a:xfrm>
          <a:prstGeom prst="rect">
            <a:avLst/>
          </a:prstGeom>
          <a:noFill/>
        </p:spPr>
        <p:txBody>
          <a:bodyPr wrap="square" rtlCol="0">
            <a:spAutoFit/>
          </a:bodyPr>
          <a:lstStyle/>
          <a:p>
            <a:r>
              <a:rPr lang="en-US" sz="8800" b="1" spc="15" dirty="0">
                <a:solidFill>
                  <a:srgbClr val="3F3E29"/>
                </a:solidFill>
                <a:latin typeface="Yanone Kaffeesatz"/>
              </a:rPr>
              <a:t>1 in 10 </a:t>
            </a:r>
          </a:p>
          <a:p>
            <a:r>
              <a:rPr lang="en-US" sz="4400" spc="15" dirty="0">
                <a:solidFill>
                  <a:srgbClr val="4A4A30"/>
                </a:solidFill>
                <a:latin typeface="Yanone Kaffeesatz"/>
              </a:rPr>
              <a:t>Minnesotans </a:t>
            </a:r>
          </a:p>
          <a:p>
            <a:r>
              <a:rPr lang="en-US" sz="4400" spc="15" dirty="0">
                <a:solidFill>
                  <a:srgbClr val="4A4A30"/>
                </a:solidFill>
                <a:latin typeface="Yanone Kaffeesatz"/>
              </a:rPr>
              <a:t>is food insecure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81" y="1267714"/>
            <a:ext cx="4302017" cy="3789171"/>
          </a:xfrm>
          <a:prstGeom prst="rect">
            <a:avLst/>
          </a:prstGeom>
        </p:spPr>
      </p:pic>
    </p:spTree>
    <p:extLst>
      <p:ext uri="{BB962C8B-B14F-4D97-AF65-F5344CB8AC3E}">
        <p14:creationId xmlns:p14="http://schemas.microsoft.com/office/powerpoint/2010/main" val="3442168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14500" y="638295"/>
            <a:ext cx="6057900" cy="1028700"/>
          </a:xfrm>
          <a:prstGeom prst="rect">
            <a:avLst/>
          </a:prstGeom>
        </p:spPr>
        <p:txBody>
          <a:bodyPr>
            <a:normAutofit fontScale="90000"/>
          </a:bodyPr>
          <a:lstStyle/>
          <a:p>
            <a:r>
              <a:rPr lang="en-US" dirty="0">
                <a:latin typeface="+mj-lt"/>
              </a:rPr>
              <a:t>Food insecurity by poverty level, 2017</a:t>
            </a:r>
            <a:endParaRPr lang="en-US" sz="1650" dirty="0">
              <a:solidFill>
                <a:srgbClr val="FF0000"/>
              </a:solidFill>
              <a:latin typeface="+mj-lt"/>
            </a:endParaRPr>
          </a:p>
        </p:txBody>
      </p:sp>
      <p:sp>
        <p:nvSpPr>
          <p:cNvPr id="4" name="TextBox 3"/>
          <p:cNvSpPr txBox="1"/>
          <p:nvPr/>
        </p:nvSpPr>
        <p:spPr>
          <a:xfrm>
            <a:off x="1771650" y="5289857"/>
            <a:ext cx="5715000" cy="415498"/>
          </a:xfrm>
          <a:prstGeom prst="rect">
            <a:avLst/>
          </a:prstGeom>
          <a:noFill/>
        </p:spPr>
        <p:txBody>
          <a:bodyPr wrap="square" rtlCol="0">
            <a:spAutoFit/>
          </a:bodyPr>
          <a:lstStyle/>
          <a:p>
            <a:r>
              <a:rPr lang="en-US" sz="1050" dirty="0">
                <a:solidFill>
                  <a:prstClr val="black"/>
                </a:solidFill>
                <a:latin typeface="Roboto"/>
              </a:rPr>
              <a:t>Source: USDA Economic Research Service. </a:t>
            </a:r>
            <a:r>
              <a:rPr lang="en-US" sz="1050" i="1" dirty="0">
                <a:solidFill>
                  <a:prstClr val="black"/>
                </a:solidFill>
                <a:latin typeface="Roboto"/>
              </a:rPr>
              <a:t>Household Food Security in the United States 2017</a:t>
            </a:r>
            <a:r>
              <a:rPr lang="en-US" sz="825" i="1" dirty="0">
                <a:solidFill>
                  <a:prstClr val="black"/>
                </a:solidFill>
                <a:latin typeface="Roboto"/>
              </a:rPr>
              <a:t>.</a:t>
            </a:r>
          </a:p>
        </p:txBody>
      </p:sp>
      <p:graphicFrame>
        <p:nvGraphicFramePr>
          <p:cNvPr id="6" name="Chart 5">
            <a:extLst>
              <a:ext uri="{FF2B5EF4-FFF2-40B4-BE49-F238E27FC236}">
                <a16:creationId xmlns:a16="http://schemas.microsoft.com/office/drawing/2014/main" id="{551AD929-A557-45BD-95A8-A626F5EF1B7F}"/>
              </a:ext>
            </a:extLst>
          </p:cNvPr>
          <p:cNvGraphicFramePr>
            <a:graphicFrameLocks/>
          </p:cNvGraphicFramePr>
          <p:nvPr>
            <p:extLst>
              <p:ext uri="{D42A27DB-BD31-4B8C-83A1-F6EECF244321}">
                <p14:modId xmlns:p14="http://schemas.microsoft.com/office/powerpoint/2010/main" val="3961001050"/>
              </p:ext>
            </p:extLst>
          </p:nvPr>
        </p:nvGraphicFramePr>
        <p:xfrm>
          <a:off x="2000251" y="1885951"/>
          <a:ext cx="5486399" cy="32918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717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a:t>Hunger is a Racial Equity Issue</a:t>
            </a:r>
          </a:p>
        </p:txBody>
      </p:sp>
      <p:grpSp>
        <p:nvGrpSpPr>
          <p:cNvPr id="15" name="Group 14"/>
          <p:cNvGrpSpPr/>
          <p:nvPr/>
        </p:nvGrpSpPr>
        <p:grpSpPr>
          <a:xfrm>
            <a:off x="1721645" y="3233099"/>
            <a:ext cx="1361072" cy="1506658"/>
            <a:chOff x="952499" y="1867019"/>
            <a:chExt cx="3267075" cy="3532187"/>
          </a:xfrm>
        </p:grpSpPr>
        <p:grpSp>
          <p:nvGrpSpPr>
            <p:cNvPr id="9" name="Group 8"/>
            <p:cNvGrpSpPr/>
            <p:nvPr/>
          </p:nvGrpSpPr>
          <p:grpSpPr>
            <a:xfrm>
              <a:off x="952499" y="1867019"/>
              <a:ext cx="3267075" cy="3532187"/>
              <a:chOff x="952500" y="1557456"/>
              <a:chExt cx="2438400" cy="1924169"/>
            </a:xfrm>
          </p:grpSpPr>
          <p:sp>
            <p:nvSpPr>
              <p:cNvPr id="5" name="TextBox 4"/>
              <p:cNvSpPr txBox="1"/>
              <p:nvPr/>
            </p:nvSpPr>
            <p:spPr>
              <a:xfrm>
                <a:off x="952500" y="2597230"/>
                <a:ext cx="2438400" cy="884395"/>
              </a:xfrm>
              <a:prstGeom prst="rect">
                <a:avLst/>
              </a:prstGeom>
              <a:solidFill>
                <a:srgbClr val="78A22F"/>
              </a:solidFill>
            </p:spPr>
            <p:txBody>
              <a:bodyPr wrap="square" rtlCol="0">
                <a:spAutoFit/>
              </a:bodyPr>
              <a:lstStyle/>
              <a:p>
                <a:pPr algn="ctr"/>
                <a:r>
                  <a:rPr lang="en-US" sz="1350" dirty="0">
                    <a:solidFill>
                      <a:prstClr val="white"/>
                    </a:solidFill>
                    <a:latin typeface="Roboto"/>
                  </a:rPr>
                  <a:t>White</a:t>
                </a:r>
              </a:p>
              <a:p>
                <a:pPr algn="ctr"/>
                <a:r>
                  <a:rPr lang="en-US" sz="1350" dirty="0">
                    <a:solidFill>
                      <a:prstClr val="white"/>
                    </a:solidFill>
                    <a:latin typeface="Roboto"/>
                  </a:rPr>
                  <a:t>Households</a:t>
                </a:r>
              </a:p>
              <a:p>
                <a:pPr algn="ctr"/>
                <a:r>
                  <a:rPr lang="en-US" sz="1200" dirty="0">
                    <a:solidFill>
                      <a:prstClr val="white"/>
                    </a:solidFill>
                    <a:latin typeface="Roboto"/>
                  </a:rPr>
                  <a:t>8.8%</a:t>
                </a:r>
              </a:p>
            </p:txBody>
          </p:sp>
          <p:sp>
            <p:nvSpPr>
              <p:cNvPr id="7" name="Isosceles Triangle 6"/>
              <p:cNvSpPr/>
              <p:nvPr/>
            </p:nvSpPr>
            <p:spPr>
              <a:xfrm>
                <a:off x="952500" y="1557456"/>
                <a:ext cx="2438400" cy="1039773"/>
              </a:xfrm>
              <a:prstGeom prst="triangle">
                <a:avLst/>
              </a:prstGeom>
              <a:solidFill>
                <a:srgbClr val="3F3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a:endParaRPr>
              </a:p>
            </p:txBody>
          </p:sp>
        </p:grpSp>
        <p:sp>
          <p:nvSpPr>
            <p:cNvPr id="12" name="Rectangle 11"/>
            <p:cNvSpPr/>
            <p:nvPr/>
          </p:nvSpPr>
          <p:spPr>
            <a:xfrm>
              <a:off x="1447800" y="2286000"/>
              <a:ext cx="628650" cy="1066800"/>
            </a:xfrm>
            <a:prstGeom prst="rect">
              <a:avLst/>
            </a:prstGeom>
            <a:solidFill>
              <a:srgbClr val="3F3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a:endParaRPr>
            </a:p>
          </p:txBody>
        </p:sp>
      </p:grpSp>
      <p:grpSp>
        <p:nvGrpSpPr>
          <p:cNvPr id="14" name="Group 13"/>
          <p:cNvGrpSpPr/>
          <p:nvPr/>
        </p:nvGrpSpPr>
        <p:grpSpPr>
          <a:xfrm>
            <a:off x="4986337" y="2257515"/>
            <a:ext cx="2436019" cy="2482241"/>
            <a:chOff x="5391148" y="1790938"/>
            <a:chExt cx="3248025" cy="3273664"/>
          </a:xfrm>
        </p:grpSpPr>
        <p:grpSp>
          <p:nvGrpSpPr>
            <p:cNvPr id="10" name="Group 9"/>
            <p:cNvGrpSpPr/>
            <p:nvPr/>
          </p:nvGrpSpPr>
          <p:grpSpPr>
            <a:xfrm>
              <a:off x="5391148" y="1790938"/>
              <a:ext cx="3248025" cy="3273664"/>
              <a:chOff x="5305425" y="1338381"/>
              <a:chExt cx="2438400" cy="1817055"/>
            </a:xfrm>
          </p:grpSpPr>
          <p:sp>
            <p:nvSpPr>
              <p:cNvPr id="6" name="TextBox 5"/>
              <p:cNvSpPr txBox="1"/>
              <p:nvPr/>
            </p:nvSpPr>
            <p:spPr>
              <a:xfrm>
                <a:off x="5305425" y="2378154"/>
                <a:ext cx="2438400" cy="777282"/>
              </a:xfrm>
              <a:prstGeom prst="rect">
                <a:avLst/>
              </a:prstGeom>
              <a:solidFill>
                <a:srgbClr val="78A22F"/>
              </a:solidFill>
            </p:spPr>
            <p:txBody>
              <a:bodyPr wrap="square" rtlCol="0">
                <a:spAutoFit/>
              </a:bodyPr>
              <a:lstStyle/>
              <a:p>
                <a:pPr algn="ctr"/>
                <a:endParaRPr lang="en-US" sz="1350" dirty="0">
                  <a:solidFill>
                    <a:prstClr val="white"/>
                  </a:solidFill>
                  <a:latin typeface="Roboto"/>
                </a:endParaRPr>
              </a:p>
              <a:p>
                <a:pPr algn="ctr"/>
                <a:r>
                  <a:rPr lang="en-US" sz="1350" dirty="0">
                    <a:solidFill>
                      <a:prstClr val="white"/>
                    </a:solidFill>
                    <a:latin typeface="Roboto"/>
                  </a:rPr>
                  <a:t>Households of Color</a:t>
                </a:r>
              </a:p>
              <a:p>
                <a:pPr algn="ctr"/>
                <a:r>
                  <a:rPr lang="en-US" sz="3600" dirty="0">
                    <a:solidFill>
                      <a:prstClr val="white"/>
                    </a:solidFill>
                    <a:latin typeface="Roboto"/>
                  </a:rPr>
                  <a:t>21.8%</a:t>
                </a:r>
              </a:p>
            </p:txBody>
          </p:sp>
          <p:sp>
            <p:nvSpPr>
              <p:cNvPr id="8" name="Isosceles Triangle 7"/>
              <p:cNvSpPr/>
              <p:nvPr/>
            </p:nvSpPr>
            <p:spPr>
              <a:xfrm>
                <a:off x="5305425" y="1338381"/>
                <a:ext cx="2438400" cy="1039773"/>
              </a:xfrm>
              <a:prstGeom prst="triangle">
                <a:avLst/>
              </a:prstGeom>
              <a:solidFill>
                <a:srgbClr val="3F3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a:endParaRPr>
              </a:p>
            </p:txBody>
          </p:sp>
        </p:grpSp>
        <p:sp>
          <p:nvSpPr>
            <p:cNvPr id="13" name="Rectangle 12"/>
            <p:cNvSpPr/>
            <p:nvPr/>
          </p:nvSpPr>
          <p:spPr>
            <a:xfrm>
              <a:off x="5800725" y="2286000"/>
              <a:ext cx="628650" cy="1066800"/>
            </a:xfrm>
            <a:prstGeom prst="rect">
              <a:avLst/>
            </a:prstGeom>
            <a:solidFill>
              <a:srgbClr val="3F3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Roboto"/>
              </a:endParaRPr>
            </a:p>
          </p:txBody>
        </p:sp>
      </p:grpSp>
    </p:spTree>
    <p:extLst>
      <p:ext uri="{BB962C8B-B14F-4D97-AF65-F5344CB8AC3E}">
        <p14:creationId xmlns:p14="http://schemas.microsoft.com/office/powerpoint/2010/main" val="936107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solidFill>
                  <a:schemeClr val="accent4"/>
                </a:solidFill>
              </a:rPr>
              <a:t>Minnesota ranks very well on food insecurity</a:t>
            </a:r>
          </a:p>
        </p:txBody>
      </p:sp>
      <p:sp>
        <p:nvSpPr>
          <p:cNvPr id="4" name="Text Placeholder 3"/>
          <p:cNvSpPr>
            <a:spLocks noGrp="1"/>
          </p:cNvSpPr>
          <p:nvPr>
            <p:ph sz="half" idx="1"/>
          </p:nvPr>
        </p:nvSpPr>
        <p:spPr>
          <a:xfrm>
            <a:off x="457200" y="1600201"/>
            <a:ext cx="4038600" cy="3733800"/>
          </a:xfrm>
        </p:spPr>
        <p:txBody>
          <a:bodyPr>
            <a:normAutofit lnSpcReduction="10000"/>
          </a:bodyPr>
          <a:lstStyle/>
          <a:p>
            <a:r>
              <a:rPr lang="en-US" dirty="0">
                <a:solidFill>
                  <a:schemeClr val="accent4"/>
                </a:solidFill>
              </a:rPr>
              <a:t>Minnesota is tied with Alaska for 3</a:t>
            </a:r>
            <a:r>
              <a:rPr lang="en-US" baseline="30000" dirty="0">
                <a:solidFill>
                  <a:schemeClr val="accent4"/>
                </a:solidFill>
              </a:rPr>
              <a:t>rd</a:t>
            </a:r>
            <a:r>
              <a:rPr lang="en-US" dirty="0">
                <a:solidFill>
                  <a:schemeClr val="accent4"/>
                </a:solidFill>
              </a:rPr>
              <a:t> lowest food insecurity rate nationally:</a:t>
            </a:r>
          </a:p>
          <a:p>
            <a:endParaRPr lang="en-US" dirty="0">
              <a:solidFill>
                <a:schemeClr val="accent4"/>
              </a:solidFill>
            </a:endParaRPr>
          </a:p>
          <a:p>
            <a:r>
              <a:rPr lang="en-US" sz="2400" dirty="0">
                <a:solidFill>
                  <a:schemeClr val="accent4"/>
                </a:solidFill>
              </a:rPr>
              <a:t>North Dakota	8.4</a:t>
            </a:r>
          </a:p>
          <a:p>
            <a:r>
              <a:rPr lang="en-US" sz="2400" dirty="0">
                <a:solidFill>
                  <a:schemeClr val="accent4"/>
                </a:solidFill>
              </a:rPr>
              <a:t>Hawaii		10.2</a:t>
            </a:r>
          </a:p>
          <a:p>
            <a:r>
              <a:rPr lang="en-US" sz="2400" b="1" dirty="0">
                <a:solidFill>
                  <a:schemeClr val="accent2"/>
                </a:solidFill>
              </a:rPr>
              <a:t>Minnesota	10.8</a:t>
            </a:r>
          </a:p>
          <a:p>
            <a:r>
              <a:rPr lang="en-US" sz="2400" dirty="0">
                <a:solidFill>
                  <a:schemeClr val="accent4"/>
                </a:solidFill>
              </a:rPr>
              <a:t>Alaska		10.8</a:t>
            </a:r>
          </a:p>
          <a:p>
            <a:r>
              <a:rPr lang="en-US" sz="2400" dirty="0">
                <a:solidFill>
                  <a:schemeClr val="accent4"/>
                </a:solidFill>
              </a:rPr>
              <a:t>Iowa		11.0</a:t>
            </a:r>
          </a:p>
        </p:txBody>
      </p:sp>
      <p:sp>
        <p:nvSpPr>
          <p:cNvPr id="2" name="Text Placeholder 1"/>
          <p:cNvSpPr>
            <a:spLocks noGrp="1"/>
          </p:cNvSpPr>
          <p:nvPr>
            <p:ph sz="half" idx="2"/>
          </p:nvPr>
        </p:nvSpPr>
        <p:spPr>
          <a:xfrm>
            <a:off x="4695825" y="1600201"/>
            <a:ext cx="4038600" cy="3733800"/>
          </a:xfrm>
        </p:spPr>
        <p:txBody>
          <a:bodyPr>
            <a:normAutofit lnSpcReduction="10000"/>
          </a:bodyPr>
          <a:lstStyle/>
          <a:p>
            <a:r>
              <a:rPr lang="en-US" dirty="0">
                <a:solidFill>
                  <a:schemeClr val="accent4"/>
                </a:solidFill>
              </a:rPr>
              <a:t>Minneapolis-St. Paul-Bloomington MSA ranks 5</a:t>
            </a:r>
            <a:r>
              <a:rPr lang="en-US" baseline="30000" dirty="0">
                <a:solidFill>
                  <a:schemeClr val="accent4"/>
                </a:solidFill>
              </a:rPr>
              <a:t>th</a:t>
            </a:r>
            <a:r>
              <a:rPr lang="en-US" dirty="0">
                <a:solidFill>
                  <a:schemeClr val="accent4"/>
                </a:solidFill>
              </a:rPr>
              <a:t> best among cities:</a:t>
            </a:r>
          </a:p>
          <a:p>
            <a:endParaRPr lang="en-US" dirty="0">
              <a:solidFill>
                <a:schemeClr val="accent4"/>
              </a:solidFill>
            </a:endParaRPr>
          </a:p>
          <a:p>
            <a:r>
              <a:rPr lang="en-US" sz="2400" dirty="0">
                <a:solidFill>
                  <a:schemeClr val="accent4"/>
                </a:solidFill>
              </a:rPr>
              <a:t>San Jose, CA 			9.8</a:t>
            </a:r>
          </a:p>
          <a:p>
            <a:r>
              <a:rPr lang="en-US" sz="2400" dirty="0">
                <a:solidFill>
                  <a:schemeClr val="accent4"/>
                </a:solidFill>
              </a:rPr>
              <a:t>Madison, WI			10.2</a:t>
            </a:r>
          </a:p>
          <a:p>
            <a:r>
              <a:rPr lang="en-US" sz="2400" dirty="0">
                <a:solidFill>
                  <a:schemeClr val="accent4"/>
                </a:solidFill>
              </a:rPr>
              <a:t>Provo-Orem, UT		10.5</a:t>
            </a:r>
          </a:p>
          <a:p>
            <a:r>
              <a:rPr lang="en-US" sz="2400" dirty="0">
                <a:solidFill>
                  <a:schemeClr val="accent4"/>
                </a:solidFill>
              </a:rPr>
              <a:t>Urban Honolulu, HI		10.6</a:t>
            </a:r>
          </a:p>
          <a:p>
            <a:r>
              <a:rPr lang="en-US" sz="2400" b="1" dirty="0">
                <a:solidFill>
                  <a:schemeClr val="accent2"/>
                </a:solidFill>
              </a:rPr>
              <a:t>Minneapolis-St. Paul, MN	10.8</a:t>
            </a:r>
          </a:p>
          <a:p>
            <a:r>
              <a:rPr lang="en-US" sz="2400" dirty="0">
                <a:solidFill>
                  <a:schemeClr val="accent4"/>
                </a:solidFill>
              </a:rPr>
              <a:t>Albany-Schenectady, NY 	11.3</a:t>
            </a:r>
          </a:p>
          <a:p>
            <a:endParaRPr lang="en-US" sz="1600" dirty="0"/>
          </a:p>
        </p:txBody>
      </p:sp>
      <p:sp>
        <p:nvSpPr>
          <p:cNvPr id="5" name="TextBox 4"/>
          <p:cNvSpPr txBox="1"/>
          <p:nvPr/>
        </p:nvSpPr>
        <p:spPr>
          <a:xfrm>
            <a:off x="781956" y="5364137"/>
            <a:ext cx="8001000" cy="276999"/>
          </a:xfrm>
          <a:prstGeom prst="rect">
            <a:avLst/>
          </a:prstGeom>
          <a:noFill/>
        </p:spPr>
        <p:txBody>
          <a:bodyPr wrap="square" rtlCol="0">
            <a:spAutoFit/>
          </a:bodyPr>
          <a:lstStyle/>
          <a:p>
            <a:r>
              <a:rPr lang="en-US" sz="1200" dirty="0"/>
              <a:t>Source: How Hungry is America? FRAC’s National, State, and Local Index of Food Hardship. June 2016.</a:t>
            </a:r>
          </a:p>
        </p:txBody>
      </p:sp>
      <p:cxnSp>
        <p:nvCxnSpPr>
          <p:cNvPr id="7" name="Straight Connector 6"/>
          <p:cNvCxnSpPr>
            <a:cxnSpLocks/>
          </p:cNvCxnSpPr>
          <p:nvPr/>
        </p:nvCxnSpPr>
        <p:spPr>
          <a:xfrm>
            <a:off x="4600575" y="1417638"/>
            <a:ext cx="0" cy="36210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32720"/>
      </p:ext>
    </p:extLst>
  </p:cSld>
  <p:clrMapOvr>
    <a:masterClrMapping/>
  </p:clrMapOvr>
</p:sld>
</file>

<file path=ppt/theme/theme1.xml><?xml version="1.0" encoding="utf-8"?>
<a:theme xmlns:a="http://schemas.openxmlformats.org/drawingml/2006/main" name="New Hunger Solutions Template (1)">
  <a:themeElements>
    <a:clrScheme name="HSM">
      <a:dk1>
        <a:sysClr val="windowText" lastClr="000000"/>
      </a:dk1>
      <a:lt1>
        <a:sysClr val="window" lastClr="FFFFFF"/>
      </a:lt1>
      <a:dk2>
        <a:srgbClr val="3F3E29"/>
      </a:dk2>
      <a:lt2>
        <a:srgbClr val="FFF6DC"/>
      </a:lt2>
      <a:accent1>
        <a:srgbClr val="8CC63F"/>
      </a:accent1>
      <a:accent2>
        <a:srgbClr val="78A22F"/>
      </a:accent2>
      <a:accent3>
        <a:srgbClr val="566C11"/>
      </a:accent3>
      <a:accent4>
        <a:srgbClr val="4A4A30"/>
      </a:accent4>
      <a:accent5>
        <a:srgbClr val="D06F1A"/>
      </a:accent5>
      <a:accent6>
        <a:srgbClr val="E8954A"/>
      </a:accent6>
      <a:hlink>
        <a:srgbClr val="0000FF"/>
      </a:hlink>
      <a:folHlink>
        <a:srgbClr val="800080"/>
      </a:folHlink>
    </a:clrScheme>
    <a:fontScheme name="Custom 1">
      <a:majorFont>
        <a:latin typeface="Yanone Kaffeesatz"/>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11.xml><?xml version="1.0" encoding="utf-8"?>
<a:theme xmlns:a="http://schemas.openxmlformats.org/drawingml/2006/main" name="5_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7.xml><?xml version="1.0" encoding="utf-8"?>
<a:theme xmlns:a="http://schemas.openxmlformats.org/drawingml/2006/main" name="1_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8.xml><?xml version="1.0" encoding="utf-8"?>
<a:theme xmlns:a="http://schemas.openxmlformats.org/drawingml/2006/main" name="2_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9.xml><?xml version="1.0" encoding="utf-8"?>
<a:theme xmlns:a="http://schemas.openxmlformats.org/drawingml/2006/main" name="3_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Override1.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2.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3.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docProps/app.xml><?xml version="1.0" encoding="utf-8"?>
<Properties xmlns="http://schemas.openxmlformats.org/officeDocument/2006/extended-properties" xmlns:vt="http://schemas.openxmlformats.org/officeDocument/2006/docPropsVTypes">
  <TotalTime>2146</TotalTime>
  <Words>2356</Words>
  <Application>Microsoft Office PowerPoint</Application>
  <PresentationFormat>On-screen Show (4:3)</PresentationFormat>
  <Paragraphs>321</Paragraphs>
  <Slides>49</Slides>
  <Notes>21</Notes>
  <HiddenSlides>0</HiddenSlides>
  <MMClips>0</MMClips>
  <ScaleCrop>false</ScaleCrop>
  <HeadingPairs>
    <vt:vector size="6" baseType="variant">
      <vt:variant>
        <vt:lpstr>Fonts Used</vt:lpstr>
      </vt:variant>
      <vt:variant>
        <vt:i4>12</vt:i4>
      </vt:variant>
      <vt:variant>
        <vt:lpstr>Theme</vt:lpstr>
      </vt:variant>
      <vt:variant>
        <vt:i4>17</vt:i4>
      </vt:variant>
      <vt:variant>
        <vt:lpstr>Slide Titles</vt:lpstr>
      </vt:variant>
      <vt:variant>
        <vt:i4>49</vt:i4>
      </vt:variant>
    </vt:vector>
  </HeadingPairs>
  <TitlesOfParts>
    <vt:vector size="78" baseType="lpstr">
      <vt:lpstr>Arial</vt:lpstr>
      <vt:lpstr>Wingdings</vt:lpstr>
      <vt:lpstr>Trebuchet MS</vt:lpstr>
      <vt:lpstr>Tw Cen MT Condensed Extra Bold</vt:lpstr>
      <vt:lpstr>Merriweather</vt:lpstr>
      <vt:lpstr>Calibri Light</vt:lpstr>
      <vt:lpstr>Franklin Gothic Book</vt:lpstr>
      <vt:lpstr>Calibri</vt:lpstr>
      <vt:lpstr>Yanone Kaffeesatz</vt:lpstr>
      <vt:lpstr>Roboto</vt:lpstr>
      <vt:lpstr>Constantia</vt:lpstr>
      <vt:lpstr>Franklin Gothic Medium</vt:lpstr>
      <vt:lpstr>New Hunger Solutions Template (1)</vt:lpstr>
      <vt:lpstr>Office Theme</vt:lpstr>
      <vt:lpstr>1_Office Theme</vt:lpstr>
      <vt:lpstr>2_Office Theme</vt:lpstr>
      <vt:lpstr>4_Office Theme</vt:lpstr>
      <vt:lpstr>Cooking 16x9</vt:lpstr>
      <vt:lpstr>1_Cooking 16x9</vt:lpstr>
      <vt:lpstr>2_Cooking 16x9</vt:lpstr>
      <vt:lpstr>3_Cooking 16x9</vt:lpstr>
      <vt:lpstr>4_Cooking 16x9</vt:lpstr>
      <vt:lpstr>5_Cooking 16x9</vt:lpstr>
      <vt:lpstr>3_Office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Hunger in Minnesota (and what we can do about it)</vt:lpstr>
      <vt:lpstr>What is Hunger/ Food Insecurity?</vt:lpstr>
      <vt:lpstr>PowerPoint Presentation</vt:lpstr>
      <vt:lpstr>Food insecurity by poverty level, 2017</vt:lpstr>
      <vt:lpstr>Hunger is a Racial Equity Issue</vt:lpstr>
      <vt:lpstr>Minnesota ranks very well on food insecurity</vt:lpstr>
      <vt:lpstr>How do we solve hunger in Minnesota?</vt:lpstr>
      <vt:lpstr>How do we solve hunger in Minnesota?</vt:lpstr>
      <vt:lpstr>Emergency Food System</vt:lpstr>
      <vt:lpstr>Food shelf trends</vt:lpstr>
      <vt:lpstr>Other programs fighting hunger</vt:lpstr>
      <vt:lpstr>Other programs fighting hunger </vt:lpstr>
      <vt:lpstr>How do we solve hunger in Minnesota?</vt:lpstr>
      <vt:lpstr>Federal programs: SNAP</vt:lpstr>
      <vt:lpstr>PowerPoint Presentation</vt:lpstr>
      <vt:lpstr>Federal programs: TEFAP (The Emergency Food Assistance Program)</vt:lpstr>
      <vt:lpstr>Do these programs work?</vt:lpstr>
      <vt:lpstr>Be an advocate!</vt:lpstr>
      <vt:lpstr>Partners to End Hunger Agenda</vt:lpstr>
      <vt:lpstr>Partners to End Hunger Agenda</vt:lpstr>
      <vt:lpstr>Questions? Contact:</vt:lpstr>
      <vt:lpstr>PowerPoint Presentation</vt:lpstr>
      <vt:lpstr>PowerPoint Presentation</vt:lpstr>
      <vt:lpstr>IT ALL COMES DOWN TO YOU!</vt:lpstr>
      <vt:lpstr>PowerPoint Presentation</vt:lpstr>
      <vt:lpstr>Anoka County Economic     Assistance </vt:lpstr>
      <vt:lpstr>History and Introduction</vt:lpstr>
      <vt:lpstr>Where can I apply?</vt:lpstr>
      <vt:lpstr>Application Process</vt:lpstr>
      <vt:lpstr>EBT</vt:lpstr>
      <vt:lpstr>Anoka County Respectful, Innovative, Fiscally Responsible</vt:lpstr>
      <vt:lpstr>PowerPoint Presentation</vt:lpstr>
      <vt:lpstr> Jeff Lundgren – Executive Director North Metro Pediatrics </vt:lpstr>
      <vt:lpstr>OUR MISSION </vt:lpstr>
      <vt:lpstr>PowerPoint Presentation</vt:lpstr>
      <vt:lpstr>PowerPoint Presentation</vt:lpstr>
      <vt:lpstr>FOOD INSECURITY – HOW IT AFFECTS KIDS</vt:lpstr>
      <vt:lpstr>FOOD INSECURITY – WHAT WE’RE DOING ABOUT IT</vt:lpstr>
      <vt:lpstr>PowerPoint Presentation</vt:lpstr>
      <vt:lpstr>PowerPoint Presentation</vt:lpstr>
      <vt:lpstr>PowerPoint Presentation</vt:lpstr>
      <vt:lpstr>Rights of students experiencing homelessness</vt:lpstr>
      <vt:lpstr>Role of schools in addressing hunger</vt:lpstr>
      <vt:lpstr>PowerPoint Presentation</vt:lpstr>
      <vt:lpstr>Anoka-Hennepin Faith Community Partnerships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Hunger in Minnesota (and what we can do about it)</dc:title>
  <dc:creator>Jill Westfall</dc:creator>
  <cp:lastModifiedBy>Gayle A. Alexander</cp:lastModifiedBy>
  <cp:revision>43</cp:revision>
  <cp:lastPrinted>2018-09-18T18:20:35Z</cp:lastPrinted>
  <dcterms:created xsi:type="dcterms:W3CDTF">2018-09-18T15:04:58Z</dcterms:created>
  <dcterms:modified xsi:type="dcterms:W3CDTF">2019-05-02T17:45:22Z</dcterms:modified>
</cp:coreProperties>
</file>